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67" r:id="rId4"/>
  </p:sldMasterIdLst>
  <p:notesMasterIdLst>
    <p:notesMasterId r:id="rId48"/>
  </p:notesMasterIdLst>
  <p:sldIdLst>
    <p:sldId id="313" r:id="rId5"/>
    <p:sldId id="298" r:id="rId6"/>
    <p:sldId id="314"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59" r:id="rId20"/>
    <p:sldId id="271" r:id="rId21"/>
    <p:sldId id="273" r:id="rId22"/>
    <p:sldId id="274" r:id="rId23"/>
    <p:sldId id="275" r:id="rId24"/>
    <p:sldId id="276" r:id="rId25"/>
    <p:sldId id="277" r:id="rId26"/>
    <p:sldId id="278" r:id="rId27"/>
    <p:sldId id="279" r:id="rId28"/>
    <p:sldId id="280" r:id="rId29"/>
    <p:sldId id="281" r:id="rId30"/>
    <p:sldId id="272" r:id="rId31"/>
    <p:sldId id="282"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29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5FD"/>
    <a:srgbClr val="6D6E71"/>
    <a:srgbClr val="03182A"/>
    <a:srgbClr val="3C3D39"/>
    <a:srgbClr val="C9C57D"/>
    <a:srgbClr val="252525"/>
    <a:srgbClr val="51514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282" autoAdjust="0"/>
  </p:normalViewPr>
  <p:slideViewPr>
    <p:cSldViewPr snapToGrid="0">
      <p:cViewPr varScale="1">
        <p:scale>
          <a:sx n="66" d="100"/>
          <a:sy n="66" d="100"/>
        </p:scale>
        <p:origin x="191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741BF-EC80-4B6A-BF63-73B9336E011C}" type="datetimeFigureOut">
              <a:rPr lang="en-US" smtClean="0"/>
              <a:t>3/29/2018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A1144-9DB7-4D7C-AE2B-D7486D391428}" type="slidenum">
              <a:rPr lang="en-US" smtClean="0"/>
              <a:t>‹#›</a:t>
            </a:fld>
            <a:endParaRPr lang="en-US"/>
          </a:p>
        </p:txBody>
      </p:sp>
    </p:spTree>
    <p:extLst>
      <p:ext uri="{BB962C8B-B14F-4D97-AF65-F5344CB8AC3E}">
        <p14:creationId xmlns:p14="http://schemas.microsoft.com/office/powerpoint/2010/main" val="62282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With all of the discussions about autonomous</a:t>
            </a:r>
            <a:r>
              <a:rPr lang="en-US" baseline="0" dirty="0"/>
              <a:t> vehicle testing, incidents and accidents, it can be overwhelming.  Much like the transition from elementary to middle or high school.  If we allowed the hype and news articles about the tests occurring nationwide and obstacles to autonomous and connected vehicle technology for public transit, we would probably run like a toddler into their parents arms on the first day of Pre-School.</a:t>
            </a:r>
          </a:p>
          <a:p>
            <a:endParaRPr lang="en-US" baseline="0" dirty="0"/>
          </a:p>
          <a:p>
            <a:r>
              <a:rPr lang="en-US" baseline="0" dirty="0"/>
              <a:t>If you only read the headlines you wouldn’t know that the Navya vehicle crash was the fault of a delivery truck driver running into the AV; The driver in the Tesla accident was watching a movie; and lastly, preliminary results of the Uber accident earlier this month may indicate that even with a human driver, the pedestrian accident may not have been avoidable.  These are cautionary tales that come with any new innovation and inventions.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681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698500"/>
            <a:ext cx="6194425" cy="3484563"/>
          </a:xfrm>
        </p:spPr>
      </p:sp>
      <p:sp>
        <p:nvSpPr>
          <p:cNvPr id="3" name="Notes Placeholder 2"/>
          <p:cNvSpPr>
            <a:spLocks noGrp="1"/>
          </p:cNvSpPr>
          <p:nvPr>
            <p:ph type="body" idx="1"/>
          </p:nvPr>
        </p:nvSpPr>
        <p:spPr/>
        <p:txBody>
          <a:bodyPr/>
          <a:lstStyle/>
          <a:p>
            <a:r>
              <a:rPr lang="en-US" baseline="0" dirty="0"/>
              <a:t>All AV must connect to our tools that we utilize to communicate and help our customers plan for their services.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85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Partnerships with FDOT,</a:t>
            </a:r>
            <a:r>
              <a:rPr lang="en-US" baseline="0" dirty="0"/>
              <a:t> MetroPlan, </a:t>
            </a:r>
            <a:r>
              <a:rPr lang="en-US" dirty="0"/>
              <a:t>jurisdictions and municipalities are required to help prepare LYNX and the region for utilizing and applying AV and Connected Vehicle technologies to our regional transportation network.  It cannot be done in a vacuum and our CFAVP is one of the initiatives</a:t>
            </a:r>
            <a:r>
              <a:rPr lang="en-US" baseline="0" dirty="0"/>
              <a:t> that is going to help us prepare and plan for incorporating AV into our region.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001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532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67512C-899B-4697-9FF4-69C4D77F0109}"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388886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7942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13151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88595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09237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569025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32228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Since we are in the adolescent years of AV,</a:t>
            </a:r>
            <a:r>
              <a:rPr lang="en-US" baseline="0" dirty="0"/>
              <a:t> I wanted to share a little about the fact that many of the technologies we utilize today are a form of Artificial Intelligence or AI, and their evolution and development is very similar to that of a high school bound middle schooler, experiencing many “firsts”.  </a:t>
            </a:r>
            <a:r>
              <a:rPr lang="en-US" dirty="0"/>
              <a:t>Biometrics is</a:t>
            </a:r>
            <a:r>
              <a:rPr lang="en-US" baseline="0" dirty="0"/>
              <a:t> a form of AI and the relationship between machines and human body language akin to the physical and emotional stages of adolescence.  (By a show of hands, how many of you have teenagers living at home?)</a:t>
            </a:r>
          </a:p>
          <a:p>
            <a:endParaRPr lang="en-US" baseline="0" dirty="0"/>
          </a:p>
          <a:p>
            <a:r>
              <a:rPr lang="en-US" baseline="0" dirty="0"/>
              <a:t>Similarly, Text Analytics or Natural Language Processing (NLP) speaks to the concept of social interactions with adolescents.  Decision Management with AI is a form of technology that allows an engine to operate using rules and logic that are similar to a teen making cognitive choices between doing good or bad based on the consequences of either action.   This cognitive stage of development comes last and is where we see AV’s operating independently, or with Cognitive Self Learning at Levels 3-5.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160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63572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555954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54664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a:t>
            </a:r>
            <a:r>
              <a:rPr lang="en-US" baseline="0" dirty="0"/>
              <a:t> is a visual representation of what is occurring with private autonomous vehicles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232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309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8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084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366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658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Future applications of AV technology and systems will require compatibility and interoperability with a number of</a:t>
            </a:r>
            <a:r>
              <a:rPr lang="en-US" baseline="0" dirty="0"/>
              <a:t> existing and future transit bus technologies.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CB1E9-BD6A-4236-94CD-31989BC248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1671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F14C-73AE-463D-9793-9B3955F018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E27E1-13C6-45BD-AFCC-F985EE4B14A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3A99BD-5AA7-4BE3-987F-C39A481D5D93}"/>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5" name="Footer Placeholder 4">
            <a:extLst>
              <a:ext uri="{FF2B5EF4-FFF2-40B4-BE49-F238E27FC236}">
                <a16:creationId xmlns:a16="http://schemas.microsoft.com/office/drawing/2014/main" id="{3D302473-472E-450C-8E9B-E87D5CA7E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72D57-C7D7-4B86-931C-2902FEC853B4}"/>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90736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4F78-2277-4823-8FFE-5A6887B254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51F8D2-6E6D-4857-AA7D-CE5CDA4E08C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F583E-182C-4D0D-B3B6-0DC671529616}"/>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5" name="Footer Placeholder 4">
            <a:extLst>
              <a:ext uri="{FF2B5EF4-FFF2-40B4-BE49-F238E27FC236}">
                <a16:creationId xmlns:a16="http://schemas.microsoft.com/office/drawing/2014/main" id="{12F1ED85-0606-464D-9257-1E64B940A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65A03-3377-4B31-BE65-335DB76B1D72}"/>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1549235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029BF-64BE-4735-A945-C830527DFAF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640F7D-ACE4-44E7-AEA5-59457ABFEC37}"/>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99C8A-32E2-41C0-8F0B-219AFAB60791}"/>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5" name="Footer Placeholder 4">
            <a:extLst>
              <a:ext uri="{FF2B5EF4-FFF2-40B4-BE49-F238E27FC236}">
                <a16:creationId xmlns:a16="http://schemas.microsoft.com/office/drawing/2014/main" id="{65034236-521E-4794-A79C-D166BD069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8A6B4-BD3E-4465-A728-BC1AE8CFF287}"/>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2157338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Sec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solidFill>
                  <a:schemeClr val="bg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871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defTabSz="914377" fontAlgn="base">
              <a:spcBef>
                <a:spcPct val="0"/>
              </a:spcBef>
              <a:spcAft>
                <a:spcPct val="0"/>
              </a:spcAft>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914377" fontAlgn="base">
              <a:spcBef>
                <a:spcPct val="0"/>
              </a:spcBef>
              <a:spcAft>
                <a:spcPct val="0"/>
              </a:spcAft>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914377" fontAlgn="base">
              <a:spcBef>
                <a:spcPct val="0"/>
              </a:spcBef>
              <a:spcAft>
                <a:spcPct val="0"/>
              </a:spcAft>
            </a:pPr>
            <a:fld id="{C12B12DF-60E5-7444-B359-9FDF33DA75F5}" type="slidenum">
              <a:rPr lang="en-US" smtClean="0">
                <a:solidFill>
                  <a:srgbClr val="000000"/>
                </a:solidFill>
              </a:rPr>
              <a:pPr defTabSz="914377"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340312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6517" y="1227138"/>
            <a:ext cx="10361083" cy="1474787"/>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70000"/>
              </a:lnSpc>
              <a:defRPr sz="6000" b="1" i="0">
                <a:latin typeface="Calibri" pitchFamily="34" charset="0"/>
                <a:cs typeface="Helvetica"/>
              </a:defRPr>
            </a:lvl1pPr>
          </a:lstStyle>
          <a:p>
            <a:pPr lvl="0"/>
            <a:r>
              <a:rPr lang="en-US" noProof="0"/>
              <a:t>Click to edit Master title style</a:t>
            </a:r>
            <a:endParaRPr lang="en-US" noProof="0" dirty="0"/>
          </a:p>
        </p:txBody>
      </p:sp>
      <p:sp>
        <p:nvSpPr>
          <p:cNvPr id="4099" name="Rectangle 3"/>
          <p:cNvSpPr>
            <a:spLocks noGrp="1" noChangeArrowheads="1"/>
          </p:cNvSpPr>
          <p:nvPr>
            <p:ph type="subTitle" idx="1"/>
          </p:nvPr>
        </p:nvSpPr>
        <p:spPr>
          <a:xfrm>
            <a:off x="916517" y="2738438"/>
            <a:ext cx="8532283" cy="1751012"/>
          </a:xfrm>
        </p:spPr>
        <p:txBody>
          <a:bodyPr/>
          <a:lstStyle>
            <a:lvl1pPr marL="0" indent="0">
              <a:buFont typeface="Verdana" charset="0"/>
              <a:buNone/>
              <a:defRPr sz="1600" b="0" i="0">
                <a:solidFill>
                  <a:schemeClr val="bg1">
                    <a:lumMod val="95000"/>
                  </a:schemeClr>
                </a:solidFill>
                <a:latin typeface="Calibri" pitchFamily="34" charset="0"/>
                <a:cs typeface="Calibri" pitchFamily="34" charset="0"/>
              </a:defRPr>
            </a:lvl1pPr>
          </a:lstStyle>
          <a:p>
            <a:pPr lvl="0"/>
            <a:r>
              <a:rPr lang="en-US" noProof="0"/>
              <a:t>Click to edit Master subtitle style</a:t>
            </a:r>
            <a:endParaRPr lang="en-US" noProof="0" dirty="0"/>
          </a:p>
        </p:txBody>
      </p:sp>
      <p:sp>
        <p:nvSpPr>
          <p:cNvPr id="4100" name="Rectangle 4"/>
          <p:cNvSpPr>
            <a:spLocks noGrp="1" noChangeArrowheads="1"/>
          </p:cNvSpPr>
          <p:nvPr>
            <p:ph type="dt" sz="half" idx="2"/>
          </p:nvPr>
        </p:nvSpPr>
        <p:spPr/>
        <p:txBody>
          <a:bodyPr/>
          <a:lstStyle>
            <a:lvl1pPr>
              <a:defRPr/>
            </a:lvl1pPr>
          </a:lstStyle>
          <a:p>
            <a:pPr defTabSz="914377" fontAlgn="base">
              <a:spcBef>
                <a:spcPct val="0"/>
              </a:spcBef>
              <a:spcAft>
                <a:spcPct val="0"/>
              </a:spcAft>
            </a:pPr>
            <a:endParaRPr lang="en-US" dirty="0">
              <a:solidFill>
                <a:srgbClr val="000000"/>
              </a:solidFill>
            </a:endParaRPr>
          </a:p>
        </p:txBody>
      </p:sp>
      <p:sp>
        <p:nvSpPr>
          <p:cNvPr id="4101" name="Rectangle 5"/>
          <p:cNvSpPr>
            <a:spLocks noGrp="1" noChangeArrowheads="1"/>
          </p:cNvSpPr>
          <p:nvPr>
            <p:ph type="ftr" sz="quarter" idx="3"/>
          </p:nvPr>
        </p:nvSpPr>
        <p:spPr/>
        <p:txBody>
          <a:bodyPr/>
          <a:lstStyle>
            <a:lvl1pPr>
              <a:defRPr/>
            </a:lvl1pPr>
          </a:lstStyle>
          <a:p>
            <a:pPr defTabSz="914377" fontAlgn="base">
              <a:spcBef>
                <a:spcPct val="0"/>
              </a:spcBef>
              <a:spcAft>
                <a:spcPct val="0"/>
              </a:spcAft>
            </a:pPr>
            <a:endParaRPr lang="en-US" dirty="0">
              <a:solidFill>
                <a:srgbClr val="000000"/>
              </a:solidFill>
            </a:endParaRPr>
          </a:p>
        </p:txBody>
      </p:sp>
      <p:sp>
        <p:nvSpPr>
          <p:cNvPr id="4102" name="Rectangle 6"/>
          <p:cNvSpPr>
            <a:spLocks noGrp="1" noChangeArrowheads="1"/>
          </p:cNvSpPr>
          <p:nvPr>
            <p:ph type="sldNum" sz="quarter" idx="4"/>
          </p:nvPr>
        </p:nvSpPr>
        <p:spPr/>
        <p:txBody>
          <a:bodyPr/>
          <a:lstStyle>
            <a:lvl1pPr>
              <a:defRPr/>
            </a:lvl1pPr>
          </a:lstStyle>
          <a:p>
            <a:pPr defTabSz="914377" fontAlgn="base">
              <a:spcBef>
                <a:spcPct val="0"/>
              </a:spcBef>
              <a:spcAft>
                <a:spcPct val="0"/>
              </a:spcAft>
            </a:pPr>
            <a:fld id="{29451B16-3654-7141-87AD-45B7C1256AB0}" type="slidenum">
              <a:rPr lang="en-US" smtClean="0">
                <a:solidFill>
                  <a:srgbClr val="000000"/>
                </a:solidFill>
              </a:rPr>
              <a:pPr defTabSz="914377" fontAlgn="base">
                <a:spcBef>
                  <a:spcPct val="0"/>
                </a:spcBef>
                <a:spcAft>
                  <a:spcPct val="0"/>
                </a:spcAft>
              </a:pPr>
              <a:t>‹#›</a:t>
            </a:fld>
            <a:endParaRPr lang="en-US" dirty="0">
              <a:solidFill>
                <a:srgbClr val="000000"/>
              </a:solidFill>
            </a:endParaRPr>
          </a:p>
        </p:txBody>
      </p:sp>
      <p:sp>
        <p:nvSpPr>
          <p:cNvPr id="4104" name="Rectangle 8"/>
          <p:cNvSpPr>
            <a:spLocks noChangeArrowheads="1"/>
          </p:cNvSpPr>
          <p:nvPr/>
        </p:nvSpPr>
        <p:spPr bwMode="auto">
          <a:xfrm>
            <a:off x="0" y="6310312"/>
            <a:ext cx="12192000" cy="547688"/>
          </a:xfrm>
          <a:prstGeom prst="rect">
            <a:avLst/>
          </a:prstGeom>
          <a:gradFill rotWithShape="1">
            <a:gsLst>
              <a:gs pos="0">
                <a:srgbClr val="1C1C1C"/>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3499096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defTabSz="914377" fontAlgn="base">
              <a:spcBef>
                <a:spcPct val="0"/>
              </a:spcBef>
              <a:spcAft>
                <a:spcPct val="0"/>
              </a:spcAft>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sz="1200" b="0" i="0">
                <a:solidFill>
                  <a:schemeClr val="bg1">
                    <a:lumMod val="85000"/>
                  </a:schemeClr>
                </a:solidFill>
                <a:latin typeface="Helvetica Light"/>
                <a:cs typeface="Helvetica Light"/>
              </a:defRPr>
            </a:lvl1pPr>
          </a:lstStyle>
          <a:p>
            <a:pPr defTabSz="914377" fontAlgn="base">
              <a:spcBef>
                <a:spcPct val="0"/>
              </a:spcBef>
              <a:spcAft>
                <a:spcPct val="0"/>
              </a:spcAft>
            </a:pPr>
            <a:endParaRPr lang="en-US" dirty="0">
              <a:solidFill>
                <a:srgbClr val="FFFFFF">
                  <a:lumMod val="85000"/>
                </a:srgbClr>
              </a:solidFill>
            </a:endParaRPr>
          </a:p>
        </p:txBody>
      </p:sp>
      <p:sp>
        <p:nvSpPr>
          <p:cNvPr id="6" name="Slide Number Placeholder 5"/>
          <p:cNvSpPr>
            <a:spLocks noGrp="1"/>
          </p:cNvSpPr>
          <p:nvPr>
            <p:ph type="sldNum" sz="quarter" idx="12"/>
          </p:nvPr>
        </p:nvSpPr>
        <p:spPr/>
        <p:txBody>
          <a:bodyPr/>
          <a:lstStyle>
            <a:lvl1pPr>
              <a:defRPr/>
            </a:lvl1pPr>
          </a:lstStyle>
          <a:p>
            <a:pPr defTabSz="914377" fontAlgn="base">
              <a:spcBef>
                <a:spcPct val="0"/>
              </a:spcBef>
              <a:spcAft>
                <a:spcPct val="0"/>
              </a:spcAft>
            </a:pPr>
            <a:fld id="{8A90A224-8E26-2B47-A7C2-395A461B004A}" type="slidenum">
              <a:rPr lang="en-US" smtClean="0">
                <a:solidFill>
                  <a:srgbClr val="000000"/>
                </a:solidFill>
              </a:rPr>
              <a:pPr defTabSz="914377" fontAlgn="base">
                <a:spcBef>
                  <a:spcPct val="0"/>
                </a:spcBef>
                <a:spcAft>
                  <a:spcPct val="0"/>
                </a:spcAft>
              </a:pPr>
              <a:t>‹#›</a:t>
            </a:fld>
            <a:endParaRPr lang="en-US" dirty="0">
              <a:solidFill>
                <a:srgbClr val="000000"/>
              </a:solidFill>
            </a:endParaRPr>
          </a:p>
        </p:txBody>
      </p:sp>
      <p:sp>
        <p:nvSpPr>
          <p:cNvPr id="7" name="Rectangle 3"/>
          <p:cNvSpPr>
            <a:spLocks noGrp="1" noChangeArrowheads="1"/>
          </p:cNvSpPr>
          <p:nvPr>
            <p:ph idx="1"/>
          </p:nvPr>
        </p:nvSpPr>
        <p:spPr bwMode="auto">
          <a:xfrm>
            <a:off x="624419" y="1108075"/>
            <a:ext cx="11008783"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2" tIns="45711" rIns="91422" bIns="45711" numCol="1" anchor="t" anchorCtr="0" compatLnSpc="1">
            <a:prstTxWarp prst="textNoShape">
              <a:avLst/>
            </a:prstTxWarp>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1684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15611" y="584200"/>
            <a:ext cx="11360800" cy="2844800"/>
          </a:xfrm>
          <a:prstGeom prst="rect">
            <a:avLst/>
          </a:prstGeom>
        </p:spPr>
        <p:txBody>
          <a:bodyPr wrap="square" lIns="91425" tIns="91425" rIns="91425" bIns="91425" anchor="t" anchorCtr="0"/>
          <a:lstStyle>
            <a:lvl1pPr lvl="0" algn="l">
              <a:spcBef>
                <a:spcPts val="0"/>
              </a:spcBef>
              <a:buSzPct val="100000"/>
              <a:defRPr sz="6933"/>
            </a:lvl1pPr>
            <a:lvl2pPr lvl="1" algn="ctr">
              <a:spcBef>
                <a:spcPts val="0"/>
              </a:spcBef>
              <a:buSzPct val="100000"/>
              <a:defRPr sz="6933"/>
            </a:lvl2pPr>
            <a:lvl3pPr lvl="2" algn="ctr">
              <a:spcBef>
                <a:spcPts val="0"/>
              </a:spcBef>
              <a:buSzPct val="100000"/>
              <a:defRPr sz="6933"/>
            </a:lvl3pPr>
            <a:lvl4pPr lvl="3" algn="ctr">
              <a:spcBef>
                <a:spcPts val="0"/>
              </a:spcBef>
              <a:buSzPct val="100000"/>
              <a:defRPr sz="6933"/>
            </a:lvl4pPr>
            <a:lvl5pPr lvl="4" algn="ctr">
              <a:spcBef>
                <a:spcPts val="0"/>
              </a:spcBef>
              <a:buSzPct val="100000"/>
              <a:defRPr sz="6933"/>
            </a:lvl5pPr>
            <a:lvl6pPr lvl="5" algn="ctr">
              <a:spcBef>
                <a:spcPts val="0"/>
              </a:spcBef>
              <a:buSzPct val="100000"/>
              <a:defRPr sz="6933"/>
            </a:lvl6pPr>
            <a:lvl7pPr lvl="6" algn="ctr">
              <a:spcBef>
                <a:spcPts val="0"/>
              </a:spcBef>
              <a:buSzPct val="100000"/>
              <a:defRPr sz="6933"/>
            </a:lvl7pPr>
            <a:lvl8pPr lvl="7" algn="ctr">
              <a:spcBef>
                <a:spcPts val="0"/>
              </a:spcBef>
              <a:buSzPct val="100000"/>
              <a:defRPr sz="6933"/>
            </a:lvl8pPr>
            <a:lvl9pPr lvl="8" algn="ctr">
              <a:spcBef>
                <a:spcPts val="0"/>
              </a:spcBef>
              <a:buSzPct val="100000"/>
              <a:defRPr sz="6933"/>
            </a:lvl9pPr>
          </a:lstStyle>
          <a:p>
            <a:endParaRPr dirty="0"/>
          </a:p>
        </p:txBody>
      </p:sp>
      <p:sp>
        <p:nvSpPr>
          <p:cNvPr id="11" name="Shape 11"/>
          <p:cNvSpPr txBox="1">
            <a:spLocks noGrp="1"/>
          </p:cNvSpPr>
          <p:nvPr>
            <p:ph type="subTitle" idx="1"/>
          </p:nvPr>
        </p:nvSpPr>
        <p:spPr>
          <a:xfrm>
            <a:off x="406400" y="4343400"/>
            <a:ext cx="11360800" cy="1056800"/>
          </a:xfrm>
          <a:prstGeom prst="rect">
            <a:avLst/>
          </a:prstGeom>
        </p:spPr>
        <p:txBody>
          <a:bodyPr wrap="square" lIns="91425" tIns="91425" rIns="91425" bIns="91425" anchor="t" anchorCtr="0"/>
          <a:lstStyle>
            <a:lvl1pPr lvl="0" algn="l">
              <a:lnSpc>
                <a:spcPct val="100000"/>
              </a:lnSpc>
              <a:spcBef>
                <a:spcPts val="0"/>
              </a:spcBef>
              <a:spcAft>
                <a:spcPts val="0"/>
              </a:spcAft>
              <a:buSzPct val="100000"/>
              <a:buNone/>
              <a:defRPr sz="3733"/>
            </a:lvl1pPr>
            <a:lvl2pPr lvl="1" algn="ctr">
              <a:lnSpc>
                <a:spcPct val="100000"/>
              </a:lnSpc>
              <a:spcBef>
                <a:spcPts val="0"/>
              </a:spcBef>
              <a:spcAft>
                <a:spcPts val="0"/>
              </a:spcAft>
              <a:buSzPct val="100000"/>
              <a:buNone/>
              <a:defRPr sz="3733"/>
            </a:lvl2pPr>
            <a:lvl3pPr lvl="2" algn="ctr">
              <a:lnSpc>
                <a:spcPct val="100000"/>
              </a:lnSpc>
              <a:spcBef>
                <a:spcPts val="0"/>
              </a:spcBef>
              <a:spcAft>
                <a:spcPts val="0"/>
              </a:spcAft>
              <a:buSzPct val="100000"/>
              <a:buNone/>
              <a:defRPr sz="3733"/>
            </a:lvl3pPr>
            <a:lvl4pPr lvl="3" algn="ctr">
              <a:lnSpc>
                <a:spcPct val="100000"/>
              </a:lnSpc>
              <a:spcBef>
                <a:spcPts val="0"/>
              </a:spcBef>
              <a:spcAft>
                <a:spcPts val="0"/>
              </a:spcAft>
              <a:buSzPct val="100000"/>
              <a:buNone/>
              <a:defRPr sz="3733"/>
            </a:lvl4pPr>
            <a:lvl5pPr lvl="4" algn="ctr">
              <a:lnSpc>
                <a:spcPct val="100000"/>
              </a:lnSpc>
              <a:spcBef>
                <a:spcPts val="0"/>
              </a:spcBef>
              <a:spcAft>
                <a:spcPts val="0"/>
              </a:spcAft>
              <a:buSzPct val="100000"/>
              <a:buNone/>
              <a:defRPr sz="3733"/>
            </a:lvl5pPr>
            <a:lvl6pPr lvl="5" algn="ctr">
              <a:lnSpc>
                <a:spcPct val="100000"/>
              </a:lnSpc>
              <a:spcBef>
                <a:spcPts val="0"/>
              </a:spcBef>
              <a:spcAft>
                <a:spcPts val="0"/>
              </a:spcAft>
              <a:buSzPct val="100000"/>
              <a:buNone/>
              <a:defRPr sz="3733"/>
            </a:lvl6pPr>
            <a:lvl7pPr lvl="6" algn="ctr">
              <a:lnSpc>
                <a:spcPct val="100000"/>
              </a:lnSpc>
              <a:spcBef>
                <a:spcPts val="0"/>
              </a:spcBef>
              <a:spcAft>
                <a:spcPts val="0"/>
              </a:spcAft>
              <a:buSzPct val="100000"/>
              <a:buNone/>
              <a:defRPr sz="3733"/>
            </a:lvl7pPr>
            <a:lvl8pPr lvl="7" algn="ctr">
              <a:lnSpc>
                <a:spcPct val="100000"/>
              </a:lnSpc>
              <a:spcBef>
                <a:spcPts val="0"/>
              </a:spcBef>
              <a:spcAft>
                <a:spcPts val="0"/>
              </a:spcAft>
              <a:buSzPct val="100000"/>
              <a:buNone/>
              <a:defRPr sz="3733"/>
            </a:lvl8pPr>
            <a:lvl9pPr lvl="8" algn="ctr">
              <a:lnSpc>
                <a:spcPct val="100000"/>
              </a:lnSpc>
              <a:spcBef>
                <a:spcPts val="0"/>
              </a:spcBef>
              <a:spcAft>
                <a:spcPts val="0"/>
              </a:spcAft>
              <a:buSzPct val="100000"/>
              <a:buNone/>
              <a:defRPr sz="3733"/>
            </a:lvl9pPr>
          </a:lstStyle>
          <a:p>
            <a:endParaRPr dirty="0"/>
          </a:p>
        </p:txBody>
      </p:sp>
      <p:sp>
        <p:nvSpPr>
          <p:cNvPr id="12" name="Shape 12"/>
          <p:cNvSpPr txBox="1">
            <a:spLocks noGrp="1"/>
          </p:cNvSpPr>
          <p:nvPr>
            <p:ph type="sldNum" idx="12"/>
          </p:nvPr>
        </p:nvSpPr>
        <p:spPr>
          <a:xfrm>
            <a:off x="11296609" y="6217621"/>
            <a:ext cx="731600" cy="524800"/>
          </a:xfrm>
          <a:prstGeom prst="rect">
            <a:avLst/>
          </a:prstGeom>
        </p:spPr>
        <p:txBody>
          <a:bodyPr wrap="square" lIns="91425" tIns="91425" rIns="91425" bIns="91425" anchor="ctr" anchorCtr="0">
            <a:noAutofit/>
          </a:bodyPr>
          <a:lstStyle>
            <a:lvl1pPr>
              <a:defRPr/>
            </a:lvl1pPr>
          </a:lstStyle>
          <a:p>
            <a:pPr defTabSz="1219140"/>
            <a:fld id="{00000000-1234-1234-1234-123412341234}" type="slidenum">
              <a:rPr lang="en" sz="1867" kern="0" smtClean="0">
                <a:solidFill>
                  <a:srgbClr val="000000"/>
                </a:solidFill>
                <a:cs typeface="Arial"/>
                <a:sym typeface="Arial"/>
              </a:rPr>
              <a:pPr defTabSz="1219140"/>
              <a:t>‹#›</a:t>
            </a:fld>
            <a:endParaRPr lang="en" sz="1867" kern="0" dirty="0">
              <a:solidFill>
                <a:srgbClr val="000000"/>
              </a:solidFill>
              <a:cs typeface="Arial"/>
              <a:sym typeface="Arial"/>
            </a:endParaRPr>
          </a:p>
        </p:txBody>
      </p:sp>
    </p:spTree>
    <p:extLst>
      <p:ext uri="{BB962C8B-B14F-4D97-AF65-F5344CB8AC3E}">
        <p14:creationId xmlns:p14="http://schemas.microsoft.com/office/powerpoint/2010/main" val="200546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wo columns">
    <p:spTree>
      <p:nvGrpSpPr>
        <p:cNvPr id="1" name="Shape 20"/>
        <p:cNvGrpSpPr/>
        <p:nvPr/>
      </p:nvGrpSpPr>
      <p:grpSpPr>
        <a:xfrm>
          <a:off x="0" y="0"/>
          <a:ext cx="0" cy="0"/>
          <a:chOff x="0" y="0"/>
          <a:chExt cx="0" cy="0"/>
        </a:xfrm>
      </p:grpSpPr>
      <p:sp>
        <p:nvSpPr>
          <p:cNvPr id="22" name="Shape 22"/>
          <p:cNvSpPr txBox="1">
            <a:spLocks noGrp="1"/>
          </p:cNvSpPr>
          <p:nvPr>
            <p:ph type="body" idx="1"/>
          </p:nvPr>
        </p:nvSpPr>
        <p:spPr>
          <a:xfrm>
            <a:off x="415600" y="1536633"/>
            <a:ext cx="5333200" cy="4555200"/>
          </a:xfrm>
          <a:prstGeom prst="rect">
            <a:avLst/>
          </a:prstGeom>
        </p:spPr>
        <p:txBody>
          <a:bodyPr wrap="square"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dirty="0"/>
          </a:p>
        </p:txBody>
      </p:sp>
      <p:sp>
        <p:nvSpPr>
          <p:cNvPr id="23" name="Shape 23"/>
          <p:cNvSpPr txBox="1">
            <a:spLocks noGrp="1"/>
          </p:cNvSpPr>
          <p:nvPr>
            <p:ph type="body" idx="2"/>
          </p:nvPr>
        </p:nvSpPr>
        <p:spPr>
          <a:xfrm>
            <a:off x="6443200" y="1536633"/>
            <a:ext cx="5333200" cy="4555200"/>
          </a:xfrm>
          <a:prstGeom prst="rect">
            <a:avLst/>
          </a:prstGeom>
        </p:spPr>
        <p:txBody>
          <a:bodyPr wrap="square"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wrap="square" lIns="91425" tIns="91425" rIns="91425" bIns="91425" anchor="ctr" anchorCtr="0">
            <a:noAutofit/>
          </a:bodyPr>
          <a:lstStyle>
            <a:lvl1pPr>
              <a:defRPr/>
            </a:lvl1pPr>
          </a:lstStyle>
          <a:p>
            <a:pPr defTabSz="1219140"/>
            <a:fld id="{00000000-1234-1234-1234-123412341234}" type="slidenum">
              <a:rPr lang="en" sz="1867" kern="0" smtClean="0">
                <a:solidFill>
                  <a:srgbClr val="000000"/>
                </a:solidFill>
                <a:cs typeface="Arial"/>
                <a:sym typeface="Arial"/>
              </a:rPr>
              <a:pPr defTabSz="1219140"/>
              <a:t>‹#›</a:t>
            </a:fld>
            <a:endParaRPr lang="en" sz="1867" kern="0" dirty="0">
              <a:solidFill>
                <a:srgbClr val="000000"/>
              </a:solidFill>
              <a:cs typeface="Arial"/>
              <a:sym typeface="Arial"/>
            </a:endParaRPr>
          </a:p>
        </p:txBody>
      </p:sp>
      <p:sp>
        <p:nvSpPr>
          <p:cNvPr id="6" name="Shape 26"/>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298941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2514600"/>
            <a:ext cx="11360800" cy="4555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wrap="square" lIns="91425" tIns="91425" rIns="91425" bIns="91425" anchor="ctr" anchorCtr="0">
            <a:noAutofit/>
          </a:bodyPr>
          <a:lstStyle>
            <a:lvl1pPr>
              <a:defRPr/>
            </a:lvl1pPr>
          </a:lstStyle>
          <a:p>
            <a:pPr defTabSz="1219140"/>
            <a:fld id="{00000000-1234-1234-1234-123412341234}" type="slidenum">
              <a:rPr lang="en" sz="1867" kern="0" smtClean="0">
                <a:solidFill>
                  <a:srgbClr val="000000"/>
                </a:solidFill>
                <a:cs typeface="Arial"/>
                <a:sym typeface="Arial"/>
              </a:rPr>
              <a:pPr defTabSz="1219140"/>
              <a:t>‹#›</a:t>
            </a:fld>
            <a:endParaRPr lang="en" sz="1867" kern="0" dirty="0">
              <a:solidFill>
                <a:srgbClr val="000000"/>
              </a:solidFill>
              <a:cs typeface="Arial"/>
              <a:sym typeface="Arial"/>
            </a:endParaRPr>
          </a:p>
        </p:txBody>
      </p:sp>
    </p:spTree>
    <p:extLst>
      <p:ext uri="{BB962C8B-B14F-4D97-AF65-F5344CB8AC3E}">
        <p14:creationId xmlns:p14="http://schemas.microsoft.com/office/powerpoint/2010/main" val="91695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FEDB-F09B-46A4-B403-85D00EF943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D7095-F823-4A6D-B091-CFEB4E9A15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3FE9-496E-4E21-9F6A-BC8C929D7E19}"/>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5" name="Footer Placeholder 4">
            <a:extLst>
              <a:ext uri="{FF2B5EF4-FFF2-40B4-BE49-F238E27FC236}">
                <a16:creationId xmlns:a16="http://schemas.microsoft.com/office/drawing/2014/main" id="{58C86B58-8776-4F38-9AF1-FB4F66F96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22710-D413-4BED-AB54-C3097E992A65}"/>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313625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3D4E-1DEE-46A2-9D1D-8C20D08310B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A28DB8-3955-4218-B264-3C3E990EDCE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D14B64-9523-422E-AC89-7D3874DC0A4E}"/>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5" name="Footer Placeholder 4">
            <a:extLst>
              <a:ext uri="{FF2B5EF4-FFF2-40B4-BE49-F238E27FC236}">
                <a16:creationId xmlns:a16="http://schemas.microsoft.com/office/drawing/2014/main" id="{42925AFF-B3C3-4087-88F7-580BAE1D3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D02B-4F10-42B0-9272-2FB06A7CEEBE}"/>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345825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A857-FD26-4BA7-A4C7-E37139D336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6E3597-D464-4CB5-A7C7-0C1E0AB5CF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437FC-881A-41FD-916F-1D89414A6F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0C8C8-C0E0-4AC6-A955-4D710A6FD6B3}"/>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6" name="Footer Placeholder 5">
            <a:extLst>
              <a:ext uri="{FF2B5EF4-FFF2-40B4-BE49-F238E27FC236}">
                <a16:creationId xmlns:a16="http://schemas.microsoft.com/office/drawing/2014/main" id="{81595943-FB5F-4117-8917-D2F2DE95E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3FC5C-C184-4266-9D5C-BFE140805AC5}"/>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2154093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C90D-5C1C-4719-8804-05DB886DDDB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009484-A9CC-4A91-A1B2-D9FA4E58844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4724CB-1F12-4A8E-9664-A29344458D5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5017C6-EAAD-43D6-BA74-ACDA5757707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FE8697-4E10-4F9D-9F5A-BF24D6BA7C4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072D1F-9442-40BD-9958-107E5FE94216}"/>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8" name="Footer Placeholder 7">
            <a:extLst>
              <a:ext uri="{FF2B5EF4-FFF2-40B4-BE49-F238E27FC236}">
                <a16:creationId xmlns:a16="http://schemas.microsoft.com/office/drawing/2014/main" id="{BCC21E5C-495E-48F3-BCB2-74F22F6BC5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6C3E78-F5ED-4198-A566-5F094CC939C0}"/>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147955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C3EA-4CC1-4B54-9640-3442D5D7B0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CF7B8F-A3FD-453D-B640-240CC630E162}"/>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4" name="Footer Placeholder 3">
            <a:extLst>
              <a:ext uri="{FF2B5EF4-FFF2-40B4-BE49-F238E27FC236}">
                <a16:creationId xmlns:a16="http://schemas.microsoft.com/office/drawing/2014/main" id="{2B1E6827-763C-4814-94EB-6915C886FC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135B52-546A-4006-8C79-D80BFDDE4867}"/>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152509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B7EB2-B122-4EDA-9E5E-D7DC68A45749}"/>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3" name="Footer Placeholder 2">
            <a:extLst>
              <a:ext uri="{FF2B5EF4-FFF2-40B4-BE49-F238E27FC236}">
                <a16:creationId xmlns:a16="http://schemas.microsoft.com/office/drawing/2014/main" id="{383E67C7-AC61-4D57-A5DA-64DF7C418D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99488-DA5F-4222-B074-5C33534DF401}"/>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323031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7C63-A1A4-4787-BCD9-CFC851DCA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12EFCF-403C-4DC1-B374-3A2A9BE6D00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1A103-AD88-43CC-972C-5E5E25E82C9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8BE35E-F5D1-49FE-BBBD-20BC513CE467}"/>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6" name="Footer Placeholder 5">
            <a:extLst>
              <a:ext uri="{FF2B5EF4-FFF2-40B4-BE49-F238E27FC236}">
                <a16:creationId xmlns:a16="http://schemas.microsoft.com/office/drawing/2014/main" id="{5FB4C227-F581-4C66-B173-C5988D388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87E3C6-AC9A-4A9B-90FA-D8CE97A15188}"/>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2500425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3B1CD-779E-4EBD-93CD-D38E491E2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BA700B-BA12-44DB-B8DF-C864B82BB86E}"/>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EEBDDFE-6A00-4811-8686-564C361C287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797200-1C41-419D-9E80-FE225B6002D5}"/>
              </a:ext>
            </a:extLst>
          </p:cNvPr>
          <p:cNvSpPr>
            <a:spLocks noGrp="1"/>
          </p:cNvSpPr>
          <p:nvPr>
            <p:ph type="dt" sz="half" idx="10"/>
          </p:nvPr>
        </p:nvSpPr>
        <p:spPr/>
        <p:txBody>
          <a:bodyPr/>
          <a:lstStyle/>
          <a:p>
            <a:fld id="{9E7348BD-D29C-44F1-BBB4-1796499F43A7}" type="datetimeFigureOut">
              <a:rPr lang="en-US" smtClean="0"/>
              <a:t>3/29/2018</a:t>
            </a:fld>
            <a:endParaRPr lang="en-US"/>
          </a:p>
        </p:txBody>
      </p:sp>
      <p:sp>
        <p:nvSpPr>
          <p:cNvPr id="6" name="Footer Placeholder 5">
            <a:extLst>
              <a:ext uri="{FF2B5EF4-FFF2-40B4-BE49-F238E27FC236}">
                <a16:creationId xmlns:a16="http://schemas.microsoft.com/office/drawing/2014/main" id="{6BA0F3AA-D9D6-41C0-8E1E-366FDF70A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EA337-0460-4063-BBB5-0A89118C6336}"/>
              </a:ext>
            </a:extLst>
          </p:cNvPr>
          <p:cNvSpPr>
            <a:spLocks noGrp="1"/>
          </p:cNvSpPr>
          <p:nvPr>
            <p:ph type="sldNum" sz="quarter" idx="12"/>
          </p:nvPr>
        </p:nvSpPr>
        <p:spPr/>
        <p:txBody>
          <a:bodyPr/>
          <a:lstStyle/>
          <a:p>
            <a:fld id="{85EE013F-616D-44F5-A6AB-D960D8F1EA3B}" type="slidenum">
              <a:rPr lang="en-US" smtClean="0"/>
              <a:t>‹#›</a:t>
            </a:fld>
            <a:endParaRPr lang="en-US"/>
          </a:p>
        </p:txBody>
      </p:sp>
    </p:spTree>
    <p:extLst>
      <p:ext uri="{BB962C8B-B14F-4D97-AF65-F5344CB8AC3E}">
        <p14:creationId xmlns:p14="http://schemas.microsoft.com/office/powerpoint/2010/main" val="604825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DCD0C-BAB6-4CFC-9C25-4108D7E2B2F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EAD3AD-CC2A-4B46-A401-ADADF2EED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97F03-9097-49BA-8B5D-94DABD524AF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348BD-D29C-44F1-BBB4-1796499F43A7}" type="datetimeFigureOut">
              <a:rPr lang="en-US" smtClean="0"/>
              <a:t>3/29/2018</a:t>
            </a:fld>
            <a:endParaRPr lang="en-US"/>
          </a:p>
        </p:txBody>
      </p:sp>
      <p:sp>
        <p:nvSpPr>
          <p:cNvPr id="5" name="Footer Placeholder 4">
            <a:extLst>
              <a:ext uri="{FF2B5EF4-FFF2-40B4-BE49-F238E27FC236}">
                <a16:creationId xmlns:a16="http://schemas.microsoft.com/office/drawing/2014/main" id="{D7B06B60-CDD3-44E3-9891-AC22817D5ED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0AECFD-7A09-490F-87D4-5E39C2D81D6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E013F-616D-44F5-A6AB-D960D8F1EA3B}" type="slidenum">
              <a:rPr lang="en-US" smtClean="0"/>
              <a:t>‹#›</a:t>
            </a:fld>
            <a:endParaRPr lang="en-US"/>
          </a:p>
        </p:txBody>
      </p:sp>
    </p:spTree>
    <p:extLst>
      <p:ext uri="{BB962C8B-B14F-4D97-AF65-F5344CB8AC3E}">
        <p14:creationId xmlns:p14="http://schemas.microsoft.com/office/powerpoint/2010/main" val="163489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7559" y="-331"/>
            <a:ext cx="9144441" cy="6858331"/>
          </a:xfrm>
          <a:prstGeom prst="rect">
            <a:avLst/>
          </a:prstGeom>
        </p:spPr>
      </p:pic>
      <p:sp>
        <p:nvSpPr>
          <p:cNvPr id="2" name="Title Placeholder 1"/>
          <p:cNvSpPr>
            <a:spLocks noGrp="1"/>
          </p:cNvSpPr>
          <p:nvPr>
            <p:ph type="title"/>
          </p:nvPr>
        </p:nvSpPr>
        <p:spPr>
          <a:xfrm>
            <a:off x="609600" y="152400"/>
            <a:ext cx="10972800" cy="9220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219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0" y="11430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Z:\Projects\LYNX_TDP\Logos\LYNX-Transit_Logo_Final_color.png">
            <a:extLst>
              <a:ext uri="{FF2B5EF4-FFF2-40B4-BE49-F238E27FC236}">
                <a16:creationId xmlns:a16="http://schemas.microsoft.com/office/drawing/2014/main" id="{5EB9E4C5-9982-49DE-A4C4-DCDE7A516D23}"/>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53935"/>
          <a:stretch/>
        </p:blipFill>
        <p:spPr bwMode="auto">
          <a:xfrm>
            <a:off x="164314" y="6260981"/>
            <a:ext cx="2935439" cy="5078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Z:\Projects\LYNX_TDP\Logos\LYNX-Transit_Logo_Final_color.png">
            <a:extLst>
              <a:ext uri="{FF2B5EF4-FFF2-40B4-BE49-F238E27FC236}">
                <a16:creationId xmlns:a16="http://schemas.microsoft.com/office/drawing/2014/main" id="{854BF832-9AEC-4F59-B6DF-DD306153EB1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59" b="46399"/>
          <a:stretch/>
        </p:blipFill>
        <p:spPr bwMode="auto">
          <a:xfrm>
            <a:off x="9513086" y="6260981"/>
            <a:ext cx="2514600" cy="50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17607"/>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914377" rtl="0" eaLnBrk="1" latinLnBrk="0" hangingPunct="1">
        <a:spcBef>
          <a:spcPct val="0"/>
        </a:spcBef>
        <a:buNone/>
        <a:defRPr sz="4400" b="1" i="1" kern="1200">
          <a:solidFill>
            <a:schemeClr val="bg2"/>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800" kern="1200">
          <a:solidFill>
            <a:schemeClr val="bg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bg2"/>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bg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bg2"/>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624419" y="1108075"/>
            <a:ext cx="11008783"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2" tIns="45711" rIns="91422"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3076" name="Rectangle 4"/>
          <p:cNvSpPr>
            <a:spLocks noGrp="1" noChangeArrowheads="1"/>
          </p:cNvSpPr>
          <p:nvPr>
            <p:ph type="dt" sz="half" idx="2"/>
          </p:nvPr>
        </p:nvSpPr>
        <p:spPr bwMode="auto">
          <a:xfrm>
            <a:off x="609600" y="6354772"/>
            <a:ext cx="284691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2" tIns="45711" rIns="91422" bIns="45711" numCol="1" anchor="t" anchorCtr="0" compatLnSpc="1">
            <a:prstTxWarp prst="textNoShape">
              <a:avLst/>
            </a:prstTxWarp>
          </a:bodyPr>
          <a:lstStyle>
            <a:lvl1pPr>
              <a:defRPr sz="1400">
                <a:latin typeface="Arial" charset="0"/>
              </a:defRPr>
            </a:lvl1pPr>
          </a:lstStyle>
          <a:p>
            <a:endParaRPr lang="en-US" dirty="0"/>
          </a:p>
        </p:txBody>
      </p:sp>
      <p:sp>
        <p:nvSpPr>
          <p:cNvPr id="3077" name="Rectangle 5"/>
          <p:cNvSpPr>
            <a:spLocks noGrp="1" noChangeArrowheads="1"/>
          </p:cNvSpPr>
          <p:nvPr>
            <p:ph type="ftr" sz="quarter" idx="3"/>
          </p:nvPr>
        </p:nvSpPr>
        <p:spPr bwMode="auto">
          <a:xfrm>
            <a:off x="4165600" y="6354772"/>
            <a:ext cx="386291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2" tIns="45711" rIns="91422" bIns="45711" numCol="1" anchor="t" anchorCtr="0" compatLnSpc="1">
            <a:prstTxWarp prst="textNoShape">
              <a:avLst/>
            </a:prstTxWarp>
          </a:bodyPr>
          <a:lstStyle>
            <a:lvl1pPr algn="ctr">
              <a:defRPr sz="1400">
                <a:latin typeface="Arial" charset="0"/>
              </a:defRPr>
            </a:lvl1pPr>
          </a:lstStyle>
          <a:p>
            <a:endParaRPr lang="en-US" dirty="0"/>
          </a:p>
        </p:txBody>
      </p:sp>
      <p:sp>
        <p:nvSpPr>
          <p:cNvPr id="3078" name="Rectangle 6"/>
          <p:cNvSpPr>
            <a:spLocks noGrp="1" noChangeArrowheads="1"/>
          </p:cNvSpPr>
          <p:nvPr>
            <p:ph type="sldNum" sz="quarter" idx="4"/>
          </p:nvPr>
        </p:nvSpPr>
        <p:spPr bwMode="auto">
          <a:xfrm>
            <a:off x="8737600" y="6354772"/>
            <a:ext cx="284691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2" tIns="45711" rIns="91422" bIns="45711" numCol="1" anchor="t" anchorCtr="0" compatLnSpc="1">
            <a:prstTxWarp prst="textNoShape">
              <a:avLst/>
            </a:prstTxWarp>
          </a:bodyPr>
          <a:lstStyle>
            <a:lvl1pPr algn="r">
              <a:defRPr sz="1400">
                <a:latin typeface="Arial" charset="0"/>
              </a:defRPr>
            </a:lvl1pPr>
          </a:lstStyle>
          <a:p>
            <a:fld id="{F2181060-9E1A-C64C-B321-AD2ABF2F1CB4}" type="slidenum">
              <a:rPr lang="en-US"/>
              <a:pPr/>
              <a:t>‹#›</a:t>
            </a:fld>
            <a:endParaRPr lang="en-US" dirty="0"/>
          </a:p>
        </p:txBody>
      </p:sp>
      <p:sp>
        <p:nvSpPr>
          <p:cNvPr id="3079" name="Rectangle 7"/>
          <p:cNvSpPr>
            <a:spLocks noChangeArrowheads="1"/>
          </p:cNvSpPr>
          <p:nvPr/>
        </p:nvSpPr>
        <p:spPr bwMode="auto">
          <a:xfrm>
            <a:off x="0" y="3"/>
            <a:ext cx="12192000" cy="873125"/>
          </a:xfrm>
          <a:prstGeom prst="rect">
            <a:avLst/>
          </a:prstGeom>
          <a:gradFill rotWithShape="0">
            <a:gsLst>
              <a:gs pos="0">
                <a:schemeClr val="tx2"/>
              </a:gs>
              <a:gs pos="100000">
                <a:srgbClr val="29292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dirty="0">
              <a:effectLst>
                <a:outerShdw blurRad="50800" dist="38100" dir="5400000" algn="t" rotWithShape="0">
                  <a:prstClr val="black">
                    <a:alpha val="40000"/>
                  </a:prstClr>
                </a:outerShdw>
              </a:effectLst>
            </a:endParaRPr>
          </a:p>
        </p:txBody>
      </p:sp>
      <p:sp>
        <p:nvSpPr>
          <p:cNvPr id="3080" name="Rectangle 8"/>
          <p:cNvSpPr>
            <a:spLocks noChangeArrowheads="1"/>
          </p:cNvSpPr>
          <p:nvPr/>
        </p:nvSpPr>
        <p:spPr bwMode="auto">
          <a:xfrm>
            <a:off x="0" y="6315082"/>
            <a:ext cx="12192000" cy="547688"/>
          </a:xfrm>
          <a:prstGeom prst="rect">
            <a:avLst/>
          </a:prstGeom>
          <a:gradFill rotWithShape="0">
            <a:gsLst>
              <a:gs pos="0">
                <a:srgbClr val="1C1C1C"/>
              </a:gs>
              <a:gs pos="100000">
                <a:schemeClr val="tx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700" dirty="0"/>
          </a:p>
        </p:txBody>
      </p:sp>
      <p:sp>
        <p:nvSpPr>
          <p:cNvPr id="3074" name="Rectangle 2"/>
          <p:cNvSpPr>
            <a:spLocks noGrp="1" noChangeArrowheads="1"/>
          </p:cNvSpPr>
          <p:nvPr>
            <p:ph type="title"/>
          </p:nvPr>
        </p:nvSpPr>
        <p:spPr bwMode="auto">
          <a:xfrm>
            <a:off x="609600" y="20631"/>
            <a:ext cx="10974917" cy="857250"/>
          </a:xfrm>
          <a:prstGeom prst="rect">
            <a:avLst/>
          </a:prstGeom>
          <a:noFill/>
          <a:ln>
            <a:noFill/>
          </a:ln>
          <a:effectLst>
            <a:outerShdw blurRad="63500" dist="17961" dir="2700000" algn="ctr" rotWithShape="0">
              <a:srgbClr val="5F5F5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8765110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l" rtl="0" eaLnBrk="1" fontAlgn="base" hangingPunct="1">
        <a:spcBef>
          <a:spcPct val="0"/>
        </a:spcBef>
        <a:spcAft>
          <a:spcPct val="0"/>
        </a:spcAft>
        <a:defRPr sz="2700" b="1" i="0">
          <a:solidFill>
            <a:schemeClr val="bg1"/>
          </a:solidFill>
          <a:latin typeface="Calibri" pitchFamily="34" charset="0"/>
          <a:ea typeface="+mj-ea"/>
          <a:cs typeface="Helvetica"/>
        </a:defRPr>
      </a:lvl1pPr>
      <a:lvl2pPr algn="l" rtl="0" eaLnBrk="1" fontAlgn="base" hangingPunct="1">
        <a:spcBef>
          <a:spcPct val="0"/>
        </a:spcBef>
        <a:spcAft>
          <a:spcPct val="0"/>
        </a:spcAft>
        <a:defRPr sz="2700">
          <a:solidFill>
            <a:schemeClr val="bg1"/>
          </a:solidFill>
          <a:latin typeface="Verdana" charset="0"/>
          <a:ea typeface="ＭＳ Ｐゴシック" charset="0"/>
        </a:defRPr>
      </a:lvl2pPr>
      <a:lvl3pPr algn="l" rtl="0" eaLnBrk="1" fontAlgn="base" hangingPunct="1">
        <a:spcBef>
          <a:spcPct val="0"/>
        </a:spcBef>
        <a:spcAft>
          <a:spcPct val="0"/>
        </a:spcAft>
        <a:defRPr sz="2700">
          <a:solidFill>
            <a:schemeClr val="bg1"/>
          </a:solidFill>
          <a:latin typeface="Verdana" charset="0"/>
          <a:ea typeface="ＭＳ Ｐゴシック" charset="0"/>
        </a:defRPr>
      </a:lvl3pPr>
      <a:lvl4pPr algn="l" rtl="0" eaLnBrk="1" fontAlgn="base" hangingPunct="1">
        <a:spcBef>
          <a:spcPct val="0"/>
        </a:spcBef>
        <a:spcAft>
          <a:spcPct val="0"/>
        </a:spcAft>
        <a:defRPr sz="2700">
          <a:solidFill>
            <a:schemeClr val="bg1"/>
          </a:solidFill>
          <a:latin typeface="Verdana" charset="0"/>
          <a:ea typeface="ＭＳ Ｐゴシック" charset="0"/>
        </a:defRPr>
      </a:lvl4pPr>
      <a:lvl5pPr algn="l" rtl="0" eaLnBrk="1" fontAlgn="base" hangingPunct="1">
        <a:spcBef>
          <a:spcPct val="0"/>
        </a:spcBef>
        <a:spcAft>
          <a:spcPct val="0"/>
        </a:spcAft>
        <a:defRPr sz="2700">
          <a:solidFill>
            <a:schemeClr val="bg1"/>
          </a:solidFill>
          <a:latin typeface="Verdana" charset="0"/>
          <a:ea typeface="ＭＳ Ｐゴシック" charset="0"/>
        </a:defRPr>
      </a:lvl5pPr>
      <a:lvl6pPr marL="457189" algn="l" rtl="0" eaLnBrk="1" fontAlgn="base" hangingPunct="1">
        <a:spcBef>
          <a:spcPct val="0"/>
        </a:spcBef>
        <a:spcAft>
          <a:spcPct val="0"/>
        </a:spcAft>
        <a:defRPr sz="2700">
          <a:solidFill>
            <a:schemeClr val="bg1"/>
          </a:solidFill>
          <a:latin typeface="Verdana" charset="0"/>
          <a:ea typeface="ＭＳ Ｐゴシック" charset="0"/>
        </a:defRPr>
      </a:lvl6pPr>
      <a:lvl7pPr marL="914377" algn="l" rtl="0" eaLnBrk="1" fontAlgn="base" hangingPunct="1">
        <a:spcBef>
          <a:spcPct val="0"/>
        </a:spcBef>
        <a:spcAft>
          <a:spcPct val="0"/>
        </a:spcAft>
        <a:defRPr sz="2700">
          <a:solidFill>
            <a:schemeClr val="bg1"/>
          </a:solidFill>
          <a:latin typeface="Verdana" charset="0"/>
          <a:ea typeface="ＭＳ Ｐゴシック" charset="0"/>
        </a:defRPr>
      </a:lvl7pPr>
      <a:lvl8pPr marL="1371566" algn="l" rtl="0" eaLnBrk="1" fontAlgn="base" hangingPunct="1">
        <a:spcBef>
          <a:spcPct val="0"/>
        </a:spcBef>
        <a:spcAft>
          <a:spcPct val="0"/>
        </a:spcAft>
        <a:defRPr sz="2700">
          <a:solidFill>
            <a:schemeClr val="bg1"/>
          </a:solidFill>
          <a:latin typeface="Verdana" charset="0"/>
          <a:ea typeface="ＭＳ Ｐゴシック" charset="0"/>
        </a:defRPr>
      </a:lvl8pPr>
      <a:lvl9pPr marL="1828754" algn="l" rtl="0" eaLnBrk="1" fontAlgn="base" hangingPunct="1">
        <a:spcBef>
          <a:spcPct val="0"/>
        </a:spcBef>
        <a:spcAft>
          <a:spcPct val="0"/>
        </a:spcAft>
        <a:defRPr sz="2700">
          <a:solidFill>
            <a:schemeClr val="bg1"/>
          </a:solidFill>
          <a:latin typeface="Verdana" charset="0"/>
          <a:ea typeface="ＭＳ Ｐゴシック" charset="0"/>
        </a:defRPr>
      </a:lvl9pPr>
    </p:titleStyle>
    <p:bodyStyle>
      <a:lvl1pPr marL="342891" indent="-342891" algn="l" rtl="0" eaLnBrk="1" fontAlgn="base" hangingPunct="1">
        <a:spcBef>
          <a:spcPct val="15000"/>
        </a:spcBef>
        <a:spcAft>
          <a:spcPct val="0"/>
        </a:spcAft>
        <a:buClr>
          <a:schemeClr val="bg2"/>
        </a:buClr>
        <a:buSzPct val="100000"/>
        <a:buFontTx/>
        <a:buBlip>
          <a:blip r:embed="rId6"/>
        </a:buBlip>
        <a:defRPr sz="2000">
          <a:solidFill>
            <a:schemeClr val="bg1"/>
          </a:solidFill>
          <a:latin typeface="Calibri" pitchFamily="34" charset="0"/>
          <a:ea typeface="+mn-ea"/>
          <a:cs typeface="Helvetica"/>
        </a:defRPr>
      </a:lvl1pPr>
      <a:lvl2pPr marL="742932" indent="-285744" algn="l" rtl="0" eaLnBrk="1" fontAlgn="base" hangingPunct="1">
        <a:spcBef>
          <a:spcPct val="20000"/>
        </a:spcBef>
        <a:spcAft>
          <a:spcPct val="0"/>
        </a:spcAft>
        <a:buClr>
          <a:srgbClr val="FEC357"/>
        </a:buClr>
        <a:buFont typeface="Wingdings" charset="2"/>
        <a:buChar char="§"/>
        <a:defRPr sz="1800" i="0">
          <a:solidFill>
            <a:schemeClr val="bg1"/>
          </a:solidFill>
          <a:latin typeface="Calibri" pitchFamily="34" charset="0"/>
          <a:ea typeface="+mn-ea"/>
          <a:cs typeface="Helvetica"/>
        </a:defRPr>
      </a:lvl2pPr>
      <a:lvl3pPr marL="1200121" indent="-285744" algn="l" rtl="0" eaLnBrk="1" fontAlgn="base" hangingPunct="1">
        <a:spcBef>
          <a:spcPct val="20000"/>
        </a:spcBef>
        <a:spcAft>
          <a:spcPct val="0"/>
        </a:spcAft>
        <a:buFont typeface="Wingdings" charset="2"/>
        <a:buChar char="§"/>
        <a:defRPr sz="1600">
          <a:solidFill>
            <a:schemeClr val="bg1">
              <a:lumMod val="95000"/>
            </a:schemeClr>
          </a:solidFill>
          <a:latin typeface="Calibri" pitchFamily="34" charset="0"/>
          <a:ea typeface="+mn-ea"/>
          <a:cs typeface="Helvetica"/>
        </a:defRPr>
      </a:lvl3pPr>
      <a:lvl4pPr marL="1598573" indent="-228594" algn="l" rtl="0" eaLnBrk="1" fontAlgn="base" hangingPunct="1">
        <a:spcBef>
          <a:spcPct val="20000"/>
        </a:spcBef>
        <a:spcAft>
          <a:spcPct val="0"/>
        </a:spcAft>
        <a:buChar char="–"/>
        <a:defRPr sz="1600">
          <a:solidFill>
            <a:schemeClr val="tx1"/>
          </a:solidFill>
          <a:latin typeface="+mn-lt"/>
          <a:ea typeface="+mn-ea"/>
        </a:defRPr>
      </a:lvl4pPr>
      <a:lvl5pPr marL="2055762" indent="-228594" algn="l" rtl="0" eaLnBrk="1" fontAlgn="base" hangingPunct="1">
        <a:spcBef>
          <a:spcPct val="20000"/>
        </a:spcBef>
        <a:spcAft>
          <a:spcPct val="0"/>
        </a:spcAft>
        <a:buChar char="»"/>
        <a:defRPr sz="1600">
          <a:solidFill>
            <a:schemeClr val="tx1"/>
          </a:solidFill>
          <a:latin typeface="+mn-lt"/>
          <a:ea typeface="+mn-ea"/>
        </a:defRPr>
      </a:lvl5pPr>
      <a:lvl6pPr marL="2512951" indent="-228594" algn="l" rtl="0" eaLnBrk="1" fontAlgn="base" hangingPunct="1">
        <a:spcBef>
          <a:spcPct val="20000"/>
        </a:spcBef>
        <a:spcAft>
          <a:spcPct val="0"/>
        </a:spcAft>
        <a:buChar char="»"/>
        <a:defRPr sz="1600">
          <a:solidFill>
            <a:schemeClr val="tx1"/>
          </a:solidFill>
          <a:latin typeface="+mn-lt"/>
          <a:ea typeface="+mn-ea"/>
        </a:defRPr>
      </a:lvl6pPr>
      <a:lvl7pPr marL="2970139" indent="-228594" algn="l" rtl="0" eaLnBrk="1" fontAlgn="base" hangingPunct="1">
        <a:spcBef>
          <a:spcPct val="20000"/>
        </a:spcBef>
        <a:spcAft>
          <a:spcPct val="0"/>
        </a:spcAft>
        <a:buChar char="»"/>
        <a:defRPr sz="1600">
          <a:solidFill>
            <a:schemeClr val="tx1"/>
          </a:solidFill>
          <a:latin typeface="+mn-lt"/>
          <a:ea typeface="+mn-ea"/>
        </a:defRPr>
      </a:lvl7pPr>
      <a:lvl8pPr marL="3427328" indent="-228594" algn="l" rtl="0" eaLnBrk="1" fontAlgn="base" hangingPunct="1">
        <a:spcBef>
          <a:spcPct val="20000"/>
        </a:spcBef>
        <a:spcAft>
          <a:spcPct val="0"/>
        </a:spcAft>
        <a:buChar char="»"/>
        <a:defRPr sz="1600">
          <a:solidFill>
            <a:schemeClr val="tx1"/>
          </a:solidFill>
          <a:latin typeface="+mn-lt"/>
          <a:ea typeface="+mn-ea"/>
        </a:defRPr>
      </a:lvl8pPr>
      <a:lvl9pPr marL="3884516" indent="-228594"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dirty="0"/>
          </a:p>
        </p:txBody>
      </p:sp>
      <p:sp>
        <p:nvSpPr>
          <p:cNvPr id="7" name="Shape 7"/>
          <p:cNvSpPr txBox="1">
            <a:spLocks noGrp="1"/>
          </p:cNvSpPr>
          <p:nvPr>
            <p:ph type="body" idx="1"/>
          </p:nvPr>
        </p:nvSpPr>
        <p:spPr>
          <a:xfrm>
            <a:off x="415600" y="1536635"/>
            <a:ext cx="11360800" cy="4737167"/>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dirty="0"/>
          </a:p>
        </p:txBody>
      </p:sp>
      <p:sp>
        <p:nvSpPr>
          <p:cNvPr id="8" name="Shape 8"/>
          <p:cNvSpPr txBox="1">
            <a:spLocks noGrp="1"/>
          </p:cNvSpPr>
          <p:nvPr>
            <p:ph type="sldNum" idx="12"/>
          </p:nvPr>
        </p:nvSpPr>
        <p:spPr>
          <a:xfrm>
            <a:off x="11054000" y="6273800"/>
            <a:ext cx="731600" cy="524800"/>
          </a:xfrm>
          <a:prstGeom prst="rect">
            <a:avLst/>
          </a:prstGeom>
          <a:noFill/>
          <a:ln>
            <a:noFill/>
          </a:ln>
        </p:spPr>
        <p:txBody>
          <a:bodyPr wrap="square" lIns="91425" tIns="91425" rIns="91425" bIns="91425" anchor="ctr" anchorCtr="0">
            <a:noAutofit/>
          </a:bodyPr>
          <a:lstStyle>
            <a:lvl1pPr>
              <a:defRPr>
                <a:latin typeface="National Book" panose="02000503000000020004" pitchFamily="2" charset="0"/>
                <a:ea typeface="National Book" panose="02000503000000020004" pitchFamily="2" charset="0"/>
              </a:defRPr>
            </a:lvl1pPr>
          </a:lstStyle>
          <a:p>
            <a:pPr algn="r"/>
            <a:fld id="{00000000-1234-1234-1234-123412341234}" type="slidenum">
              <a:rPr lang="en" sz="1333" smtClean="0">
                <a:solidFill>
                  <a:schemeClr val="dk2"/>
                </a:solidFill>
              </a:rPr>
              <a:pPr algn="r"/>
              <a:t>‹#›</a:t>
            </a:fld>
            <a:endParaRPr lang="en" sz="1333" dirty="0">
              <a:solidFill>
                <a:schemeClr val="dk2"/>
              </a:solidFill>
            </a:endParaRPr>
          </a:p>
        </p:txBody>
      </p:sp>
    </p:spTree>
    <p:extLst>
      <p:ext uri="{BB962C8B-B14F-4D97-AF65-F5344CB8AC3E}">
        <p14:creationId xmlns:p14="http://schemas.microsoft.com/office/powerpoint/2010/main" val="107902316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1" i="0" u="none" strike="noStrike" cap="none">
          <a:solidFill>
            <a:srgbClr val="000000"/>
          </a:solidFill>
          <a:latin typeface="Publico Headline Office" panose="02000603080000020004" pitchFamily="2" charset="0"/>
          <a:ea typeface="Publico Headline Office" panose="02000603080000020004" pitchFamily="2" charset="0"/>
          <a:cs typeface="Publico Headline Office" panose="02000603080000020004" pitchFamily="2"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National Book" panose="02000503000000020004" pitchFamily="2" charset="0"/>
          <a:ea typeface="National Book" panose="02000503000000020004" pitchFamily="2" charset="0"/>
          <a:cs typeface="National Book" panose="02000503000000020004" pitchFamily="2" charset="0"/>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192" userDrawn="1">
          <p15:clr>
            <a:srgbClr val="F26B43"/>
          </p15:clr>
        </p15:guide>
        <p15:guide id="4" pos="5568" userDrawn="1">
          <p15:clr>
            <a:srgbClr val="F26B43"/>
          </p15:clr>
        </p15:guide>
        <p15:guide id="5" orient="horz" pos="276" userDrawn="1">
          <p15:clr>
            <a:srgbClr val="F26B43"/>
          </p15:clr>
        </p15:guide>
        <p15:guide id="6" orient="horz" pos="2964" userDrawn="1">
          <p15:clr>
            <a:srgbClr val="F26B43"/>
          </p15:clr>
        </p15:guide>
        <p15:guide id="7" orient="horz" pos="1188" userDrawn="1">
          <p15:clr>
            <a:srgbClr val="F26B43"/>
          </p15:clr>
        </p15:guide>
        <p15:guide id="8" orient="horz" pos="2052" userDrawn="1">
          <p15:clr>
            <a:srgbClr val="F26B43"/>
          </p15:clr>
        </p15:guide>
        <p15:guide id="9" pos="1536" userDrawn="1">
          <p15:clr>
            <a:srgbClr val="F26B43"/>
          </p15:clr>
        </p15:guide>
        <p15:guide id="10" pos="4224" userDrawn="1">
          <p15:clr>
            <a:srgbClr val="F26B43"/>
          </p15:clr>
        </p15:guide>
        <p15:guide id="11" pos="2688" userDrawn="1">
          <p15:clr>
            <a:srgbClr val="F26B43"/>
          </p15:clr>
        </p15:guide>
        <p15:guide id="12" pos="30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mailto:tmonterville@golynx.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15.xml"/><Relationship Id="rId5" Type="http://schemas.openxmlformats.org/officeDocument/2006/relationships/image" Target="../media/image65.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govtech.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g"/><Relationship Id="rId7" Type="http://schemas.openxmlformats.org/officeDocument/2006/relationships/hyperlink" Target="http://www.cheatsheet.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hyperlink" Target="http://www.curbed.com/" TargetMode="External"/><Relationship Id="rId4" Type="http://schemas.openxmlformats.org/officeDocument/2006/relationships/image" Target="../media/image13.jpeg"/><Relationship Id="rId9" Type="http://schemas.openxmlformats.org/officeDocument/2006/relationships/hyperlink" Target="http://www.pcmag.com/"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69314E3-3013-4EB6-9017-8D35587B7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 y="-52110"/>
            <a:ext cx="12194312" cy="6910110"/>
          </a:xfrm>
          <a:prstGeom prst="rect">
            <a:avLst/>
          </a:prstGeom>
        </p:spPr>
      </p:pic>
      <p:sp>
        <p:nvSpPr>
          <p:cNvPr id="29" name="Rectangle 28">
            <a:extLst>
              <a:ext uri="{FF2B5EF4-FFF2-40B4-BE49-F238E27FC236}">
                <a16:creationId xmlns:a16="http://schemas.microsoft.com/office/drawing/2014/main" id="{24A8838F-6ADD-4667-A789-6CD2A3B3D9EA}"/>
              </a:ext>
            </a:extLst>
          </p:cNvPr>
          <p:cNvSpPr/>
          <p:nvPr/>
        </p:nvSpPr>
        <p:spPr>
          <a:xfrm>
            <a:off x="0" y="4835953"/>
            <a:ext cx="12192000" cy="2022049"/>
          </a:xfrm>
          <a:prstGeom prst="rect">
            <a:avLst/>
          </a:prstGeom>
          <a:solidFill>
            <a:srgbClr val="B8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p>
        </p:txBody>
      </p:sp>
      <p:pic>
        <p:nvPicPr>
          <p:cNvPr id="4" name="Picture 3">
            <a:extLst>
              <a:ext uri="{FF2B5EF4-FFF2-40B4-BE49-F238E27FC236}">
                <a16:creationId xmlns:a16="http://schemas.microsoft.com/office/drawing/2014/main" id="{1A8F7BFD-A48D-4376-A007-59C7C180F85E}"/>
              </a:ext>
            </a:extLst>
          </p:cNvPr>
          <p:cNvPicPr>
            <a:picLocks noChangeAspect="1"/>
          </p:cNvPicPr>
          <p:nvPr/>
        </p:nvPicPr>
        <p:blipFill>
          <a:blip r:embed="rId3"/>
          <a:stretch>
            <a:fillRect/>
          </a:stretch>
        </p:blipFill>
        <p:spPr>
          <a:xfrm>
            <a:off x="-4509288" y="2996937"/>
            <a:ext cx="3975951" cy="3103203"/>
          </a:xfrm>
          <a:prstGeom prst="rect">
            <a:avLst/>
          </a:prstGeom>
        </p:spPr>
      </p:pic>
      <p:pic>
        <p:nvPicPr>
          <p:cNvPr id="17" name="Picture 16">
            <a:extLst>
              <a:ext uri="{FF2B5EF4-FFF2-40B4-BE49-F238E27FC236}">
                <a16:creationId xmlns:a16="http://schemas.microsoft.com/office/drawing/2014/main" id="{DCBAF5A1-F501-4497-B0E9-676E50140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131" y="228769"/>
            <a:ext cx="1239212" cy="1385003"/>
          </a:xfrm>
          <a:prstGeom prst="rect">
            <a:avLst/>
          </a:prstGeom>
        </p:spPr>
      </p:pic>
      <p:sp>
        <p:nvSpPr>
          <p:cNvPr id="22" name="Title 21">
            <a:extLst>
              <a:ext uri="{FF2B5EF4-FFF2-40B4-BE49-F238E27FC236}">
                <a16:creationId xmlns:a16="http://schemas.microsoft.com/office/drawing/2014/main" id="{AA6202D7-2276-4A11-9F6F-DAC54A774486}"/>
              </a:ext>
            </a:extLst>
          </p:cNvPr>
          <p:cNvSpPr>
            <a:spLocks noGrp="1"/>
          </p:cNvSpPr>
          <p:nvPr>
            <p:ph type="ctrTitle"/>
          </p:nvPr>
        </p:nvSpPr>
        <p:spPr>
          <a:xfrm>
            <a:off x="499622" y="5208882"/>
            <a:ext cx="5948313" cy="1573703"/>
          </a:xfrm>
        </p:spPr>
        <p:txBody>
          <a:bodyPr anchor="t">
            <a:normAutofit/>
          </a:bodyPr>
          <a:lstStyle/>
          <a:p>
            <a:pPr algn="l">
              <a:spcBef>
                <a:spcPts val="3000"/>
              </a:spcBef>
            </a:pPr>
            <a:r>
              <a:rPr lang="en-US" sz="3200" dirty="0">
                <a:solidFill>
                  <a:schemeClr val="bg1"/>
                </a:solidFill>
                <a:latin typeface="Arial" panose="020B0604020202020204" pitchFamily="34" charset="0"/>
                <a:cs typeface="Arial" panose="020B0604020202020204" pitchFamily="34" charset="0"/>
              </a:rPr>
              <a:t>CFTPG Meeting</a:t>
            </a:r>
            <a:br>
              <a:rPr lang="en-US" sz="32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March 29, 2018</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388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FTA S.T.A.R. Program</a:t>
            </a:r>
          </a:p>
        </p:txBody>
      </p:sp>
      <p:sp>
        <p:nvSpPr>
          <p:cNvPr id="3" name="Content Placeholder 2"/>
          <p:cNvSpPr>
            <a:spLocks noGrp="1"/>
          </p:cNvSpPr>
          <p:nvPr>
            <p:ph idx="1"/>
          </p:nvPr>
        </p:nvSpPr>
        <p:spPr>
          <a:xfrm>
            <a:off x="1065402" y="1151825"/>
            <a:ext cx="9781563" cy="5220100"/>
          </a:xfrm>
        </p:spPr>
        <p:txBody>
          <a:bodyPr>
            <a:normAutofit/>
          </a:bodyPr>
          <a:lstStyle/>
          <a:p>
            <a:r>
              <a:rPr lang="en-US" dirty="0"/>
              <a:t>Strategic Transit Automation Research (S.T.A.R.), 5-Year Plan</a:t>
            </a:r>
          </a:p>
          <a:p>
            <a:pPr lvl="1"/>
            <a:r>
              <a:rPr lang="en-US" dirty="0"/>
              <a:t>Three-pronged approach</a:t>
            </a:r>
          </a:p>
          <a:p>
            <a:pPr lvl="2"/>
            <a:r>
              <a:rPr lang="en-US" b="1" u="sng" dirty="0">
                <a:solidFill>
                  <a:srgbClr val="DB0F7D"/>
                </a:solidFill>
              </a:rPr>
              <a:t>Enabling Research</a:t>
            </a:r>
          </a:p>
          <a:p>
            <a:pPr lvl="3"/>
            <a:r>
              <a:rPr lang="en-US" dirty="0"/>
              <a:t>Accelerate entry of manufacturers, and transit providers into common foundational policies, human factors, cost benefit</a:t>
            </a:r>
          </a:p>
          <a:p>
            <a:pPr lvl="2"/>
            <a:r>
              <a:rPr lang="en-US" b="1" u="sng" dirty="0">
                <a:solidFill>
                  <a:srgbClr val="DB0F7D"/>
                </a:solidFill>
              </a:rPr>
              <a:t>Integrated Demonstrations</a:t>
            </a:r>
          </a:p>
          <a:p>
            <a:pPr lvl="3"/>
            <a:r>
              <a:rPr lang="en-US" dirty="0"/>
              <a:t>Demonstrating autonomous technology in real-world settings</a:t>
            </a:r>
          </a:p>
          <a:p>
            <a:pPr lvl="2"/>
            <a:r>
              <a:rPr lang="en-US" b="1" u="sng" dirty="0">
                <a:solidFill>
                  <a:srgbClr val="DB0F7D"/>
                </a:solidFill>
              </a:rPr>
              <a:t>Strategic Partnerships</a:t>
            </a:r>
          </a:p>
          <a:p>
            <a:pPr lvl="3"/>
            <a:r>
              <a:rPr lang="en-US" dirty="0"/>
              <a:t>Enhance research in the industry and disseminate findings to expand participation of providers and suppliers</a:t>
            </a:r>
          </a:p>
          <a:p>
            <a:pPr lvl="3"/>
            <a:endParaRPr lang="en-US" dirty="0"/>
          </a:p>
        </p:txBody>
      </p:sp>
      <p:sp>
        <p:nvSpPr>
          <p:cNvPr id="7" name="TextBox 6"/>
          <p:cNvSpPr txBox="1"/>
          <p:nvPr/>
        </p:nvSpPr>
        <p:spPr>
          <a:xfrm>
            <a:off x="6096000" y="5889030"/>
            <a:ext cx="4326556" cy="369332"/>
          </a:xfrm>
          <a:prstGeom prst="rect">
            <a:avLst/>
          </a:prstGeom>
          <a:noFill/>
        </p:spPr>
        <p:txBody>
          <a:bodyPr wrap="square" rtlCol="0">
            <a:spAutoFit/>
          </a:bodyPr>
          <a:lstStyle/>
          <a:p>
            <a:r>
              <a:rPr lang="en-US" sz="900" dirty="0">
                <a:solidFill>
                  <a:srgbClr val="DB0F7D"/>
                </a:solidFill>
                <a:latin typeface="Calibri"/>
              </a:rPr>
              <a:t>https://www.pcb.its.dot.gov/t3/s171205/s171205_FTA_Strategic_Transit_Automation_Research_Plan_presentation_Valdes.pdf</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7657" y="27507"/>
            <a:ext cx="1099151" cy="1099151"/>
          </a:xfrm>
          <a:prstGeom prst="rect">
            <a:avLst/>
          </a:prstGeom>
          <a:ln cmpd="sng">
            <a:solidFill>
              <a:srgbClr val="000000"/>
            </a:solidFill>
          </a:ln>
        </p:spPr>
      </p:pic>
    </p:spTree>
    <p:extLst>
      <p:ext uri="{BB962C8B-B14F-4D97-AF65-F5344CB8AC3E}">
        <p14:creationId xmlns:p14="http://schemas.microsoft.com/office/powerpoint/2010/main" val="226982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Challenges to Public Transit AV</a:t>
            </a:r>
          </a:p>
        </p:txBody>
      </p:sp>
      <p:sp>
        <p:nvSpPr>
          <p:cNvPr id="5" name="Content Placeholder 4"/>
          <p:cNvSpPr>
            <a:spLocks noGrp="1"/>
          </p:cNvSpPr>
          <p:nvPr>
            <p:ph idx="1"/>
          </p:nvPr>
        </p:nvSpPr>
        <p:spPr>
          <a:xfrm>
            <a:off x="1073791" y="1219201"/>
            <a:ext cx="10058400" cy="5109411"/>
          </a:xfrm>
        </p:spPr>
        <p:txBody>
          <a:bodyPr>
            <a:normAutofit fontScale="62500" lnSpcReduction="20000"/>
          </a:bodyPr>
          <a:lstStyle/>
          <a:p>
            <a:r>
              <a:rPr lang="en-US" dirty="0"/>
              <a:t>Compliance</a:t>
            </a:r>
          </a:p>
          <a:p>
            <a:pPr lvl="1"/>
            <a:r>
              <a:rPr lang="en-US" dirty="0"/>
              <a:t>Americans with Disabilities Act (ADA): Federally funded transit services must provide assistance for ADA</a:t>
            </a:r>
          </a:p>
          <a:p>
            <a:pPr lvl="1"/>
            <a:r>
              <a:rPr lang="en-US" dirty="0"/>
              <a:t>Title VI: Deployment of AV services must be equitable</a:t>
            </a:r>
          </a:p>
          <a:p>
            <a:pPr lvl="1"/>
            <a:endParaRPr lang="en-US" dirty="0"/>
          </a:p>
          <a:p>
            <a:r>
              <a:rPr lang="en-US" dirty="0"/>
              <a:t>Facilities, Operations &amp; Staffing</a:t>
            </a:r>
          </a:p>
          <a:p>
            <a:pPr lvl="1"/>
            <a:r>
              <a:rPr lang="en-US" dirty="0"/>
              <a:t>Electric vehicle charging stations: Siting and location of charging stations are needed for LYNX span of service</a:t>
            </a:r>
          </a:p>
          <a:p>
            <a:pPr lvl="1"/>
            <a:r>
              <a:rPr lang="en-US" dirty="0"/>
              <a:t>Maintenance requirements: AV will require new facilities, equipment, hardware and software to support new propulsion</a:t>
            </a:r>
          </a:p>
          <a:p>
            <a:pPr lvl="1"/>
            <a:r>
              <a:rPr lang="en-US" dirty="0"/>
              <a:t>Staff Training: New technology and operating platform will necessitate training and wholesale system integration with conventional fleets/services</a:t>
            </a:r>
          </a:p>
          <a:p>
            <a:pPr marL="457189" lvl="1" indent="0">
              <a:buNone/>
            </a:pPr>
            <a:endParaRPr lang="en-US" dirty="0"/>
          </a:p>
          <a:p>
            <a:r>
              <a:rPr lang="en-US" dirty="0"/>
              <a:t>Customer Experience</a:t>
            </a:r>
          </a:p>
          <a:p>
            <a:pPr lvl="1"/>
            <a:r>
              <a:rPr lang="en-US" dirty="0"/>
              <a:t>Vehicle Capacity: Recent tests were completed in vehicles with capacity &lt;12 passengers</a:t>
            </a:r>
          </a:p>
          <a:p>
            <a:pPr lvl="1"/>
            <a:r>
              <a:rPr lang="en-US" dirty="0"/>
              <a:t>Vehicle Distance per Charge:  No tests of high-capacity AV have occurred on uncontrolled/unmanaged lanes or corridors</a:t>
            </a:r>
          </a:p>
          <a:p>
            <a:pPr lvl="1"/>
            <a:endParaRPr lang="en-US" dirty="0"/>
          </a:p>
        </p:txBody>
      </p:sp>
    </p:spTree>
    <p:extLst>
      <p:ext uri="{BB962C8B-B14F-4D97-AF65-F5344CB8AC3E}">
        <p14:creationId xmlns:p14="http://schemas.microsoft.com/office/powerpoint/2010/main" val="1126243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962239" cy="922020"/>
          </a:xfrm>
        </p:spPr>
        <p:txBody>
          <a:bodyPr>
            <a:noAutofit/>
          </a:bodyPr>
          <a:lstStyle/>
          <a:p>
            <a:r>
              <a:rPr lang="en-US" sz="3200" dirty="0"/>
              <a:t>LYNX Autonomous Vehicle Mobility Initiative (AVMI) &amp; RFI</a:t>
            </a:r>
          </a:p>
        </p:txBody>
      </p:sp>
      <p:sp>
        <p:nvSpPr>
          <p:cNvPr id="5" name="Content Placeholder 4"/>
          <p:cNvSpPr>
            <a:spLocks noGrp="1"/>
          </p:cNvSpPr>
          <p:nvPr>
            <p:ph idx="1"/>
          </p:nvPr>
        </p:nvSpPr>
        <p:spPr>
          <a:xfrm>
            <a:off x="1073791" y="1344329"/>
            <a:ext cx="10041622" cy="5109411"/>
          </a:xfrm>
        </p:spPr>
        <p:txBody>
          <a:bodyPr>
            <a:normAutofit fontScale="77500" lnSpcReduction="20000"/>
          </a:bodyPr>
          <a:lstStyle/>
          <a:p>
            <a:r>
              <a:rPr lang="en-US" dirty="0"/>
              <a:t>Strategic Plan to Incorporate AV into All Aspects of Transit Service Delivery</a:t>
            </a:r>
          </a:p>
          <a:p>
            <a:endParaRPr lang="en-US" sz="1800" dirty="0"/>
          </a:p>
          <a:p>
            <a:r>
              <a:rPr lang="en-US" dirty="0"/>
              <a:t>Seven Focus Areas</a:t>
            </a:r>
          </a:p>
          <a:p>
            <a:pPr lvl="1"/>
            <a:r>
              <a:rPr lang="en-US" dirty="0"/>
              <a:t>Research &amp; Development</a:t>
            </a:r>
          </a:p>
          <a:p>
            <a:pPr lvl="1"/>
            <a:r>
              <a:rPr lang="en-US" dirty="0"/>
              <a:t>Local Policies and Regulations to Support AV in local and regional land use decision-making</a:t>
            </a:r>
          </a:p>
          <a:p>
            <a:pPr lvl="1"/>
            <a:r>
              <a:rPr lang="en-US" dirty="0"/>
              <a:t>Design, building and testing of AV technologies</a:t>
            </a:r>
          </a:p>
          <a:p>
            <a:pPr lvl="1"/>
            <a:r>
              <a:rPr lang="en-US" dirty="0"/>
              <a:t>Financing and Funding Strategies</a:t>
            </a:r>
          </a:p>
          <a:p>
            <a:pPr lvl="1"/>
            <a:r>
              <a:rPr lang="en-US" dirty="0"/>
              <a:t>Data and Communication Protocols</a:t>
            </a:r>
          </a:p>
          <a:p>
            <a:pPr lvl="1"/>
            <a:r>
              <a:rPr lang="en-US" dirty="0"/>
              <a:t>Workforce Development Strategies</a:t>
            </a:r>
          </a:p>
          <a:p>
            <a:pPr lvl="1"/>
            <a:r>
              <a:rPr lang="en-US" dirty="0"/>
              <a:t>Improving Regional Health &amp; Air Quality</a:t>
            </a:r>
          </a:p>
          <a:p>
            <a:pPr lvl="1"/>
            <a:endParaRPr lang="en-US" sz="1800" dirty="0"/>
          </a:p>
          <a:p>
            <a:r>
              <a:rPr lang="en-US" dirty="0"/>
              <a:t>Request for Information (RFI-18-R09) Autonomous Transit Vehicles (RFP Fall 2018)</a:t>
            </a:r>
          </a:p>
          <a:p>
            <a:endParaRPr lang="en-US" dirty="0"/>
          </a:p>
          <a:p>
            <a:endParaRPr lang="en-US" dirty="0"/>
          </a:p>
        </p:txBody>
      </p:sp>
    </p:spTree>
    <p:extLst>
      <p:ext uri="{BB962C8B-B14F-4D97-AF65-F5344CB8AC3E}">
        <p14:creationId xmlns:p14="http://schemas.microsoft.com/office/powerpoint/2010/main" val="4164577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Bus Technology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1202" y="1237353"/>
            <a:ext cx="1322447" cy="881631"/>
          </a:xfrm>
          <a:prstGeom prst="rect">
            <a:avLst/>
          </a:prstGeom>
          <a:ln>
            <a:solidFill>
              <a:srgbClr val="0000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0001" y="1259175"/>
            <a:ext cx="1391527" cy="837983"/>
          </a:xfrm>
          <a:prstGeom prst="rect">
            <a:avLst/>
          </a:prstGeom>
          <a:ln>
            <a:solidFill>
              <a:srgbClr val="000000"/>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413" y="1259176"/>
            <a:ext cx="1333243" cy="887677"/>
          </a:xfrm>
          <a:prstGeom prst="rect">
            <a:avLst/>
          </a:prstGeom>
          <a:ln>
            <a:solidFill>
              <a:srgbClr val="000000"/>
            </a:solidFill>
          </a:ln>
        </p:spPr>
      </p:pic>
      <p:pic>
        <p:nvPicPr>
          <p:cNvPr id="7" name="Picture 6"/>
          <p:cNvPicPr>
            <a:picLocks noChangeAspect="1"/>
          </p:cNvPicPr>
          <p:nvPr/>
        </p:nvPicPr>
        <p:blipFill>
          <a:blip r:embed="rId6"/>
          <a:stretch>
            <a:fillRect/>
          </a:stretch>
        </p:blipFill>
        <p:spPr>
          <a:xfrm>
            <a:off x="7746421" y="1273071"/>
            <a:ext cx="1232371" cy="873783"/>
          </a:xfrm>
          <a:prstGeom prst="rect">
            <a:avLst/>
          </a:prstGeom>
          <a:ln>
            <a:solidFill>
              <a:srgbClr val="000000"/>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8530" y="2613991"/>
            <a:ext cx="1090295" cy="725923"/>
          </a:xfrm>
          <a:prstGeom prst="rect">
            <a:avLst/>
          </a:prstGeom>
          <a:ln>
            <a:solidFill>
              <a:srgbClr val="000000"/>
            </a:solidFill>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8488" y="4317189"/>
            <a:ext cx="1078744" cy="817433"/>
          </a:xfrm>
          <a:prstGeom prst="rect">
            <a:avLst/>
          </a:prstGeom>
          <a:ln>
            <a:solidFill>
              <a:srgbClr val="000000"/>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7845" y="5670731"/>
            <a:ext cx="1031419" cy="670075"/>
          </a:xfrm>
          <a:prstGeom prst="rect">
            <a:avLst/>
          </a:prstGeom>
          <a:ln>
            <a:solidFill>
              <a:srgbClr val="000000"/>
            </a:solidFill>
          </a:ln>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29595" y="5704823"/>
            <a:ext cx="873720" cy="647640"/>
          </a:xfrm>
          <a:prstGeom prst="rect">
            <a:avLst/>
          </a:prstGeom>
          <a:ln>
            <a:solidFill>
              <a:srgbClr val="000000"/>
            </a:solidFill>
          </a:ln>
        </p:spPr>
      </p:pic>
      <p:sp>
        <p:nvSpPr>
          <p:cNvPr id="13" name="Text Box 5"/>
          <p:cNvSpPr txBox="1"/>
          <p:nvPr/>
        </p:nvSpPr>
        <p:spPr>
          <a:xfrm>
            <a:off x="4551300" y="6364224"/>
            <a:ext cx="1222131" cy="40293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Radio Control Unit</a:t>
            </a:r>
          </a:p>
        </p:txBody>
      </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20951" y="4963156"/>
            <a:ext cx="1145972" cy="823523"/>
          </a:xfrm>
          <a:prstGeom prst="rect">
            <a:avLst/>
          </a:prstGeom>
          <a:ln>
            <a:solidFill>
              <a:srgbClr val="000000"/>
            </a:solidFill>
          </a:ln>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6665" y="3045135"/>
            <a:ext cx="1335033" cy="888869"/>
          </a:xfrm>
          <a:prstGeom prst="rect">
            <a:avLst/>
          </a:prstGeom>
          <a:ln>
            <a:solidFill>
              <a:srgbClr val="000000"/>
            </a:solidFill>
          </a:ln>
        </p:spPr>
      </p:pic>
      <p:sp>
        <p:nvSpPr>
          <p:cNvPr id="18" name="Text Box 5"/>
          <p:cNvSpPr txBox="1"/>
          <p:nvPr/>
        </p:nvSpPr>
        <p:spPr>
          <a:xfrm>
            <a:off x="2122810" y="2090996"/>
            <a:ext cx="1040612" cy="6185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Wireless Modem</a:t>
            </a:r>
          </a:p>
        </p:txBody>
      </p:sp>
      <p:sp>
        <p:nvSpPr>
          <p:cNvPr id="20" name="Text Box 5"/>
          <p:cNvSpPr txBox="1"/>
          <p:nvPr/>
        </p:nvSpPr>
        <p:spPr>
          <a:xfrm>
            <a:off x="9158051" y="5134622"/>
            <a:ext cx="1040612" cy="6185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Mobile Data Terminal (MDT)</a:t>
            </a:r>
          </a:p>
        </p:txBody>
      </p:sp>
      <p:sp>
        <p:nvSpPr>
          <p:cNvPr id="21" name="Text Box 5"/>
          <p:cNvSpPr txBox="1"/>
          <p:nvPr/>
        </p:nvSpPr>
        <p:spPr>
          <a:xfrm>
            <a:off x="9072771" y="3361034"/>
            <a:ext cx="1331843" cy="6185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Internal Destination Sign</a:t>
            </a:r>
          </a:p>
        </p:txBody>
      </p:sp>
      <p:sp>
        <p:nvSpPr>
          <p:cNvPr id="22" name="Text Box 5"/>
          <p:cNvSpPr txBox="1"/>
          <p:nvPr/>
        </p:nvSpPr>
        <p:spPr>
          <a:xfrm>
            <a:off x="7794769" y="2164960"/>
            <a:ext cx="1135675" cy="6185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External Destination Sign</a:t>
            </a:r>
          </a:p>
        </p:txBody>
      </p:sp>
      <p:sp>
        <p:nvSpPr>
          <p:cNvPr id="23" name="Text Box 5"/>
          <p:cNvSpPr txBox="1"/>
          <p:nvPr/>
        </p:nvSpPr>
        <p:spPr>
          <a:xfrm>
            <a:off x="3832810" y="2122417"/>
            <a:ext cx="1400141" cy="6185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Automatic Voice Annunciator (AVA)</a:t>
            </a:r>
          </a:p>
        </p:txBody>
      </p:sp>
      <p:sp>
        <p:nvSpPr>
          <p:cNvPr id="24" name="Text Box 5"/>
          <p:cNvSpPr txBox="1"/>
          <p:nvPr/>
        </p:nvSpPr>
        <p:spPr>
          <a:xfrm>
            <a:off x="5552399" y="2181293"/>
            <a:ext cx="1283703" cy="6185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Destination Keypad</a:t>
            </a:r>
          </a:p>
        </p:txBody>
      </p:sp>
      <p:sp>
        <p:nvSpPr>
          <p:cNvPr id="25" name="Text Box 5"/>
          <p:cNvSpPr txBox="1"/>
          <p:nvPr/>
        </p:nvSpPr>
        <p:spPr>
          <a:xfrm>
            <a:off x="6836102" y="6324085"/>
            <a:ext cx="1040612" cy="6185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Operator Radio Handset</a:t>
            </a:r>
          </a:p>
        </p:txBody>
      </p:sp>
      <p:sp>
        <p:nvSpPr>
          <p:cNvPr id="26" name="Text Box 5"/>
          <p:cNvSpPr txBox="1"/>
          <p:nvPr/>
        </p:nvSpPr>
        <p:spPr>
          <a:xfrm>
            <a:off x="2184953" y="5835941"/>
            <a:ext cx="1852767" cy="6185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Automatic Passenger Count (APC) Counter</a:t>
            </a:r>
          </a:p>
        </p:txBody>
      </p:sp>
      <p:sp>
        <p:nvSpPr>
          <p:cNvPr id="27" name="Text Box 5"/>
          <p:cNvSpPr txBox="1"/>
          <p:nvPr/>
        </p:nvSpPr>
        <p:spPr>
          <a:xfrm>
            <a:off x="1791263" y="3979564"/>
            <a:ext cx="1408711" cy="6185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sz="1051" dirty="0">
                <a:solidFill>
                  <a:srgbClr val="DB0F7D"/>
                </a:solidFill>
                <a:latin typeface="Calibri"/>
                <a:ea typeface="Calibri" panose="020F0502020204030204" pitchFamily="34" charset="0"/>
                <a:cs typeface="Times New Roman" panose="02020603050405020304" pitchFamily="18" charset="0"/>
              </a:rPr>
              <a:t>Automatic Passenger Count (APC) Controller Unit</a:t>
            </a:r>
          </a:p>
        </p:txBody>
      </p: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37719" y="2586731"/>
            <a:ext cx="3889244" cy="2954725"/>
          </a:xfrm>
          <a:prstGeom prst="rect">
            <a:avLst/>
          </a:prstGeom>
          <a:solidFill>
            <a:srgbClr val="FFFFFF"/>
          </a:solidFill>
          <a:ln>
            <a:solidFill>
              <a:srgbClr val="000000"/>
            </a:solidFill>
          </a:ln>
        </p:spPr>
      </p:pic>
    </p:spTree>
    <p:extLst>
      <p:ext uri="{BB962C8B-B14F-4D97-AF65-F5344CB8AC3E}">
        <p14:creationId xmlns:p14="http://schemas.microsoft.com/office/powerpoint/2010/main" val="3873320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Tools</a:t>
            </a:r>
          </a:p>
        </p:txBody>
      </p:sp>
      <p:sp>
        <p:nvSpPr>
          <p:cNvPr id="3" name="Content Placeholder 2"/>
          <p:cNvSpPr>
            <a:spLocks noGrp="1"/>
          </p:cNvSpPr>
          <p:nvPr>
            <p:ph idx="1"/>
          </p:nvPr>
        </p:nvSpPr>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2000" dirty="0">
                <a:solidFill>
                  <a:srgbClr val="000000"/>
                </a:solidFill>
                <a:latin typeface="Century Gothic" panose="020B0502020202020204" pitchFamily="34" charset="0"/>
              </a:rPr>
              <a:t>                            Wi-Fi LYNX                 Bus Tracker                NeighborLink                 See &amp; Say              LYNX PawPass</a:t>
            </a:r>
          </a:p>
        </p:txBody>
      </p:sp>
      <p:pic>
        <p:nvPicPr>
          <p:cNvPr id="4" name="Picture 3"/>
          <p:cNvPicPr>
            <a:picLocks noChangeAspect="1"/>
          </p:cNvPicPr>
          <p:nvPr/>
        </p:nvPicPr>
        <p:blipFill>
          <a:blip r:embed="rId3" cstate="print"/>
          <a:stretch>
            <a:fillRect/>
          </a:stretch>
        </p:blipFill>
        <p:spPr>
          <a:xfrm>
            <a:off x="8767789" y="1305051"/>
            <a:ext cx="1738403" cy="3657600"/>
          </a:xfrm>
          <a:prstGeom prst="rect">
            <a:avLst/>
          </a:prstGeom>
        </p:spPr>
      </p:pic>
      <p:pic>
        <p:nvPicPr>
          <p:cNvPr id="5" name="Picture 4"/>
          <p:cNvPicPr>
            <a:picLocks noChangeAspect="1"/>
          </p:cNvPicPr>
          <p:nvPr/>
        </p:nvPicPr>
        <p:blipFill>
          <a:blip r:embed="rId3" cstate="print"/>
          <a:stretch>
            <a:fillRect/>
          </a:stretch>
        </p:blipFill>
        <p:spPr>
          <a:xfrm>
            <a:off x="6968536" y="1295400"/>
            <a:ext cx="1738403" cy="3657600"/>
          </a:xfrm>
          <a:prstGeom prst="rect">
            <a:avLst/>
          </a:prstGeom>
        </p:spPr>
      </p:pic>
      <p:pic>
        <p:nvPicPr>
          <p:cNvPr id="6" name="Picture 5"/>
          <p:cNvPicPr>
            <a:picLocks noChangeAspect="1"/>
          </p:cNvPicPr>
          <p:nvPr/>
        </p:nvPicPr>
        <p:blipFill>
          <a:blip r:embed="rId3" cstate="print"/>
          <a:stretch>
            <a:fillRect/>
          </a:stretch>
        </p:blipFill>
        <p:spPr>
          <a:xfrm>
            <a:off x="5165899" y="1295400"/>
            <a:ext cx="1738403" cy="3657600"/>
          </a:xfrm>
          <a:prstGeom prst="rect">
            <a:avLst/>
          </a:prstGeom>
        </p:spPr>
      </p:pic>
      <p:pic>
        <p:nvPicPr>
          <p:cNvPr id="7" name="Picture 6"/>
          <p:cNvPicPr>
            <a:picLocks noChangeAspect="1"/>
          </p:cNvPicPr>
          <p:nvPr/>
        </p:nvPicPr>
        <p:blipFill>
          <a:blip r:embed="rId3" cstate="print"/>
          <a:stretch>
            <a:fillRect/>
          </a:stretch>
        </p:blipFill>
        <p:spPr>
          <a:xfrm>
            <a:off x="3413299" y="1295400"/>
            <a:ext cx="1738403" cy="3657600"/>
          </a:xfrm>
          <a:prstGeom prst="rect">
            <a:avLst/>
          </a:prstGeom>
        </p:spPr>
      </p:pic>
      <p:pic>
        <p:nvPicPr>
          <p:cNvPr id="8" name="Picture 7"/>
          <p:cNvPicPr>
            <a:picLocks noChangeAspect="1"/>
          </p:cNvPicPr>
          <p:nvPr/>
        </p:nvPicPr>
        <p:blipFill>
          <a:blip r:embed="rId3" cstate="print"/>
          <a:stretch>
            <a:fillRect/>
          </a:stretch>
        </p:blipFill>
        <p:spPr>
          <a:xfrm>
            <a:off x="1648667" y="1305051"/>
            <a:ext cx="1738403" cy="3657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5197" y="1706300"/>
            <a:ext cx="1509705" cy="2743200"/>
          </a:xfrm>
          <a:prstGeom prst="rect">
            <a:avLst/>
          </a:prstGeom>
          <a:ln>
            <a:noFill/>
          </a:ln>
          <a:effectLst/>
        </p:spPr>
      </p:pic>
      <p:pic>
        <p:nvPicPr>
          <p:cNvPr id="10" name="Picture 9"/>
          <p:cNvPicPr>
            <a:picLocks noChangeAspect="1"/>
          </p:cNvPicPr>
          <p:nvPr/>
        </p:nvPicPr>
        <p:blipFill rotWithShape="1">
          <a:blip r:embed="rId5"/>
          <a:srcRect l="12941" t="18704" r="13077" b="5556"/>
          <a:stretch/>
        </p:blipFill>
        <p:spPr>
          <a:xfrm>
            <a:off x="3516812" y="1706300"/>
            <a:ext cx="1509609" cy="2743200"/>
          </a:xfrm>
          <a:prstGeom prst="rect">
            <a:avLst/>
          </a:prstGeom>
          <a:ln>
            <a:noFill/>
          </a:ln>
          <a:effectLst/>
        </p:spPr>
      </p:pic>
      <p:pic>
        <p:nvPicPr>
          <p:cNvPr id="11" name="Picture 10"/>
          <p:cNvPicPr>
            <a:picLocks noChangeAspect="1"/>
          </p:cNvPicPr>
          <p:nvPr/>
        </p:nvPicPr>
        <p:blipFill>
          <a:blip r:embed="rId6"/>
          <a:stretch>
            <a:fillRect/>
          </a:stretch>
        </p:blipFill>
        <p:spPr>
          <a:xfrm>
            <a:off x="8849851" y="1741025"/>
            <a:ext cx="1597427" cy="2743200"/>
          </a:xfrm>
          <a:prstGeom prst="rect">
            <a:avLst/>
          </a:prstGeom>
          <a:ln>
            <a:noFill/>
          </a:ln>
          <a:effectLst/>
        </p:spPr>
      </p:pic>
      <p:pic>
        <p:nvPicPr>
          <p:cNvPr id="12" name="Picture 11"/>
          <p:cNvPicPr>
            <a:picLocks noChangeAspect="1"/>
          </p:cNvPicPr>
          <p:nvPr/>
        </p:nvPicPr>
        <p:blipFill rotWithShape="1">
          <a:blip r:embed="rId7"/>
          <a:srcRect t="4445"/>
          <a:stretch/>
        </p:blipFill>
        <p:spPr>
          <a:xfrm>
            <a:off x="7021977" y="1729451"/>
            <a:ext cx="1614819" cy="2743200"/>
          </a:xfrm>
          <a:prstGeom prst="rect">
            <a:avLst/>
          </a:prstGeom>
          <a:ln>
            <a:noFill/>
          </a:ln>
          <a:effectLst/>
        </p:spPr>
      </p:pic>
      <p:sp>
        <p:nvSpPr>
          <p:cNvPr id="13" name="Rectangle 12"/>
          <p:cNvSpPr/>
          <p:nvPr/>
        </p:nvSpPr>
        <p:spPr>
          <a:xfrm>
            <a:off x="1698317" y="1728559"/>
            <a:ext cx="1645920" cy="2743200"/>
          </a:xfrm>
          <a:prstGeom prst="rect">
            <a:avLst/>
          </a:prstGeom>
          <a:solidFill>
            <a:srgbClr val="AC188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A8C1"/>
              </a:solidFill>
              <a:latin typeface="Calibri"/>
            </a:endParaRPr>
          </a:p>
        </p:txBody>
      </p:sp>
      <p:pic>
        <p:nvPicPr>
          <p:cNvPr id="14" name="Picture 13"/>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1927787" y="1905000"/>
            <a:ext cx="1143000" cy="101575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9147" y="3100160"/>
            <a:ext cx="1295400" cy="521861"/>
          </a:xfrm>
          <a:prstGeom prst="rect">
            <a:avLst/>
          </a:prstGeom>
        </p:spPr>
      </p:pic>
      <p:sp>
        <p:nvSpPr>
          <p:cNvPr id="16" name="TextBox 15"/>
          <p:cNvSpPr txBox="1"/>
          <p:nvPr/>
        </p:nvSpPr>
        <p:spPr>
          <a:xfrm>
            <a:off x="1569846" y="6072640"/>
            <a:ext cx="4108109" cy="230832"/>
          </a:xfrm>
          <a:prstGeom prst="rect">
            <a:avLst/>
          </a:prstGeom>
          <a:noFill/>
        </p:spPr>
        <p:txBody>
          <a:bodyPr wrap="square" rtlCol="0">
            <a:spAutoFit/>
          </a:bodyPr>
          <a:lstStyle/>
          <a:p>
            <a:r>
              <a:rPr lang="en-US" sz="900" dirty="0">
                <a:solidFill>
                  <a:srgbClr val="DB0F7D"/>
                </a:solidFill>
                <a:latin typeface="Calibri"/>
              </a:rPr>
              <a:t>Images courtesy of LYNX</a:t>
            </a:r>
          </a:p>
        </p:txBody>
      </p:sp>
    </p:spTree>
    <p:extLst>
      <p:ext uri="{BB962C8B-B14F-4D97-AF65-F5344CB8AC3E}">
        <p14:creationId xmlns:p14="http://schemas.microsoft.com/office/powerpoint/2010/main" val="261476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949" y="969771"/>
            <a:ext cx="2837579" cy="1374452"/>
          </a:xfrm>
          <a:prstGeom prst="rect">
            <a:avLst/>
          </a:prstGeom>
          <a:ln cmpd="sng">
            <a:solidFill>
              <a:srgbClr val="000000"/>
            </a:solidFill>
          </a:ln>
        </p:spPr>
      </p:pic>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15640" y="2111614"/>
            <a:ext cx="2331720" cy="1014153"/>
          </a:xfrm>
          <a:prstGeom prst="rect">
            <a:avLst/>
          </a:prstGeom>
          <a:ln cmpd="sng">
            <a:solidFill>
              <a:srgbClr val="000000"/>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6900" y="3125767"/>
            <a:ext cx="2362200" cy="1329131"/>
          </a:xfrm>
          <a:prstGeom prst="rect">
            <a:avLst/>
          </a:prstGeom>
          <a:ln cmpd="sng">
            <a:solidFill>
              <a:srgbClr val="000000"/>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360" y="4417673"/>
            <a:ext cx="2667000" cy="1764811"/>
          </a:xfrm>
          <a:prstGeom prst="rect">
            <a:avLst/>
          </a:prstGeom>
          <a:ln cmpd="sng">
            <a:solidFill>
              <a:schemeClr val="tx1"/>
            </a:solidFill>
          </a:ln>
        </p:spPr>
      </p:pic>
      <p:sp>
        <p:nvSpPr>
          <p:cNvPr id="11" name="Content Placeholder 4"/>
          <p:cNvSpPr txBox="1">
            <a:spLocks/>
          </p:cNvSpPr>
          <p:nvPr/>
        </p:nvSpPr>
        <p:spPr>
          <a:xfrm>
            <a:off x="5791201" y="1000884"/>
            <a:ext cx="5491992" cy="5181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buNone/>
            </a:pPr>
            <a:endParaRPr lang="en-US" sz="1200" dirty="0">
              <a:solidFill>
                <a:prstClr val="black"/>
              </a:solidFill>
              <a:latin typeface="Century Gothic" panose="020B0502020202020204" pitchFamily="34" charset="0"/>
            </a:endParaRPr>
          </a:p>
          <a:p>
            <a:pPr>
              <a:spcBef>
                <a:spcPct val="0"/>
              </a:spcBef>
            </a:pPr>
            <a:r>
              <a:rPr lang="en-US" sz="2800" b="1" dirty="0">
                <a:solidFill>
                  <a:srgbClr val="DB0F7D"/>
                </a:solidFill>
                <a:latin typeface="Century Gothic" panose="020B0502020202020204" pitchFamily="34" charset="0"/>
              </a:rPr>
              <a:t>Valencia College</a:t>
            </a:r>
          </a:p>
          <a:p>
            <a:pPr>
              <a:spcBef>
                <a:spcPct val="0"/>
              </a:spcBef>
            </a:pPr>
            <a:endParaRPr lang="en-US" sz="2800" b="1" dirty="0">
              <a:solidFill>
                <a:srgbClr val="DB0F7D"/>
              </a:solidFill>
              <a:latin typeface="Century Gothic" panose="020B0502020202020204" pitchFamily="34" charset="0"/>
            </a:endParaRPr>
          </a:p>
          <a:p>
            <a:pPr>
              <a:spcBef>
                <a:spcPct val="0"/>
              </a:spcBef>
            </a:pPr>
            <a:r>
              <a:rPr lang="en-US" sz="2800" b="1" dirty="0">
                <a:solidFill>
                  <a:srgbClr val="DB0F7D"/>
                </a:solidFill>
                <a:latin typeface="Century Gothic" panose="020B0502020202020204" pitchFamily="34" charset="0"/>
              </a:rPr>
              <a:t>University of Central Florida </a:t>
            </a:r>
          </a:p>
          <a:p>
            <a:pPr>
              <a:spcBef>
                <a:spcPct val="0"/>
              </a:spcBef>
            </a:pPr>
            <a:endParaRPr lang="en-US" sz="2800" b="1" dirty="0">
              <a:solidFill>
                <a:srgbClr val="DB0F7D"/>
              </a:solidFill>
              <a:latin typeface="Century Gothic" panose="020B0502020202020204" pitchFamily="34" charset="0"/>
            </a:endParaRPr>
          </a:p>
          <a:p>
            <a:pPr>
              <a:spcBef>
                <a:spcPct val="0"/>
              </a:spcBef>
            </a:pPr>
            <a:r>
              <a:rPr lang="en-US" sz="2800" b="1" dirty="0">
                <a:solidFill>
                  <a:srgbClr val="DB0F7D"/>
                </a:solidFill>
                <a:latin typeface="Century Gothic" panose="020B0502020202020204" pitchFamily="34" charset="0"/>
              </a:rPr>
              <a:t>Seminole State College</a:t>
            </a:r>
          </a:p>
          <a:p>
            <a:pPr>
              <a:spcBef>
                <a:spcPct val="0"/>
              </a:spcBef>
            </a:pPr>
            <a:endParaRPr lang="en-US" sz="2800" b="1" dirty="0">
              <a:solidFill>
                <a:srgbClr val="DB0F7D"/>
              </a:solidFill>
              <a:latin typeface="Century Gothic" panose="020B0502020202020204" pitchFamily="34" charset="0"/>
            </a:endParaRPr>
          </a:p>
          <a:p>
            <a:pPr>
              <a:spcBef>
                <a:spcPct val="0"/>
              </a:spcBef>
            </a:pPr>
            <a:r>
              <a:rPr lang="en-US" sz="2800" b="1" dirty="0">
                <a:solidFill>
                  <a:srgbClr val="DB0F7D"/>
                </a:solidFill>
                <a:latin typeface="Century Gothic" panose="020B0502020202020204" pitchFamily="34" charset="0"/>
              </a:rPr>
              <a:t>I-Ride</a:t>
            </a:r>
          </a:p>
          <a:p>
            <a:pPr>
              <a:spcBef>
                <a:spcPct val="0"/>
              </a:spcBef>
            </a:pPr>
            <a:endParaRPr lang="en-US" sz="2800" b="1" dirty="0">
              <a:solidFill>
                <a:srgbClr val="DB0F7D"/>
              </a:solidFill>
              <a:latin typeface="Century Gothic" panose="020B0502020202020204" pitchFamily="34" charset="0"/>
            </a:endParaRPr>
          </a:p>
          <a:p>
            <a:pPr>
              <a:spcBef>
                <a:spcPct val="0"/>
              </a:spcBef>
            </a:pPr>
            <a:r>
              <a:rPr lang="en-US" sz="2800" b="1" dirty="0">
                <a:solidFill>
                  <a:srgbClr val="DB0F7D"/>
                </a:solidFill>
                <a:latin typeface="Century Gothic" panose="020B0502020202020204" pitchFamily="34" charset="0"/>
              </a:rPr>
              <a:t>Central Florida Autonomous Vehicle Partnership (CFAVP)</a:t>
            </a:r>
          </a:p>
          <a:p>
            <a:pPr marL="0" indent="0">
              <a:spcBef>
                <a:spcPct val="0"/>
              </a:spcBef>
              <a:buNone/>
            </a:pPr>
            <a:endParaRPr lang="en-US" sz="1500" dirty="0">
              <a:solidFill>
                <a:srgbClr val="898989"/>
              </a:solidFill>
              <a:latin typeface="Calibri"/>
            </a:endParaRPr>
          </a:p>
        </p:txBody>
      </p:sp>
    </p:spTree>
    <p:extLst>
      <p:ext uri="{BB962C8B-B14F-4D97-AF65-F5344CB8AC3E}">
        <p14:creationId xmlns:p14="http://schemas.microsoft.com/office/powerpoint/2010/main" val="3170565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94B6-F466-4692-BAD9-4A51C4C6B23E}"/>
              </a:ext>
            </a:extLst>
          </p:cNvPr>
          <p:cNvSpPr>
            <a:spLocks noGrp="1"/>
          </p:cNvSpPr>
          <p:nvPr>
            <p:ph type="title"/>
          </p:nvPr>
        </p:nvSpPr>
        <p:spPr/>
        <p:txBody>
          <a:bodyPr/>
          <a:lstStyle/>
          <a:p>
            <a:r>
              <a:rPr lang="en-US" dirty="0"/>
              <a:t>Contact Information</a:t>
            </a:r>
          </a:p>
        </p:txBody>
      </p:sp>
      <p:pic>
        <p:nvPicPr>
          <p:cNvPr id="4" name="Picture 4" descr="H:\Projects\LYNX_TDP\Presentations\LYNX_TDP_PPT_Title SLide_sha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3191" y="5086865"/>
            <a:ext cx="9148809" cy="11038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DCF84E-3B31-449F-A90B-D7C3657B2C7D}"/>
              </a:ext>
            </a:extLst>
          </p:cNvPr>
          <p:cNvSpPr txBox="1"/>
          <p:nvPr/>
        </p:nvSpPr>
        <p:spPr>
          <a:xfrm>
            <a:off x="3305948" y="5223301"/>
            <a:ext cx="7135923" cy="830997"/>
          </a:xfrm>
          <a:prstGeom prst="rect">
            <a:avLst/>
          </a:prstGeom>
          <a:noFill/>
        </p:spPr>
        <p:txBody>
          <a:bodyPr wrap="square" rtlCol="0">
            <a:spAutoFit/>
          </a:bodyPr>
          <a:lstStyle/>
          <a:p>
            <a:r>
              <a:rPr lang="en-US" sz="4800" b="1" i="1" dirty="0">
                <a:solidFill>
                  <a:srgbClr val="FFFFFF"/>
                </a:solidFill>
                <a:latin typeface="Arial" panose="020B0604020202020204" pitchFamily="34" charset="0"/>
                <a:cs typeface="Arial" panose="020B0604020202020204" pitchFamily="34" charset="0"/>
              </a:rPr>
              <a:t>LYNXFORWARD.COM</a:t>
            </a:r>
          </a:p>
        </p:txBody>
      </p:sp>
      <p:sp>
        <p:nvSpPr>
          <p:cNvPr id="6" name="Content Placeholder 2">
            <a:extLst>
              <a:ext uri="{FF2B5EF4-FFF2-40B4-BE49-F238E27FC236}">
                <a16:creationId xmlns:a16="http://schemas.microsoft.com/office/drawing/2014/main" id="{16C25DC1-4DCC-4EB8-820E-2860FC9DEA8A}"/>
              </a:ext>
            </a:extLst>
          </p:cNvPr>
          <p:cNvSpPr>
            <a:spLocks noGrp="1"/>
          </p:cNvSpPr>
          <p:nvPr>
            <p:ph idx="1"/>
          </p:nvPr>
        </p:nvSpPr>
        <p:spPr>
          <a:xfrm>
            <a:off x="1786761" y="1219201"/>
            <a:ext cx="8424041" cy="4525963"/>
          </a:xfrm>
        </p:spPr>
        <p:txBody>
          <a:bodyPr>
            <a:normAutofit/>
          </a:bodyPr>
          <a:lstStyle/>
          <a:p>
            <a:pPr marL="0" indent="0" algn="ctr">
              <a:buNone/>
            </a:pPr>
            <a:r>
              <a:rPr lang="en-US" sz="3000" b="1" dirty="0">
                <a:solidFill>
                  <a:srgbClr val="000000"/>
                </a:solidFill>
                <a:latin typeface="Century Gothic" panose="020B0502020202020204" pitchFamily="34" charset="0"/>
              </a:rPr>
              <a:t>Tomika Monterville</a:t>
            </a:r>
            <a:endParaRPr lang="en-US" sz="3000" dirty="0">
              <a:solidFill>
                <a:srgbClr val="000000"/>
              </a:solidFill>
              <a:latin typeface="Century Gothic" panose="020B0502020202020204" pitchFamily="34" charset="0"/>
            </a:endParaRPr>
          </a:p>
          <a:p>
            <a:pPr marL="0" indent="0" algn="ctr">
              <a:buNone/>
            </a:pPr>
            <a:r>
              <a:rPr lang="en-US" sz="2000" dirty="0">
                <a:solidFill>
                  <a:srgbClr val="000000"/>
                </a:solidFill>
                <a:latin typeface="Century Gothic" panose="020B0502020202020204" pitchFamily="34" charset="0"/>
              </a:rPr>
              <a:t>Planning &amp; Development Director</a:t>
            </a:r>
          </a:p>
          <a:p>
            <a:pPr marL="0" indent="0" algn="ctr">
              <a:buNone/>
            </a:pPr>
            <a:r>
              <a:rPr lang="en-US" sz="2000" dirty="0">
                <a:solidFill>
                  <a:srgbClr val="000000"/>
                </a:solidFill>
                <a:latin typeface="Century Gothic" panose="020B0502020202020204" pitchFamily="34" charset="0"/>
              </a:rPr>
              <a:t>Central Florida Regional Transportation Authority</a:t>
            </a:r>
            <a:endParaRPr lang="en-US" sz="133" dirty="0">
              <a:solidFill>
                <a:srgbClr val="000000"/>
              </a:solidFill>
              <a:latin typeface="Century Gothic" panose="020B0502020202020204" pitchFamily="34" charset="0"/>
            </a:endParaRPr>
          </a:p>
          <a:p>
            <a:pPr marL="0" indent="0" algn="ctr">
              <a:buNone/>
            </a:pPr>
            <a:r>
              <a:rPr lang="en-US" sz="2000" dirty="0">
                <a:solidFill>
                  <a:srgbClr val="000000"/>
                </a:solidFill>
                <a:latin typeface="Century Gothic" panose="020B0502020202020204" pitchFamily="34" charset="0"/>
              </a:rPr>
              <a:t>Email: </a:t>
            </a:r>
            <a:r>
              <a:rPr lang="en-US" sz="2000" dirty="0">
                <a:solidFill>
                  <a:srgbClr val="000000"/>
                </a:solidFill>
                <a:latin typeface="Century Gothic" panose="020B0502020202020204" pitchFamily="34" charset="0"/>
                <a:hlinkClick r:id="rId4"/>
              </a:rPr>
              <a:t>tmonterville@golynx.com</a:t>
            </a:r>
            <a:r>
              <a:rPr lang="en-US" sz="2000" dirty="0">
                <a:solidFill>
                  <a:srgbClr val="000000"/>
                </a:solidFill>
                <a:latin typeface="Century Gothic" panose="020B0502020202020204" pitchFamily="34" charset="0"/>
              </a:rPr>
              <a:t> </a:t>
            </a:r>
          </a:p>
          <a:p>
            <a:pPr marL="0" indent="0" algn="ctr">
              <a:buNone/>
            </a:pPr>
            <a:endParaRPr lang="en-US" sz="1800" dirty="0">
              <a:solidFill>
                <a:srgbClr val="000000"/>
              </a:solidFill>
              <a:latin typeface="Century Gothic" panose="020B0502020202020204" pitchFamily="34" charset="0"/>
            </a:endParaRPr>
          </a:p>
          <a:p>
            <a:pPr marL="0" indent="0" algn="ctr">
              <a:buNone/>
            </a:pPr>
            <a:r>
              <a:rPr lang="en-US" sz="2000" dirty="0">
                <a:solidFill>
                  <a:srgbClr val="000000"/>
                </a:solidFill>
                <a:latin typeface="Century Gothic" panose="020B0502020202020204" pitchFamily="34" charset="0"/>
              </a:rPr>
              <a:t>Direct: (407) 254-6019</a:t>
            </a:r>
          </a:p>
          <a:p>
            <a:pPr marL="0" indent="0" algn="ctr">
              <a:buNone/>
            </a:pPr>
            <a:r>
              <a:rPr lang="en-US" sz="2000" dirty="0">
                <a:solidFill>
                  <a:srgbClr val="000000"/>
                </a:solidFill>
                <a:latin typeface="Century Gothic" panose="020B0502020202020204" pitchFamily="34" charset="0"/>
              </a:rPr>
              <a:t>Cell: (407)398-9841</a:t>
            </a:r>
          </a:p>
          <a:p>
            <a:pPr marL="0" indent="0" algn="ctr">
              <a:buNone/>
            </a:pPr>
            <a:r>
              <a:rPr lang="en-US" sz="2000" dirty="0">
                <a:solidFill>
                  <a:srgbClr val="000000"/>
                </a:solidFill>
                <a:latin typeface="Century Gothic" panose="020B0502020202020204" pitchFamily="34" charset="0"/>
              </a:rPr>
              <a:t>Fax: (407) 254-6392</a:t>
            </a:r>
          </a:p>
          <a:p>
            <a:pPr marL="0" indent="0" algn="ctr">
              <a:buNone/>
            </a:pPr>
            <a:r>
              <a:rPr lang="en-US" sz="2000" dirty="0">
                <a:solidFill>
                  <a:srgbClr val="000000"/>
                </a:solidFill>
                <a:latin typeface="Century Gothic" panose="020B0502020202020204" pitchFamily="34" charset="0"/>
              </a:rPr>
              <a:t>www.golynx.com</a:t>
            </a:r>
          </a:p>
          <a:p>
            <a:pPr marL="0" indent="0" algn="ctr">
              <a:buNone/>
            </a:pPr>
            <a:endParaRPr lang="en-US" sz="2200" dirty="0">
              <a:solidFill>
                <a:srgbClr val="000000"/>
              </a:solidFill>
              <a:latin typeface="Century Gothic" panose="020B0502020202020204" pitchFamily="34" charset="0"/>
            </a:endParaRPr>
          </a:p>
          <a:p>
            <a:endParaRPr lang="en-US" dirty="0"/>
          </a:p>
        </p:txBody>
      </p:sp>
      <p:sp>
        <p:nvSpPr>
          <p:cNvPr id="3" name="Rectangle 2">
            <a:extLst>
              <a:ext uri="{FF2B5EF4-FFF2-40B4-BE49-F238E27FC236}">
                <a16:creationId xmlns:a16="http://schemas.microsoft.com/office/drawing/2014/main" id="{15291A0B-575E-4EBB-A271-F9CA5011BE7A}"/>
              </a:ext>
            </a:extLst>
          </p:cNvPr>
          <p:cNvSpPr/>
          <p:nvPr/>
        </p:nvSpPr>
        <p:spPr>
          <a:xfrm>
            <a:off x="0" y="5086865"/>
            <a:ext cx="3129094" cy="1103868"/>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545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F2A0D4D9-5EB5-4985-A580-EA8691B42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879"/>
            <a:ext cx="12130870" cy="5326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800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6517" y="1181948"/>
            <a:ext cx="10361083" cy="1474787"/>
          </a:xfrm>
        </p:spPr>
        <p:txBody>
          <a:bodyPr/>
          <a:lstStyle/>
          <a:p>
            <a:r>
              <a:rPr lang="en-US" dirty="0"/>
              <a:t>Connecting the East Orlando Communities</a:t>
            </a:r>
          </a:p>
        </p:txBody>
      </p:sp>
      <p:sp>
        <p:nvSpPr>
          <p:cNvPr id="3" name="Subtitle 2"/>
          <p:cNvSpPr>
            <a:spLocks noGrp="1"/>
          </p:cNvSpPr>
          <p:nvPr>
            <p:ph type="subTitle" idx="1"/>
          </p:nvPr>
        </p:nvSpPr>
        <p:spPr>
          <a:xfrm>
            <a:off x="916517" y="2738439"/>
            <a:ext cx="8784075" cy="1751012"/>
          </a:xfrm>
        </p:spPr>
        <p:txBody>
          <a:bodyPr/>
          <a:lstStyle/>
          <a:p>
            <a:r>
              <a:rPr lang="en-US" dirty="0"/>
              <a:t>Overview of Advanced Transportation and Congestion Management Technologies Deployment Grant</a:t>
            </a:r>
          </a:p>
          <a:p>
            <a:r>
              <a:rPr lang="en-US" dirty="0"/>
              <a:t>March 29, 2018</a:t>
            </a:r>
          </a:p>
          <a:p>
            <a:r>
              <a:rPr lang="en-US" dirty="0"/>
              <a:t>CFTPG Meeting, Orlando, FL</a:t>
            </a:r>
          </a:p>
        </p:txBody>
      </p:sp>
    </p:spTree>
    <p:extLst>
      <p:ext uri="{BB962C8B-B14F-4D97-AF65-F5344CB8AC3E}">
        <p14:creationId xmlns:p14="http://schemas.microsoft.com/office/powerpoint/2010/main" val="259716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ATCMTD by the Numbers</a:t>
            </a:r>
          </a:p>
        </p:txBody>
      </p:sp>
      <p:pic>
        <p:nvPicPr>
          <p:cNvPr id="6" name="Picture 2" descr="Image result for fdot logo">
            <a:extLst>
              <a:ext uri="{FF2B5EF4-FFF2-40B4-BE49-F238E27FC236}">
                <a16:creationId xmlns:a16="http://schemas.microsoft.com/office/drawing/2014/main" id="{5E2B0695-A072-4021-A55D-89217DA1DD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82880" y="6384501"/>
            <a:ext cx="733637" cy="3668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540A6C4-E144-485D-85C1-A2081119716C}"/>
              </a:ext>
            </a:extLst>
          </p:cNvPr>
          <p:cNvSpPr txBox="1"/>
          <p:nvPr/>
        </p:nvSpPr>
        <p:spPr>
          <a:xfrm>
            <a:off x="1405454" y="1322866"/>
            <a:ext cx="4691605" cy="2308324"/>
          </a:xfrm>
          <a:prstGeom prst="rect">
            <a:avLst/>
          </a:prstGeom>
          <a:noFill/>
        </p:spPr>
        <p:txBody>
          <a:bodyPr wrap="square" rtlCol="0">
            <a:spAutoFit/>
          </a:bodyPr>
          <a:lstStyle/>
          <a:p>
            <a:pPr algn="ctr" defTabSz="914377" fontAlgn="base">
              <a:spcBef>
                <a:spcPct val="0"/>
              </a:spcBef>
              <a:spcAft>
                <a:spcPct val="0"/>
              </a:spcAft>
            </a:pPr>
            <a:r>
              <a:rPr lang="en-US" sz="7200" b="1" dirty="0">
                <a:solidFill>
                  <a:srgbClr val="FFFFFF"/>
                </a:solidFill>
                <a:latin typeface="Calibri" panose="020F0502020204030204" pitchFamily="34" charset="0"/>
                <a:ea typeface="ＭＳ Ｐゴシック" charset="0"/>
              </a:rPr>
              <a:t>$11.9M</a:t>
            </a:r>
          </a:p>
          <a:p>
            <a:pPr algn="ctr" defTabSz="914377" fontAlgn="base">
              <a:spcBef>
                <a:spcPct val="0"/>
              </a:spcBef>
              <a:spcAft>
                <a:spcPct val="0"/>
              </a:spcAft>
            </a:pPr>
            <a:r>
              <a:rPr lang="en-US" sz="7200" b="1" dirty="0">
                <a:solidFill>
                  <a:srgbClr val="FFFFFF"/>
                </a:solidFill>
                <a:latin typeface="Calibri" panose="020F0502020204030204" pitchFamily="34" charset="0"/>
                <a:ea typeface="ＭＳ Ｐゴシック" charset="0"/>
              </a:rPr>
              <a:t>AWARDED</a:t>
            </a:r>
          </a:p>
        </p:txBody>
      </p:sp>
      <p:sp>
        <p:nvSpPr>
          <p:cNvPr id="10" name="TextBox 9">
            <a:extLst>
              <a:ext uri="{FF2B5EF4-FFF2-40B4-BE49-F238E27FC236}">
                <a16:creationId xmlns:a16="http://schemas.microsoft.com/office/drawing/2014/main" id="{C4FEB4DC-0745-45A5-B290-7561D65085C7}"/>
              </a:ext>
            </a:extLst>
          </p:cNvPr>
          <p:cNvSpPr txBox="1"/>
          <p:nvPr/>
        </p:nvSpPr>
        <p:spPr>
          <a:xfrm>
            <a:off x="1041723" y="6384500"/>
            <a:ext cx="11042248" cy="400110"/>
          </a:xfrm>
          <a:prstGeom prst="rect">
            <a:avLst/>
          </a:prstGeom>
          <a:noFill/>
        </p:spPr>
        <p:txBody>
          <a:bodyPr wrap="square" rtlCol="0">
            <a:spAutoFit/>
          </a:bodyPr>
          <a:lstStyle/>
          <a:p>
            <a:pPr defTabSz="914377" fontAlgn="base">
              <a:spcBef>
                <a:spcPct val="0"/>
              </a:spcBef>
              <a:spcAft>
                <a:spcPct val="0"/>
              </a:spcAft>
            </a:pPr>
            <a:r>
              <a:rPr lang="en-US" sz="2000" b="1" dirty="0">
                <a:solidFill>
                  <a:srgbClr val="FFFFFF"/>
                </a:solidFill>
                <a:latin typeface="Calibri" panose="020F0502020204030204" pitchFamily="34" charset="0"/>
                <a:ea typeface="ＭＳ Ｐゴシック" charset="0"/>
              </a:rPr>
              <a:t>GRANT</a:t>
            </a:r>
            <a:r>
              <a:rPr lang="en-US" sz="2000" b="1" dirty="0">
                <a:solidFill>
                  <a:srgbClr val="000000">
                    <a:lumMod val="50000"/>
                    <a:lumOff val="50000"/>
                  </a:srgbClr>
                </a:solidFill>
                <a:latin typeface="Calibri" panose="020F0502020204030204" pitchFamily="34" charset="0"/>
                <a:ea typeface="ＭＳ Ｐゴシック" charset="0"/>
              </a:rPr>
              <a:t>              </a:t>
            </a:r>
            <a:r>
              <a:rPr lang="en-US" sz="2000" dirty="0">
                <a:solidFill>
                  <a:srgbClr val="000000">
                    <a:lumMod val="50000"/>
                    <a:lumOff val="50000"/>
                  </a:srgbClr>
                </a:solidFill>
                <a:latin typeface="Calibri" panose="020F0502020204030204" pitchFamily="34" charset="0"/>
                <a:ea typeface="ＭＳ Ｐゴシック" charset="0"/>
              </a:rPr>
              <a:t>BACKGROUND              APPROACH              PROGRAMS              BENEFITS              Q&amp;A</a:t>
            </a:r>
          </a:p>
        </p:txBody>
      </p:sp>
      <p:sp>
        <p:nvSpPr>
          <p:cNvPr id="11" name="TextBox 10">
            <a:extLst>
              <a:ext uri="{FF2B5EF4-FFF2-40B4-BE49-F238E27FC236}">
                <a16:creationId xmlns:a16="http://schemas.microsoft.com/office/drawing/2014/main" id="{307629CC-7A5B-45C1-A338-2451BA8F0B9D}"/>
              </a:ext>
            </a:extLst>
          </p:cNvPr>
          <p:cNvSpPr txBox="1"/>
          <p:nvPr/>
        </p:nvSpPr>
        <p:spPr>
          <a:xfrm>
            <a:off x="6097059" y="2477029"/>
            <a:ext cx="4691605" cy="3416320"/>
          </a:xfrm>
          <a:prstGeom prst="rect">
            <a:avLst/>
          </a:prstGeom>
          <a:noFill/>
        </p:spPr>
        <p:txBody>
          <a:bodyPr wrap="square" rtlCol="0">
            <a:spAutoFit/>
          </a:bodyPr>
          <a:lstStyle/>
          <a:p>
            <a:pPr algn="ctr" defTabSz="914377" fontAlgn="base">
              <a:spcBef>
                <a:spcPct val="0"/>
              </a:spcBef>
              <a:spcAft>
                <a:spcPct val="0"/>
              </a:spcAft>
            </a:pPr>
            <a:r>
              <a:rPr lang="en-US" sz="7200" b="1" dirty="0">
                <a:solidFill>
                  <a:srgbClr val="FFFFFF"/>
                </a:solidFill>
                <a:latin typeface="Calibri" panose="020F0502020204030204" pitchFamily="34" charset="0"/>
                <a:ea typeface="ＭＳ Ｐゴシック" charset="0"/>
              </a:rPr>
              <a:t>Largest Grant Recipient</a:t>
            </a:r>
          </a:p>
        </p:txBody>
      </p:sp>
    </p:spTree>
    <p:extLst>
      <p:ext uri="{BB962C8B-B14F-4D97-AF65-F5344CB8AC3E}">
        <p14:creationId xmlns:p14="http://schemas.microsoft.com/office/powerpoint/2010/main" val="291567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utomated vehicles humor">
            <a:extLst>
              <a:ext uri="{FF2B5EF4-FFF2-40B4-BE49-F238E27FC236}">
                <a16:creationId xmlns:a16="http://schemas.microsoft.com/office/drawing/2014/main" id="{74FF61FD-741B-4B3D-B2C2-45294320C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07" y="0"/>
            <a:ext cx="11707585" cy="6829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66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9FCF013-B600-482C-BB09-DDA3E7DC3E31}"/>
              </a:ext>
            </a:extLst>
          </p:cNvPr>
          <p:cNvSpPr/>
          <p:nvPr/>
        </p:nvSpPr>
        <p:spPr>
          <a:xfrm>
            <a:off x="0" y="1112796"/>
            <a:ext cx="12192000" cy="4906041"/>
          </a:xfrm>
          <a:prstGeom prst="rect">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700" dirty="0">
              <a:solidFill>
                <a:srgbClr val="FFFFFF"/>
              </a:solidFill>
              <a:latin typeface="Verdana"/>
              <a:ea typeface="ＭＳ Ｐゴシック"/>
            </a:endParaRPr>
          </a:p>
        </p:txBody>
      </p:sp>
      <p:pic>
        <p:nvPicPr>
          <p:cNvPr id="5" name="Picture 2" descr="Image result for fdot logo">
            <a:extLst>
              <a:ext uri="{FF2B5EF4-FFF2-40B4-BE49-F238E27FC236}">
                <a16:creationId xmlns:a16="http://schemas.microsoft.com/office/drawing/2014/main" id="{BE6BF961-1038-472C-B101-8BFB2FD036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82880" y="6384501"/>
            <a:ext cx="733637" cy="36681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B16D17B-3583-448E-BF19-76D7B0D84D97}"/>
              </a:ext>
            </a:extLst>
          </p:cNvPr>
          <p:cNvSpPr>
            <a:spLocks noGrp="1"/>
          </p:cNvSpPr>
          <p:nvPr>
            <p:ph type="title"/>
          </p:nvPr>
        </p:nvSpPr>
        <p:spPr/>
        <p:txBody>
          <a:bodyPr/>
          <a:lstStyle/>
          <a:p>
            <a:r>
              <a:rPr lang="en-US" dirty="0"/>
              <a:t>Project Partners</a:t>
            </a:r>
          </a:p>
        </p:txBody>
      </p:sp>
      <p:pic>
        <p:nvPicPr>
          <p:cNvPr id="16" name="Picture 15" descr="C:\Users\rcunningham\Downloads\PrimaryMark_TheTab\PrimaryMark_TheTab\Tab-ForDigital\TheTab_KGrgb_300ppi.png">
            <a:extLst>
              <a:ext uri="{FF2B5EF4-FFF2-40B4-BE49-F238E27FC236}">
                <a16:creationId xmlns:a16="http://schemas.microsoft.com/office/drawing/2014/main" id="{841BBF02-7F53-4360-B8B2-BFF0F7FE50C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6052" y="1659525"/>
            <a:ext cx="1293069" cy="1502193"/>
          </a:xfrm>
          <a:prstGeom prst="rect">
            <a:avLst/>
          </a:prstGeom>
          <a:noFill/>
          <a:ln>
            <a:noFill/>
          </a:ln>
        </p:spPr>
      </p:pic>
      <p:pic>
        <p:nvPicPr>
          <p:cNvPr id="17" name="Picture 16" descr="Image result for metroplan orlando logo">
            <a:extLst>
              <a:ext uri="{FF2B5EF4-FFF2-40B4-BE49-F238E27FC236}">
                <a16:creationId xmlns:a16="http://schemas.microsoft.com/office/drawing/2014/main" id="{8A0DE63C-4E1C-4F17-9E23-8AFEC8DFB03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7071" y="1850772"/>
            <a:ext cx="1597613" cy="1218144"/>
          </a:xfrm>
          <a:prstGeom prst="rect">
            <a:avLst/>
          </a:prstGeom>
          <a:noFill/>
          <a:ln>
            <a:noFill/>
          </a:ln>
        </p:spPr>
      </p:pic>
      <p:pic>
        <p:nvPicPr>
          <p:cNvPr id="21506" name="Picture 2" descr="Image result for fdot logo">
            <a:extLst>
              <a:ext uri="{FF2B5EF4-FFF2-40B4-BE49-F238E27FC236}">
                <a16:creationId xmlns:a16="http://schemas.microsoft.com/office/drawing/2014/main" id="{9EF03304-BB79-4613-ACD5-201EB21918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911" y="1732323"/>
            <a:ext cx="2858791" cy="1429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BA6936-C55D-4446-A89D-DE508171A094}"/>
              </a:ext>
            </a:extLst>
          </p:cNvPr>
          <p:cNvPicPr>
            <a:picLocks noChangeAspect="1"/>
          </p:cNvPicPr>
          <p:nvPr/>
        </p:nvPicPr>
        <p:blipFill>
          <a:blip r:embed="rId8"/>
          <a:stretch>
            <a:fillRect/>
          </a:stretch>
        </p:blipFill>
        <p:spPr>
          <a:xfrm>
            <a:off x="319753" y="3956250"/>
            <a:ext cx="1467601" cy="1467601"/>
          </a:xfrm>
          <a:prstGeom prst="rect">
            <a:avLst/>
          </a:prstGeom>
        </p:spPr>
      </p:pic>
      <p:pic>
        <p:nvPicPr>
          <p:cNvPr id="7" name="Picture 6">
            <a:extLst>
              <a:ext uri="{FF2B5EF4-FFF2-40B4-BE49-F238E27FC236}">
                <a16:creationId xmlns:a16="http://schemas.microsoft.com/office/drawing/2014/main" id="{D983ED44-81B9-4C35-93D3-84F468609CB0}"/>
              </a:ext>
            </a:extLst>
          </p:cNvPr>
          <p:cNvPicPr>
            <a:picLocks noChangeAspect="1"/>
          </p:cNvPicPr>
          <p:nvPr/>
        </p:nvPicPr>
        <p:blipFill>
          <a:blip r:embed="rId9"/>
          <a:stretch>
            <a:fillRect/>
          </a:stretch>
        </p:blipFill>
        <p:spPr>
          <a:xfrm>
            <a:off x="3204334" y="3947477"/>
            <a:ext cx="1182737" cy="1605143"/>
          </a:xfrm>
          <a:prstGeom prst="rect">
            <a:avLst/>
          </a:prstGeom>
        </p:spPr>
      </p:pic>
      <p:pic>
        <p:nvPicPr>
          <p:cNvPr id="9" name="Picture 8">
            <a:extLst>
              <a:ext uri="{FF2B5EF4-FFF2-40B4-BE49-F238E27FC236}">
                <a16:creationId xmlns:a16="http://schemas.microsoft.com/office/drawing/2014/main" id="{036E05D1-5EDA-4818-A0CE-CB183BB8273F}"/>
              </a:ext>
            </a:extLst>
          </p:cNvPr>
          <p:cNvPicPr>
            <a:picLocks noChangeAspect="1"/>
          </p:cNvPicPr>
          <p:nvPr/>
        </p:nvPicPr>
        <p:blipFill>
          <a:blip r:embed="rId10"/>
          <a:stretch>
            <a:fillRect/>
          </a:stretch>
        </p:blipFill>
        <p:spPr>
          <a:xfrm>
            <a:off x="1805665" y="4046509"/>
            <a:ext cx="1375851" cy="1375851"/>
          </a:xfrm>
          <a:prstGeom prst="rect">
            <a:avLst/>
          </a:prstGeom>
        </p:spPr>
      </p:pic>
      <p:pic>
        <p:nvPicPr>
          <p:cNvPr id="11" name="Picture 10">
            <a:extLst>
              <a:ext uri="{FF2B5EF4-FFF2-40B4-BE49-F238E27FC236}">
                <a16:creationId xmlns:a16="http://schemas.microsoft.com/office/drawing/2014/main" id="{051480FF-3230-42A3-927C-B1878BFA3110}"/>
              </a:ext>
            </a:extLst>
          </p:cNvPr>
          <p:cNvPicPr>
            <a:picLocks noChangeAspect="1"/>
          </p:cNvPicPr>
          <p:nvPr/>
        </p:nvPicPr>
        <p:blipFill>
          <a:blip r:embed="rId11"/>
          <a:stretch>
            <a:fillRect/>
          </a:stretch>
        </p:blipFill>
        <p:spPr>
          <a:xfrm>
            <a:off x="4996521" y="3877185"/>
            <a:ext cx="1714500" cy="1714500"/>
          </a:xfrm>
          <a:prstGeom prst="rect">
            <a:avLst/>
          </a:prstGeom>
        </p:spPr>
      </p:pic>
      <p:pic>
        <p:nvPicPr>
          <p:cNvPr id="13" name="Picture 12">
            <a:extLst>
              <a:ext uri="{FF2B5EF4-FFF2-40B4-BE49-F238E27FC236}">
                <a16:creationId xmlns:a16="http://schemas.microsoft.com/office/drawing/2014/main" id="{C2369481-E94D-45FC-9ED5-E7E0F55BC963}"/>
              </a:ext>
            </a:extLst>
          </p:cNvPr>
          <p:cNvPicPr>
            <a:picLocks noChangeAspect="1"/>
          </p:cNvPicPr>
          <p:nvPr/>
        </p:nvPicPr>
        <p:blipFill>
          <a:blip r:embed="rId12"/>
          <a:stretch>
            <a:fillRect/>
          </a:stretch>
        </p:blipFill>
        <p:spPr>
          <a:xfrm>
            <a:off x="8727620" y="4057878"/>
            <a:ext cx="2047875" cy="1476375"/>
          </a:xfrm>
          <a:prstGeom prst="rect">
            <a:avLst/>
          </a:prstGeom>
        </p:spPr>
      </p:pic>
      <p:pic>
        <p:nvPicPr>
          <p:cNvPr id="19" name="Picture 18">
            <a:extLst>
              <a:ext uri="{FF2B5EF4-FFF2-40B4-BE49-F238E27FC236}">
                <a16:creationId xmlns:a16="http://schemas.microsoft.com/office/drawing/2014/main" id="{54FB5713-AB9A-4226-AA68-C0E6E5923D1B}"/>
              </a:ext>
            </a:extLst>
          </p:cNvPr>
          <p:cNvPicPr>
            <a:picLocks noChangeAspect="1"/>
          </p:cNvPicPr>
          <p:nvPr/>
        </p:nvPicPr>
        <p:blipFill>
          <a:blip r:embed="rId13"/>
          <a:stretch>
            <a:fillRect/>
          </a:stretch>
        </p:blipFill>
        <p:spPr>
          <a:xfrm>
            <a:off x="10512186" y="4057878"/>
            <a:ext cx="1403293" cy="1403293"/>
          </a:xfrm>
          <a:prstGeom prst="rect">
            <a:avLst/>
          </a:prstGeom>
        </p:spPr>
      </p:pic>
      <p:pic>
        <p:nvPicPr>
          <p:cNvPr id="21" name="Picture 20">
            <a:extLst>
              <a:ext uri="{FF2B5EF4-FFF2-40B4-BE49-F238E27FC236}">
                <a16:creationId xmlns:a16="http://schemas.microsoft.com/office/drawing/2014/main" id="{E38C9818-D10D-46DE-8977-8E85BF5F53A9}"/>
              </a:ext>
            </a:extLst>
          </p:cNvPr>
          <p:cNvPicPr>
            <a:picLocks noChangeAspect="1"/>
          </p:cNvPicPr>
          <p:nvPr/>
        </p:nvPicPr>
        <p:blipFill>
          <a:blip r:embed="rId14"/>
          <a:stretch>
            <a:fillRect/>
          </a:stretch>
        </p:blipFill>
        <p:spPr>
          <a:xfrm>
            <a:off x="6977298" y="4401954"/>
            <a:ext cx="1897045" cy="788223"/>
          </a:xfrm>
          <a:prstGeom prst="rect">
            <a:avLst/>
          </a:prstGeom>
        </p:spPr>
      </p:pic>
      <p:pic>
        <p:nvPicPr>
          <p:cNvPr id="26" name="Picture 25">
            <a:extLst>
              <a:ext uri="{FF2B5EF4-FFF2-40B4-BE49-F238E27FC236}">
                <a16:creationId xmlns:a16="http://schemas.microsoft.com/office/drawing/2014/main" id="{956AB291-CD5D-4F87-84D1-817236FA584E}"/>
              </a:ext>
            </a:extLst>
          </p:cNvPr>
          <p:cNvPicPr>
            <a:picLocks noChangeAspect="1"/>
          </p:cNvPicPr>
          <p:nvPr/>
        </p:nvPicPr>
        <p:blipFill>
          <a:blip r:embed="rId15"/>
          <a:stretch>
            <a:fillRect/>
          </a:stretch>
        </p:blipFill>
        <p:spPr>
          <a:xfrm>
            <a:off x="8176831" y="2153901"/>
            <a:ext cx="3552936" cy="586235"/>
          </a:xfrm>
          <a:prstGeom prst="rect">
            <a:avLst/>
          </a:prstGeom>
        </p:spPr>
      </p:pic>
    </p:spTree>
    <p:extLst>
      <p:ext uri="{BB962C8B-B14F-4D97-AF65-F5344CB8AC3E}">
        <p14:creationId xmlns:p14="http://schemas.microsoft.com/office/powerpoint/2010/main" val="2838241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CEF8-004F-42C8-9C8A-E813BE853463}"/>
              </a:ext>
            </a:extLst>
          </p:cNvPr>
          <p:cNvSpPr>
            <a:spLocks noGrp="1"/>
          </p:cNvSpPr>
          <p:nvPr>
            <p:ph type="title"/>
          </p:nvPr>
        </p:nvSpPr>
        <p:spPr/>
        <p:txBody>
          <a:bodyPr/>
          <a:lstStyle/>
          <a:p>
            <a:r>
              <a:rPr lang="en-US" dirty="0"/>
              <a:t>What transportation challenges are we addressing</a:t>
            </a:r>
          </a:p>
        </p:txBody>
      </p:sp>
      <p:sp>
        <p:nvSpPr>
          <p:cNvPr id="3" name="Content Placeholder 2">
            <a:extLst>
              <a:ext uri="{FF2B5EF4-FFF2-40B4-BE49-F238E27FC236}">
                <a16:creationId xmlns:a16="http://schemas.microsoft.com/office/drawing/2014/main" id="{31D8A02F-F1A3-4813-AED8-72DDBB034399}"/>
              </a:ext>
            </a:extLst>
          </p:cNvPr>
          <p:cNvSpPr>
            <a:spLocks noGrp="1"/>
          </p:cNvSpPr>
          <p:nvPr>
            <p:ph idx="1"/>
          </p:nvPr>
        </p:nvSpPr>
        <p:spPr/>
        <p:txBody>
          <a:bodyPr/>
          <a:lstStyle/>
          <a:p>
            <a:r>
              <a:rPr lang="en-US" dirty="0"/>
              <a:t>Pedestrian and Bicycle Safety</a:t>
            </a:r>
          </a:p>
          <a:p>
            <a:r>
              <a:rPr lang="en-US" dirty="0"/>
              <a:t>Vehicular Safety</a:t>
            </a:r>
          </a:p>
          <a:p>
            <a:r>
              <a:rPr lang="en-US" dirty="0"/>
              <a:t>Generation doesn’t want to drive and expects choices</a:t>
            </a:r>
          </a:p>
          <a:p>
            <a:r>
              <a:rPr lang="en-US" dirty="0"/>
              <a:t>Emerging technology changing the game</a:t>
            </a:r>
          </a:p>
          <a:p>
            <a:r>
              <a:rPr lang="en-US" dirty="0"/>
              <a:t>Crash related congestion</a:t>
            </a:r>
          </a:p>
          <a:p>
            <a:r>
              <a:rPr lang="en-US" dirty="0"/>
              <a:t>Congestion during peak hours</a:t>
            </a:r>
          </a:p>
        </p:txBody>
      </p:sp>
      <p:pic>
        <p:nvPicPr>
          <p:cNvPr id="4" name="Picture 2">
            <a:extLst>
              <a:ext uri="{FF2B5EF4-FFF2-40B4-BE49-F238E27FC236}">
                <a16:creationId xmlns:a16="http://schemas.microsoft.com/office/drawing/2014/main" id="{870877DD-9707-4151-98D0-6128A6E57438}"/>
              </a:ext>
            </a:extLst>
          </p:cNvPr>
          <p:cNvPicPr>
            <a:picLocks noChangeAspect="1" noChangeArrowheads="1"/>
          </p:cNvPicPr>
          <p:nvPr/>
        </p:nvPicPr>
        <p:blipFill>
          <a:blip r:embed="rId2"/>
          <a:srcRect/>
          <a:stretch>
            <a:fillRect/>
          </a:stretch>
        </p:blipFill>
        <p:spPr bwMode="auto">
          <a:xfrm>
            <a:off x="7518401" y="1118756"/>
            <a:ext cx="4114800" cy="4214675"/>
          </a:xfrm>
          <a:prstGeom prst="rect">
            <a:avLst/>
          </a:prstGeom>
          <a:noFill/>
          <a:ln w="9525">
            <a:noFill/>
            <a:miter lim="800000"/>
            <a:headEnd/>
            <a:tailEnd/>
          </a:ln>
        </p:spPr>
      </p:pic>
      <p:pic>
        <p:nvPicPr>
          <p:cNvPr id="5" name="Picture 7" descr="noshadow-iphone-5k.png">
            <a:extLst>
              <a:ext uri="{FF2B5EF4-FFF2-40B4-BE49-F238E27FC236}">
                <a16:creationId xmlns:a16="http://schemas.microsoft.com/office/drawing/2014/main" id="{721451BB-5A2E-4C09-964F-534A20D0AF8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97551" y="3234474"/>
            <a:ext cx="1430916" cy="3001687"/>
          </a:xfrm>
          <a:prstGeom prst="rect">
            <a:avLst/>
          </a:prstGeom>
          <a:noFill/>
          <a:ln>
            <a:noFill/>
          </a:ln>
          <a:effectLst>
            <a:outerShdw blurRad="3556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chemeClr val="bg1"/>
                </a:solidFill>
                <a:prstDash val="solid"/>
                <a:miter lim="0"/>
                <a:headEnd type="none" w="med" len="med"/>
                <a:tailEnd type="none" w="med" len="med"/>
              </a14:hiddenLine>
            </a:ext>
          </a:extLst>
        </p:spPr>
      </p:pic>
      <p:pic>
        <p:nvPicPr>
          <p:cNvPr id="6" name="Picture 2" descr="C:\Users\John\Google Drive\eTrans Top Level\Business Dev\Marketing\Pictures\Assist Screenshots\Screenshot_20160706-153936.png">
            <a:extLst>
              <a:ext uri="{FF2B5EF4-FFF2-40B4-BE49-F238E27FC236}">
                <a16:creationId xmlns:a16="http://schemas.microsoft.com/office/drawing/2014/main" id="{C3B133DF-CD4E-495F-B93A-F972149928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92406" y="3774886"/>
            <a:ext cx="1241207" cy="2206591"/>
          </a:xfrm>
          <a:prstGeom prst="rect">
            <a:avLst/>
          </a:prstGeom>
          <a:noFill/>
        </p:spPr>
      </p:pic>
    </p:spTree>
    <p:extLst>
      <p:ext uri="{BB962C8B-B14F-4D97-AF65-F5344CB8AC3E}">
        <p14:creationId xmlns:p14="http://schemas.microsoft.com/office/powerpoint/2010/main" val="22778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23262-6FAC-4792-A532-404303D7B05E}"/>
              </a:ext>
            </a:extLst>
          </p:cNvPr>
          <p:cNvSpPr>
            <a:spLocks noGrp="1"/>
          </p:cNvSpPr>
          <p:nvPr>
            <p:ph type="title"/>
          </p:nvPr>
        </p:nvSpPr>
        <p:spPr/>
        <p:txBody>
          <a:bodyPr/>
          <a:lstStyle/>
          <a:p>
            <a:r>
              <a:rPr lang="en-US" dirty="0"/>
              <a:t>What we are doing </a:t>
            </a:r>
          </a:p>
        </p:txBody>
      </p:sp>
      <p:sp>
        <p:nvSpPr>
          <p:cNvPr id="3" name="Content Placeholder 2">
            <a:extLst>
              <a:ext uri="{FF2B5EF4-FFF2-40B4-BE49-F238E27FC236}">
                <a16:creationId xmlns:a16="http://schemas.microsoft.com/office/drawing/2014/main" id="{068512E2-2E8E-492D-8266-67CF448E1223}"/>
              </a:ext>
            </a:extLst>
          </p:cNvPr>
          <p:cNvSpPr>
            <a:spLocks noGrp="1"/>
          </p:cNvSpPr>
          <p:nvPr>
            <p:ph idx="1"/>
          </p:nvPr>
        </p:nvSpPr>
        <p:spPr>
          <a:xfrm>
            <a:off x="609602" y="877881"/>
            <a:ext cx="11008783" cy="5494856"/>
          </a:xfrm>
        </p:spPr>
        <p:txBody>
          <a:bodyPr/>
          <a:lstStyle/>
          <a:p>
            <a:r>
              <a:rPr lang="en-US" dirty="0"/>
              <a:t>Ready for next wave</a:t>
            </a:r>
          </a:p>
          <a:p>
            <a:pPr lvl="1"/>
            <a:r>
              <a:rPr lang="en-US" sz="2400" dirty="0"/>
              <a:t>Deploying Autonomous Vehicle; kicking the tires</a:t>
            </a:r>
          </a:p>
          <a:p>
            <a:pPr lvl="1"/>
            <a:r>
              <a:rPr lang="en-US" sz="2400" dirty="0"/>
              <a:t>Connected Vehicle</a:t>
            </a:r>
          </a:p>
          <a:p>
            <a:pPr lvl="2"/>
            <a:r>
              <a:rPr lang="en-US" sz="2000" dirty="0"/>
              <a:t>Fleets with devices</a:t>
            </a:r>
          </a:p>
          <a:p>
            <a:pPr lvl="2"/>
            <a:r>
              <a:rPr lang="en-US" sz="2000" dirty="0"/>
              <a:t>Signals Equipped</a:t>
            </a:r>
          </a:p>
          <a:p>
            <a:pPr lvl="2"/>
            <a:r>
              <a:rPr lang="en-US" sz="2000" dirty="0"/>
              <a:t>Smart Signals ready </a:t>
            </a:r>
          </a:p>
          <a:p>
            <a:pPr marL="914377" lvl="2" indent="0">
              <a:buNone/>
            </a:pPr>
            <a:r>
              <a:rPr lang="en-US" sz="2000" dirty="0"/>
              <a:t>	for upgrade</a:t>
            </a:r>
          </a:p>
        </p:txBody>
      </p:sp>
      <p:pic>
        <p:nvPicPr>
          <p:cNvPr id="9" name="Picture 8">
            <a:extLst>
              <a:ext uri="{FF2B5EF4-FFF2-40B4-BE49-F238E27FC236}">
                <a16:creationId xmlns:a16="http://schemas.microsoft.com/office/drawing/2014/main" id="{61C202E4-3459-4A7A-AFA4-66D1491A52CE}"/>
              </a:ext>
            </a:extLst>
          </p:cNvPr>
          <p:cNvPicPr>
            <a:picLocks noChangeAspect="1"/>
          </p:cNvPicPr>
          <p:nvPr/>
        </p:nvPicPr>
        <p:blipFill rotWithShape="1">
          <a:blip r:embed="rId2"/>
          <a:srcRect l="19934" t="25301" r="14289" b="22386"/>
          <a:stretch/>
        </p:blipFill>
        <p:spPr>
          <a:xfrm>
            <a:off x="4371817" y="1831383"/>
            <a:ext cx="6639483" cy="3520264"/>
          </a:xfrm>
          <a:prstGeom prst="rect">
            <a:avLst/>
          </a:prstGeom>
        </p:spPr>
      </p:pic>
    </p:spTree>
    <p:extLst>
      <p:ext uri="{BB962C8B-B14F-4D97-AF65-F5344CB8AC3E}">
        <p14:creationId xmlns:p14="http://schemas.microsoft.com/office/powerpoint/2010/main" val="486778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23262-6FAC-4792-A532-404303D7B05E}"/>
              </a:ext>
            </a:extLst>
          </p:cNvPr>
          <p:cNvSpPr>
            <a:spLocks noGrp="1"/>
          </p:cNvSpPr>
          <p:nvPr>
            <p:ph type="title"/>
          </p:nvPr>
        </p:nvSpPr>
        <p:spPr/>
        <p:txBody>
          <a:bodyPr/>
          <a:lstStyle/>
          <a:p>
            <a:r>
              <a:rPr lang="en-US" dirty="0"/>
              <a:t>What we are doing</a:t>
            </a:r>
          </a:p>
        </p:txBody>
      </p:sp>
      <p:sp>
        <p:nvSpPr>
          <p:cNvPr id="3" name="Content Placeholder 2">
            <a:extLst>
              <a:ext uri="{FF2B5EF4-FFF2-40B4-BE49-F238E27FC236}">
                <a16:creationId xmlns:a16="http://schemas.microsoft.com/office/drawing/2014/main" id="{068512E2-2E8E-492D-8266-67CF448E1223}"/>
              </a:ext>
            </a:extLst>
          </p:cNvPr>
          <p:cNvSpPr>
            <a:spLocks noGrp="1"/>
          </p:cNvSpPr>
          <p:nvPr>
            <p:ph idx="1"/>
          </p:nvPr>
        </p:nvSpPr>
        <p:spPr>
          <a:xfrm>
            <a:off x="609602" y="877881"/>
            <a:ext cx="11008783" cy="5494856"/>
          </a:xfrm>
        </p:spPr>
        <p:txBody>
          <a:bodyPr/>
          <a:lstStyle/>
          <a:p>
            <a:r>
              <a:rPr lang="en-US" dirty="0"/>
              <a:t>Modal Choice</a:t>
            </a:r>
          </a:p>
          <a:p>
            <a:pPr lvl="1"/>
            <a:r>
              <a:rPr lang="en-US" dirty="0"/>
              <a:t>Deploy Autonomous Shuttle</a:t>
            </a:r>
          </a:p>
          <a:p>
            <a:pPr lvl="1"/>
            <a:r>
              <a:rPr lang="en-US" dirty="0"/>
              <a:t>Engine that connects trips transit (including shuttle), </a:t>
            </a:r>
          </a:p>
          <a:p>
            <a:pPr marL="457189" lvl="1" indent="0">
              <a:buNone/>
            </a:pPr>
            <a:r>
              <a:rPr lang="en-US" dirty="0"/>
              <a:t>	vehicle, Uber, and Lyft</a:t>
            </a:r>
          </a:p>
          <a:p>
            <a:pPr lvl="1"/>
            <a:r>
              <a:rPr lang="en-US" dirty="0"/>
              <a:t>Deploy with App at UCF</a:t>
            </a:r>
          </a:p>
          <a:p>
            <a:pPr lvl="1"/>
            <a:r>
              <a:rPr lang="en-US" dirty="0"/>
              <a:t>Provide transit kiosk</a:t>
            </a:r>
          </a:p>
          <a:p>
            <a:pPr marL="0" indent="0">
              <a:buNone/>
            </a:pPr>
            <a:endParaRPr lang="en-US" dirty="0"/>
          </a:p>
        </p:txBody>
      </p:sp>
      <p:pic>
        <p:nvPicPr>
          <p:cNvPr id="4" name="Picture 7" descr="noshadow-iphone-5k.png">
            <a:extLst>
              <a:ext uri="{FF2B5EF4-FFF2-40B4-BE49-F238E27FC236}">
                <a16:creationId xmlns:a16="http://schemas.microsoft.com/office/drawing/2014/main" id="{027B73F2-A8C9-436C-A618-E3DD83F8970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70769" y="1108077"/>
            <a:ext cx="1430916" cy="3001687"/>
          </a:xfrm>
          <a:prstGeom prst="rect">
            <a:avLst/>
          </a:prstGeom>
          <a:noFill/>
          <a:ln>
            <a:noFill/>
          </a:ln>
          <a:effectLst>
            <a:outerShdw blurRad="3556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chemeClr val="bg1"/>
                </a:solidFill>
                <a:prstDash val="solid"/>
                <a:miter lim="0"/>
                <a:headEnd type="none" w="med" len="med"/>
                <a:tailEnd type="none" w="med" len="med"/>
              </a14:hiddenLine>
            </a:ext>
          </a:extLst>
        </p:spPr>
      </p:pic>
      <p:pic>
        <p:nvPicPr>
          <p:cNvPr id="6" name="Picture 5">
            <a:extLst>
              <a:ext uri="{FF2B5EF4-FFF2-40B4-BE49-F238E27FC236}">
                <a16:creationId xmlns:a16="http://schemas.microsoft.com/office/drawing/2014/main" id="{14179690-2821-487D-A9E8-F7921E3073AF}"/>
              </a:ext>
            </a:extLst>
          </p:cNvPr>
          <p:cNvPicPr>
            <a:picLocks noChangeAspect="1"/>
          </p:cNvPicPr>
          <p:nvPr/>
        </p:nvPicPr>
        <p:blipFill rotWithShape="1">
          <a:blip r:embed="rId3"/>
          <a:srcRect l="13307" t="11175" r="13637" b="15219"/>
          <a:stretch/>
        </p:blipFill>
        <p:spPr>
          <a:xfrm>
            <a:off x="904776" y="2601829"/>
            <a:ext cx="6256421" cy="4053271"/>
          </a:xfrm>
          <a:prstGeom prst="rect">
            <a:avLst/>
          </a:prstGeom>
        </p:spPr>
      </p:pic>
      <p:pic>
        <p:nvPicPr>
          <p:cNvPr id="7" name="Picture 6">
            <a:extLst>
              <a:ext uri="{FF2B5EF4-FFF2-40B4-BE49-F238E27FC236}">
                <a16:creationId xmlns:a16="http://schemas.microsoft.com/office/drawing/2014/main" id="{87167E8A-9423-49FD-AF56-3F843DF5A27F}"/>
              </a:ext>
            </a:extLst>
          </p:cNvPr>
          <p:cNvPicPr>
            <a:picLocks noChangeAspect="1"/>
          </p:cNvPicPr>
          <p:nvPr/>
        </p:nvPicPr>
        <p:blipFill rotWithShape="1">
          <a:blip r:embed="rId4"/>
          <a:srcRect l="1845"/>
          <a:stretch/>
        </p:blipFill>
        <p:spPr>
          <a:xfrm>
            <a:off x="6729535" y="4322069"/>
            <a:ext cx="3951299" cy="612787"/>
          </a:xfrm>
          <a:prstGeom prst="rect">
            <a:avLst/>
          </a:prstGeom>
        </p:spPr>
      </p:pic>
      <p:pic>
        <p:nvPicPr>
          <p:cNvPr id="5" name="Picture 4">
            <a:extLst>
              <a:ext uri="{FF2B5EF4-FFF2-40B4-BE49-F238E27FC236}">
                <a16:creationId xmlns:a16="http://schemas.microsoft.com/office/drawing/2014/main" id="{D8D5835B-ACAC-494F-AEB2-84890199BDF7}"/>
              </a:ext>
            </a:extLst>
          </p:cNvPr>
          <p:cNvPicPr>
            <a:picLocks noChangeAspect="1"/>
          </p:cNvPicPr>
          <p:nvPr/>
        </p:nvPicPr>
        <p:blipFill>
          <a:blip r:embed="rId5"/>
          <a:stretch>
            <a:fillRect/>
          </a:stretch>
        </p:blipFill>
        <p:spPr>
          <a:xfrm>
            <a:off x="8009754" y="1659836"/>
            <a:ext cx="1154125" cy="2017643"/>
          </a:xfrm>
          <a:prstGeom prst="rect">
            <a:avLst/>
          </a:prstGeom>
        </p:spPr>
      </p:pic>
    </p:spTree>
    <p:extLst>
      <p:ext uri="{BB962C8B-B14F-4D97-AF65-F5344CB8AC3E}">
        <p14:creationId xmlns:p14="http://schemas.microsoft.com/office/powerpoint/2010/main" val="2550313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C73EF0C-B660-4CDE-8366-E6D4D125AEB5}"/>
              </a:ext>
            </a:extLst>
          </p:cNvPr>
          <p:cNvGrpSpPr/>
          <p:nvPr/>
        </p:nvGrpSpPr>
        <p:grpSpPr>
          <a:xfrm>
            <a:off x="847023" y="1968182"/>
            <a:ext cx="9256296" cy="4151439"/>
            <a:chOff x="0" y="0"/>
            <a:chExt cx="12192000" cy="6384500"/>
          </a:xfrm>
        </p:grpSpPr>
        <p:pic>
          <p:nvPicPr>
            <p:cNvPr id="7" name="Picture 6">
              <a:extLst>
                <a:ext uri="{FF2B5EF4-FFF2-40B4-BE49-F238E27FC236}">
                  <a16:creationId xmlns:a16="http://schemas.microsoft.com/office/drawing/2014/main" id="{82A413FF-A791-4DFB-A7AD-FEF03F53FF2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3207"/>
            <a:stretch/>
          </p:blipFill>
          <p:spPr>
            <a:xfrm>
              <a:off x="0" y="0"/>
              <a:ext cx="12192000" cy="6384500"/>
            </a:xfrm>
            <a:prstGeom prst="rect">
              <a:avLst/>
            </a:prstGeom>
          </p:spPr>
        </p:pic>
        <p:sp>
          <p:nvSpPr>
            <p:cNvPr id="8" name="Rectangle 7">
              <a:extLst>
                <a:ext uri="{FF2B5EF4-FFF2-40B4-BE49-F238E27FC236}">
                  <a16:creationId xmlns:a16="http://schemas.microsoft.com/office/drawing/2014/main" id="{97822085-BFAE-4813-9FBD-5DAC061B583E}"/>
                </a:ext>
              </a:extLst>
            </p:cNvPr>
            <p:cNvSpPr/>
            <p:nvPr/>
          </p:nvSpPr>
          <p:spPr>
            <a:xfrm>
              <a:off x="3312160" y="2407920"/>
              <a:ext cx="1351280" cy="792480"/>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700">
                <a:solidFill>
                  <a:srgbClr val="FFFFFF"/>
                </a:solidFill>
                <a:latin typeface="Verdana"/>
                <a:ea typeface="ＭＳ Ｐゴシック"/>
              </a:endParaRPr>
            </a:p>
          </p:txBody>
        </p:sp>
        <p:sp>
          <p:nvSpPr>
            <p:cNvPr id="9" name="TextBox 8">
              <a:extLst>
                <a:ext uri="{FF2B5EF4-FFF2-40B4-BE49-F238E27FC236}">
                  <a16:creationId xmlns:a16="http://schemas.microsoft.com/office/drawing/2014/main" id="{31F752D5-FA63-4B47-95B3-08C198E952AB}"/>
                </a:ext>
              </a:extLst>
            </p:cNvPr>
            <p:cNvSpPr txBox="1"/>
            <p:nvPr/>
          </p:nvSpPr>
          <p:spPr>
            <a:xfrm>
              <a:off x="1859526" y="1992287"/>
              <a:ext cx="1866900" cy="5679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defTabSz="914377" fontAlgn="base">
                <a:spcBef>
                  <a:spcPct val="0"/>
                </a:spcBef>
                <a:spcAft>
                  <a:spcPct val="0"/>
                </a:spcAft>
              </a:pPr>
              <a:r>
                <a:rPr lang="en-US" b="1" dirty="0">
                  <a:solidFill>
                    <a:srgbClr val="000000"/>
                  </a:solidFill>
                  <a:latin typeface="Calibri" panose="020F0502020204030204" pitchFamily="34" charset="0"/>
                  <a:ea typeface="ＭＳ Ｐゴシック" charset="0"/>
                </a:rPr>
                <a:t>Pine Hills</a:t>
              </a:r>
            </a:p>
          </p:txBody>
        </p:sp>
        <p:sp>
          <p:nvSpPr>
            <p:cNvPr id="10" name="Rectangle 9">
              <a:extLst>
                <a:ext uri="{FF2B5EF4-FFF2-40B4-BE49-F238E27FC236}">
                  <a16:creationId xmlns:a16="http://schemas.microsoft.com/office/drawing/2014/main" id="{0E12FC9E-31A4-434D-B491-0BEF6688F36A}"/>
                </a:ext>
              </a:extLst>
            </p:cNvPr>
            <p:cNvSpPr/>
            <p:nvPr/>
          </p:nvSpPr>
          <p:spPr>
            <a:xfrm>
              <a:off x="6969186" y="1665780"/>
              <a:ext cx="1212481" cy="1237787"/>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pPr>
              <a:endParaRPr lang="en-US" sz="1700">
                <a:solidFill>
                  <a:srgbClr val="FFFFFF"/>
                </a:solidFill>
                <a:latin typeface="Verdana"/>
                <a:ea typeface="ＭＳ Ｐゴシック"/>
              </a:endParaRPr>
            </a:p>
          </p:txBody>
        </p:sp>
        <p:sp>
          <p:nvSpPr>
            <p:cNvPr id="11" name="TextBox 10">
              <a:extLst>
                <a:ext uri="{FF2B5EF4-FFF2-40B4-BE49-F238E27FC236}">
                  <a16:creationId xmlns:a16="http://schemas.microsoft.com/office/drawing/2014/main" id="{A1B1CF40-FD1F-4094-9B05-84CD34E515CA}"/>
                </a:ext>
              </a:extLst>
            </p:cNvPr>
            <p:cNvSpPr txBox="1"/>
            <p:nvPr/>
          </p:nvSpPr>
          <p:spPr>
            <a:xfrm>
              <a:off x="5410283" y="1265671"/>
              <a:ext cx="1866900" cy="5679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defTabSz="914377" fontAlgn="base">
                <a:spcBef>
                  <a:spcPct val="0"/>
                </a:spcBef>
                <a:spcAft>
                  <a:spcPct val="0"/>
                </a:spcAft>
              </a:pPr>
              <a:r>
                <a:rPr lang="en-US" b="1" dirty="0">
                  <a:solidFill>
                    <a:srgbClr val="000000"/>
                  </a:solidFill>
                  <a:latin typeface="Calibri" panose="020F0502020204030204" pitchFamily="34" charset="0"/>
                  <a:ea typeface="ＭＳ Ｐゴシック" charset="0"/>
                </a:rPr>
                <a:t>UCF Area</a:t>
              </a:r>
            </a:p>
          </p:txBody>
        </p:sp>
      </p:grpSp>
      <p:sp>
        <p:nvSpPr>
          <p:cNvPr id="2" name="Title 1">
            <a:extLst>
              <a:ext uri="{FF2B5EF4-FFF2-40B4-BE49-F238E27FC236}">
                <a16:creationId xmlns:a16="http://schemas.microsoft.com/office/drawing/2014/main" id="{1CA23262-6FAC-4792-A532-404303D7B05E}"/>
              </a:ext>
            </a:extLst>
          </p:cNvPr>
          <p:cNvSpPr>
            <a:spLocks noGrp="1"/>
          </p:cNvSpPr>
          <p:nvPr>
            <p:ph type="title"/>
          </p:nvPr>
        </p:nvSpPr>
        <p:spPr/>
        <p:txBody>
          <a:bodyPr/>
          <a:lstStyle/>
          <a:p>
            <a:r>
              <a:rPr lang="en-US" dirty="0"/>
              <a:t>What we are doing</a:t>
            </a:r>
          </a:p>
        </p:txBody>
      </p:sp>
      <p:sp>
        <p:nvSpPr>
          <p:cNvPr id="3" name="Content Placeholder 2">
            <a:extLst>
              <a:ext uri="{FF2B5EF4-FFF2-40B4-BE49-F238E27FC236}">
                <a16:creationId xmlns:a16="http://schemas.microsoft.com/office/drawing/2014/main" id="{068512E2-2E8E-492D-8266-67CF448E1223}"/>
              </a:ext>
            </a:extLst>
          </p:cNvPr>
          <p:cNvSpPr>
            <a:spLocks noGrp="1"/>
          </p:cNvSpPr>
          <p:nvPr>
            <p:ph idx="1"/>
          </p:nvPr>
        </p:nvSpPr>
        <p:spPr>
          <a:xfrm>
            <a:off x="609602" y="877881"/>
            <a:ext cx="11008783" cy="5494856"/>
          </a:xfrm>
        </p:spPr>
        <p:txBody>
          <a:bodyPr/>
          <a:lstStyle/>
          <a:p>
            <a:r>
              <a:rPr lang="en-US" dirty="0"/>
              <a:t>Pedestrian, Bike, and Bus Safety</a:t>
            </a:r>
          </a:p>
          <a:p>
            <a:pPr lvl="1"/>
            <a:r>
              <a:rPr lang="en-US" dirty="0"/>
              <a:t>Detectors determine conflict likely to occur</a:t>
            </a:r>
          </a:p>
          <a:p>
            <a:pPr lvl="1"/>
            <a:r>
              <a:rPr lang="en-US" dirty="0"/>
              <a:t>Cell Phone Alerts to prevent crashes</a:t>
            </a:r>
          </a:p>
          <a:p>
            <a:endParaRPr lang="en-US" dirty="0"/>
          </a:p>
        </p:txBody>
      </p:sp>
      <p:pic>
        <p:nvPicPr>
          <p:cNvPr id="4" name="Picture 7" descr="noshadow-iphone-5k.png">
            <a:extLst>
              <a:ext uri="{FF2B5EF4-FFF2-40B4-BE49-F238E27FC236}">
                <a16:creationId xmlns:a16="http://schemas.microsoft.com/office/drawing/2014/main" id="{027B73F2-A8C9-436C-A618-E3DD83F8970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71630" y="719749"/>
            <a:ext cx="1430916" cy="3001687"/>
          </a:xfrm>
          <a:prstGeom prst="rect">
            <a:avLst/>
          </a:prstGeom>
          <a:noFill/>
          <a:ln>
            <a:noFill/>
          </a:ln>
          <a:effectLst>
            <a:outerShdw blurRad="3556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chemeClr val="bg1"/>
                </a:solidFill>
                <a:prstDash val="solid"/>
                <a:miter lim="0"/>
                <a:headEnd type="none" w="med" len="med"/>
                <a:tailEnd type="none" w="med" len="med"/>
              </a14:hiddenLine>
            </a:ext>
          </a:extLst>
        </p:spPr>
      </p:pic>
      <p:pic>
        <p:nvPicPr>
          <p:cNvPr id="12" name="Picture Placeholder 6">
            <a:extLst>
              <a:ext uri="{FF2B5EF4-FFF2-40B4-BE49-F238E27FC236}">
                <a16:creationId xmlns:a16="http://schemas.microsoft.com/office/drawing/2014/main" id="{E3572FAA-C8CB-4185-AF7F-7F471D2410E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542759" y="1347004"/>
            <a:ext cx="1121120" cy="1972003"/>
          </a:xfrm>
          <a:prstGeom prst="rect">
            <a:avLst/>
          </a:prstGeom>
        </p:spPr>
      </p:pic>
    </p:spTree>
    <p:extLst>
      <p:ext uri="{BB962C8B-B14F-4D97-AF65-F5344CB8AC3E}">
        <p14:creationId xmlns:p14="http://schemas.microsoft.com/office/powerpoint/2010/main" val="1147984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23262-6FAC-4792-A532-404303D7B05E}"/>
              </a:ext>
            </a:extLst>
          </p:cNvPr>
          <p:cNvSpPr>
            <a:spLocks noGrp="1"/>
          </p:cNvSpPr>
          <p:nvPr>
            <p:ph type="title"/>
          </p:nvPr>
        </p:nvSpPr>
        <p:spPr/>
        <p:txBody>
          <a:bodyPr/>
          <a:lstStyle/>
          <a:p>
            <a:r>
              <a:rPr lang="en-US" dirty="0"/>
              <a:t>What we are doing</a:t>
            </a:r>
          </a:p>
        </p:txBody>
      </p:sp>
      <p:sp>
        <p:nvSpPr>
          <p:cNvPr id="3" name="Content Placeholder 2">
            <a:extLst>
              <a:ext uri="{FF2B5EF4-FFF2-40B4-BE49-F238E27FC236}">
                <a16:creationId xmlns:a16="http://schemas.microsoft.com/office/drawing/2014/main" id="{068512E2-2E8E-492D-8266-67CF448E1223}"/>
              </a:ext>
            </a:extLst>
          </p:cNvPr>
          <p:cNvSpPr>
            <a:spLocks noGrp="1"/>
          </p:cNvSpPr>
          <p:nvPr>
            <p:ph idx="1"/>
          </p:nvPr>
        </p:nvSpPr>
        <p:spPr>
          <a:xfrm>
            <a:off x="609602" y="877881"/>
            <a:ext cx="11008783" cy="5494856"/>
          </a:xfrm>
        </p:spPr>
        <p:txBody>
          <a:bodyPr/>
          <a:lstStyle/>
          <a:p>
            <a:r>
              <a:rPr lang="en-US" dirty="0"/>
              <a:t>Smart Signal Timing</a:t>
            </a:r>
          </a:p>
          <a:p>
            <a:pPr lvl="1"/>
            <a:r>
              <a:rPr lang="en-US" dirty="0"/>
              <a:t>Let the signals tell us when they need to be retimed</a:t>
            </a:r>
          </a:p>
          <a:p>
            <a:pPr lvl="1"/>
            <a:r>
              <a:rPr lang="en-US" dirty="0"/>
              <a:t>Connect data to engineers to develop timings</a:t>
            </a:r>
          </a:p>
          <a:p>
            <a:r>
              <a:rPr lang="en-US" dirty="0"/>
              <a:t>Coordination</a:t>
            </a:r>
          </a:p>
          <a:p>
            <a:pPr lvl="1"/>
            <a:r>
              <a:rPr lang="en-US" dirty="0"/>
              <a:t>Let Signals and Traffic Management Center detect events</a:t>
            </a:r>
          </a:p>
          <a:p>
            <a:pPr lvl="1"/>
            <a:r>
              <a:rPr lang="en-US" dirty="0"/>
              <a:t>In Real-time evaluate potential actions; activate one provides </a:t>
            </a:r>
          </a:p>
          <a:p>
            <a:pPr marL="457189" lvl="1" indent="0">
              <a:buNone/>
            </a:pPr>
            <a:r>
              <a:rPr lang="en-US" dirty="0"/>
              <a:t>	best result across agencies</a:t>
            </a:r>
          </a:p>
          <a:p>
            <a:pPr lvl="1"/>
            <a:r>
              <a:rPr lang="en-US" dirty="0"/>
              <a:t>Call best timing available to the controller</a:t>
            </a:r>
          </a:p>
          <a:p>
            <a:pPr lvl="1"/>
            <a:r>
              <a:rPr lang="en-US" dirty="0"/>
              <a:t>Change DMS</a:t>
            </a:r>
          </a:p>
          <a:p>
            <a:pPr lvl="1"/>
            <a:r>
              <a:rPr lang="en-US" dirty="0"/>
              <a:t>Alert LYNX</a:t>
            </a:r>
          </a:p>
          <a:p>
            <a:pPr lvl="1"/>
            <a:endParaRPr lang="en-US" dirty="0"/>
          </a:p>
          <a:p>
            <a:endParaRPr lang="en-US" dirty="0"/>
          </a:p>
        </p:txBody>
      </p:sp>
      <p:pic>
        <p:nvPicPr>
          <p:cNvPr id="6" name="Picture 5">
            <a:extLst>
              <a:ext uri="{FF2B5EF4-FFF2-40B4-BE49-F238E27FC236}">
                <a16:creationId xmlns:a16="http://schemas.microsoft.com/office/drawing/2014/main" id="{A7487672-3D4C-460A-8962-C1030DC07EEA}"/>
              </a:ext>
            </a:extLst>
          </p:cNvPr>
          <p:cNvPicPr>
            <a:picLocks noChangeAspect="1"/>
          </p:cNvPicPr>
          <p:nvPr/>
        </p:nvPicPr>
        <p:blipFill>
          <a:blip r:embed="rId2"/>
          <a:stretch>
            <a:fillRect/>
          </a:stretch>
        </p:blipFill>
        <p:spPr>
          <a:xfrm>
            <a:off x="7294631" y="1013042"/>
            <a:ext cx="4323752" cy="5224535"/>
          </a:xfrm>
          <a:prstGeom prst="rect">
            <a:avLst/>
          </a:prstGeom>
        </p:spPr>
      </p:pic>
    </p:spTree>
    <p:extLst>
      <p:ext uri="{BB962C8B-B14F-4D97-AF65-F5344CB8AC3E}">
        <p14:creationId xmlns:p14="http://schemas.microsoft.com/office/powerpoint/2010/main" val="245519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AD55-1C0A-42DE-B3BA-EC98E2FD7F45}"/>
              </a:ext>
            </a:extLst>
          </p:cNvPr>
          <p:cNvSpPr>
            <a:spLocks noGrp="1"/>
          </p:cNvSpPr>
          <p:nvPr>
            <p:ph type="title"/>
          </p:nvPr>
        </p:nvSpPr>
        <p:spPr/>
        <p:txBody>
          <a:bodyPr/>
          <a:lstStyle/>
          <a:p>
            <a:r>
              <a:rPr lang="en-US" dirty="0"/>
              <a:t>Hitting Ground Running</a:t>
            </a:r>
          </a:p>
        </p:txBody>
      </p:sp>
      <p:pic>
        <p:nvPicPr>
          <p:cNvPr id="4" name="Picture 3">
            <a:extLst>
              <a:ext uri="{FF2B5EF4-FFF2-40B4-BE49-F238E27FC236}">
                <a16:creationId xmlns:a16="http://schemas.microsoft.com/office/drawing/2014/main" id="{905148EB-862A-46D7-8AD4-4DBCB9AC40E5}"/>
              </a:ext>
            </a:extLst>
          </p:cNvPr>
          <p:cNvPicPr>
            <a:picLocks noChangeAspect="1"/>
          </p:cNvPicPr>
          <p:nvPr/>
        </p:nvPicPr>
        <p:blipFill>
          <a:blip r:embed="rId2"/>
          <a:stretch>
            <a:fillRect/>
          </a:stretch>
        </p:blipFill>
        <p:spPr>
          <a:xfrm>
            <a:off x="158696" y="1789044"/>
            <a:ext cx="11876725" cy="2415208"/>
          </a:xfrm>
          <a:prstGeom prst="rect">
            <a:avLst/>
          </a:prstGeom>
        </p:spPr>
      </p:pic>
    </p:spTree>
    <p:extLst>
      <p:ext uri="{BB962C8B-B14F-4D97-AF65-F5344CB8AC3E}">
        <p14:creationId xmlns:p14="http://schemas.microsoft.com/office/powerpoint/2010/main" val="2840216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BDE4-3198-4FFD-9DA0-4EC6BAF51C58}"/>
              </a:ext>
            </a:extLst>
          </p:cNvPr>
          <p:cNvSpPr>
            <a:spLocks noGrp="1"/>
          </p:cNvSpPr>
          <p:nvPr>
            <p:ph type="title"/>
          </p:nvPr>
        </p:nvSpPr>
        <p:spPr/>
        <p:txBody>
          <a:bodyPr/>
          <a:lstStyle/>
          <a:p>
            <a:r>
              <a:rPr lang="en-US" dirty="0"/>
              <a:t>Questions?</a:t>
            </a:r>
          </a:p>
        </p:txBody>
      </p:sp>
      <p:pic>
        <p:nvPicPr>
          <p:cNvPr id="5" name="Picture 2" descr="Image result for fdot logo">
            <a:extLst>
              <a:ext uri="{FF2B5EF4-FFF2-40B4-BE49-F238E27FC236}">
                <a16:creationId xmlns:a16="http://schemas.microsoft.com/office/drawing/2014/main" id="{9FD46C36-FF35-4B3B-934A-04E7952DA26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82880" y="6384501"/>
            <a:ext cx="733637" cy="36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790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F5FD"/>
        </a:solidFill>
        <a:effectLst/>
      </p:bgPr>
    </p:bg>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2906DDDE-96A7-43C6-8A55-5313760E7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579" y="16678"/>
            <a:ext cx="5674178" cy="68090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353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415611" y="584201"/>
            <a:ext cx="11360800" cy="2715891"/>
          </a:xfrm>
          <a:prstGeom prst="rect">
            <a:avLst/>
          </a:prstGeom>
        </p:spPr>
        <p:txBody>
          <a:bodyPr wrap="square" lIns="121900" tIns="121900" rIns="121900" bIns="121900" anchor="b" anchorCtr="0">
            <a:noAutofit/>
          </a:bodyPr>
          <a:lstStyle/>
          <a:p>
            <a:pPr lvl="0"/>
            <a:r>
              <a:rPr lang="en-US" sz="6400" dirty="0">
                <a:solidFill>
                  <a:srgbClr val="00C4B3"/>
                </a:solidFill>
                <a:latin typeface="Publico Headline Office" panose="020B0604020202020204" charset="0"/>
                <a:sym typeface="National Book"/>
              </a:rPr>
              <a:t>Gainesville Autonomous Transit Shuttle (GAToRS)</a:t>
            </a:r>
            <a:br>
              <a:rPr lang="en-US" sz="6400" dirty="0">
                <a:solidFill>
                  <a:srgbClr val="00C4B3"/>
                </a:solidFill>
                <a:latin typeface="Publico Headline Office" panose="020B0604020202020204" charset="0"/>
                <a:sym typeface="National Book"/>
              </a:rPr>
            </a:br>
            <a:r>
              <a:rPr lang="en-US" sz="6400" dirty="0">
                <a:solidFill>
                  <a:srgbClr val="00C4B3"/>
                </a:solidFill>
                <a:latin typeface="Publico Headline Office" panose="020B0604020202020204" charset="0"/>
                <a:sym typeface="National Book"/>
              </a:rPr>
              <a:t>Pilot Project</a:t>
            </a:r>
            <a:endParaRPr lang="en" sz="6400" dirty="0">
              <a:solidFill>
                <a:srgbClr val="00C4B3"/>
              </a:solidFill>
              <a:latin typeface="Publico Headline Office" panose="020B0604020202020204" charset="0"/>
              <a:sym typeface="National Book"/>
            </a:endParaRPr>
          </a:p>
        </p:txBody>
      </p:sp>
      <p:sp>
        <p:nvSpPr>
          <p:cNvPr id="70" name="Shape 70"/>
          <p:cNvSpPr txBox="1">
            <a:spLocks noGrp="1"/>
          </p:cNvSpPr>
          <p:nvPr>
            <p:ph type="subTitle" idx="1"/>
          </p:nvPr>
        </p:nvSpPr>
        <p:spPr>
          <a:xfrm>
            <a:off x="415600" y="3429002"/>
            <a:ext cx="11360800" cy="1215572"/>
          </a:xfrm>
          <a:prstGeom prst="rect">
            <a:avLst/>
          </a:prstGeom>
        </p:spPr>
        <p:txBody>
          <a:bodyPr wrap="square" lIns="121900" tIns="121900" rIns="121900" bIns="121900" anchor="t" anchorCtr="0">
            <a:noAutofit/>
          </a:bodyPr>
          <a:lstStyle/>
          <a:p>
            <a:r>
              <a:rPr lang="en" sz="3200" dirty="0">
                <a:solidFill>
                  <a:srgbClr val="0B1B2A"/>
                </a:solidFill>
                <a:cs typeface="National Book" charset="0"/>
                <a:sym typeface="National Book"/>
              </a:rPr>
              <a:t>Jesus Gomez, Transit Director</a:t>
            </a:r>
            <a:br>
              <a:rPr lang="en-US" sz="3200" dirty="0">
                <a:solidFill>
                  <a:srgbClr val="0B1B2A"/>
                </a:solidFill>
                <a:cs typeface="National Book" charset="0"/>
                <a:sym typeface="National Book"/>
              </a:rPr>
            </a:br>
            <a:r>
              <a:rPr lang="en" sz="3200" dirty="0">
                <a:solidFill>
                  <a:srgbClr val="0B1B2A"/>
                </a:solidFill>
                <a:cs typeface="National Book" charset="0"/>
                <a:sym typeface="National Book"/>
              </a:rPr>
              <a:t>City of Gainesville</a:t>
            </a:r>
          </a:p>
        </p:txBody>
      </p:sp>
      <p:sp>
        <p:nvSpPr>
          <p:cNvPr id="4" name="Shape 70"/>
          <p:cNvSpPr txBox="1">
            <a:spLocks/>
          </p:cNvSpPr>
          <p:nvPr/>
        </p:nvSpPr>
        <p:spPr>
          <a:xfrm>
            <a:off x="415600" y="5283200"/>
            <a:ext cx="11360800" cy="1204685"/>
          </a:xfrm>
          <a:prstGeom prst="rect">
            <a:avLst/>
          </a:prstGeom>
          <a:noFill/>
          <a:ln>
            <a:noFill/>
          </a:ln>
        </p:spPr>
        <p:txBody>
          <a:bodyPr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None/>
              <a:defRPr sz="2800" b="0" i="0" u="none" strike="noStrike" cap="none">
                <a:solidFill>
                  <a:schemeClr val="dk2"/>
                </a:solidFill>
                <a:latin typeface="National Book" charset="0"/>
                <a:ea typeface="National Book" charset="0"/>
                <a:cs typeface="National Book" charset="0"/>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defTabSz="1219140">
              <a:buClr>
                <a:srgbClr val="595959"/>
              </a:buClr>
            </a:pPr>
            <a:r>
              <a:rPr lang="en" sz="2400" b="1" kern="0" cap="small" spc="107" dirty="0">
                <a:solidFill>
                  <a:srgbClr val="0B1B2A"/>
                </a:solidFill>
                <a:latin typeface="National Book" panose="02000503000000020004" pitchFamily="2" charset="0"/>
                <a:ea typeface="National Book" panose="02000503000000020004" pitchFamily="2" charset="0"/>
                <a:sym typeface="National Book"/>
              </a:rPr>
              <a:t>EVENT</a:t>
            </a:r>
          </a:p>
          <a:p>
            <a:pPr defTabSz="1219140">
              <a:buClr>
                <a:srgbClr val="595959"/>
              </a:buClr>
            </a:pPr>
            <a:r>
              <a:rPr lang="en" sz="2400" kern="0" cap="small" spc="107" dirty="0">
                <a:solidFill>
                  <a:srgbClr val="0B1B2A"/>
                </a:solidFill>
                <a:latin typeface="National Book" panose="02000503000000020004" pitchFamily="2" charset="0"/>
                <a:ea typeface="National Book" panose="02000503000000020004" pitchFamily="2" charset="0"/>
                <a:sym typeface="National Book"/>
              </a:rPr>
              <a:t>March 29, 2018</a:t>
            </a:r>
          </a:p>
        </p:txBody>
      </p:sp>
    </p:spTree>
    <p:extLst>
      <p:ext uri="{BB962C8B-B14F-4D97-AF65-F5344CB8AC3E}">
        <p14:creationId xmlns:p14="http://schemas.microsoft.com/office/powerpoint/2010/main" val="2718927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252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96C70-0B85-4A16-8BE5-57722E95E93F}"/>
              </a:ext>
            </a:extLst>
          </p:cNvPr>
          <p:cNvSpPr/>
          <p:nvPr/>
        </p:nvSpPr>
        <p:spPr>
          <a:xfrm>
            <a:off x="0" y="4114800"/>
            <a:ext cx="12192000"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448E0E6-1266-4AED-8948-DD8635207BFD}"/>
              </a:ext>
            </a:extLst>
          </p:cNvPr>
          <p:cNvSpPr/>
          <p:nvPr/>
        </p:nvSpPr>
        <p:spPr>
          <a:xfrm>
            <a:off x="0" y="4106912"/>
            <a:ext cx="2806242" cy="2145209"/>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H:\Projects\LYNX_TDP\Presentations\LYNX_TDP_PPT_Title SLide_shape.png">
            <a:extLst>
              <a:ext uri="{FF2B5EF4-FFF2-40B4-BE49-F238E27FC236}">
                <a16:creationId xmlns:a16="http://schemas.microsoft.com/office/drawing/2014/main" id="{165073A2-2BE3-4450-BFEC-0301F49EFB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6242" y="4097238"/>
            <a:ext cx="9148809" cy="2146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97C0F1-515A-42CB-8926-07117A949B2E}"/>
              </a:ext>
            </a:extLst>
          </p:cNvPr>
          <p:cNvSpPr txBox="1"/>
          <p:nvPr/>
        </p:nvSpPr>
        <p:spPr>
          <a:xfrm>
            <a:off x="1767463" y="4072235"/>
            <a:ext cx="6082205" cy="830997"/>
          </a:xfrm>
          <a:prstGeom prst="rect">
            <a:avLst/>
          </a:prstGeom>
          <a:noFill/>
        </p:spPr>
        <p:txBody>
          <a:bodyPr wrap="square" rtlCol="0">
            <a:spAutoFit/>
          </a:bodyPr>
          <a:lstStyle/>
          <a:p>
            <a:r>
              <a:rPr lang="en-US" sz="2400" b="1" i="1" dirty="0">
                <a:solidFill>
                  <a:srgbClr val="FFFFFF"/>
                </a:solidFill>
                <a:latin typeface="Arial" panose="020B0604020202020204" pitchFamily="34" charset="0"/>
                <a:cs typeface="Arial" panose="020B0604020202020204" pitchFamily="34" charset="0"/>
              </a:rPr>
              <a:t>Autonomous Vehicles (AV):  </a:t>
            </a:r>
          </a:p>
          <a:p>
            <a:r>
              <a:rPr lang="en-US" sz="2400" b="1" i="1" dirty="0">
                <a:solidFill>
                  <a:srgbClr val="FFFFFF"/>
                </a:solidFill>
                <a:latin typeface="Arial" panose="020B0604020202020204" pitchFamily="34" charset="0"/>
                <a:cs typeface="Arial" panose="020B0604020202020204" pitchFamily="34" charset="0"/>
              </a:rPr>
              <a:t>The Adolescent Years</a:t>
            </a:r>
          </a:p>
        </p:txBody>
      </p:sp>
      <p:sp>
        <p:nvSpPr>
          <p:cNvPr id="5" name="TextBox 4">
            <a:extLst>
              <a:ext uri="{FF2B5EF4-FFF2-40B4-BE49-F238E27FC236}">
                <a16:creationId xmlns:a16="http://schemas.microsoft.com/office/drawing/2014/main" id="{00D04F56-C586-4F90-BA08-B7534FE47F7C}"/>
              </a:ext>
            </a:extLst>
          </p:cNvPr>
          <p:cNvSpPr txBox="1"/>
          <p:nvPr/>
        </p:nvSpPr>
        <p:spPr>
          <a:xfrm>
            <a:off x="1807493" y="4928682"/>
            <a:ext cx="7662254" cy="1508105"/>
          </a:xfrm>
          <a:prstGeom prst="rect">
            <a:avLst/>
          </a:prstGeom>
          <a:noFill/>
        </p:spPr>
        <p:txBody>
          <a:bodyPr wrap="square" rtlCol="0">
            <a:spAutoFit/>
          </a:bodyPr>
          <a:lstStyle/>
          <a:p>
            <a:endParaRPr lang="en-US" sz="2400" dirty="0">
              <a:solidFill>
                <a:srgbClr val="FFFFFF"/>
              </a:solidFill>
              <a:latin typeface="Franklin Gothic Medium" panose="020B0603020102020204" pitchFamily="34" charset="0"/>
              <a:cs typeface="Arial" panose="020B0604020202020204" pitchFamily="34" charset="0"/>
            </a:endParaRPr>
          </a:p>
          <a:p>
            <a:r>
              <a:rPr lang="en-US" sz="2400" dirty="0">
                <a:solidFill>
                  <a:srgbClr val="FFFFFF"/>
                </a:solidFill>
                <a:latin typeface="Franklin Gothic Medium" panose="020B0603020102020204" pitchFamily="34" charset="0"/>
                <a:cs typeface="Arial" panose="020B0604020202020204" pitchFamily="34" charset="0"/>
              </a:rPr>
              <a:t>Central Florida Transportation Planning Group</a:t>
            </a:r>
          </a:p>
          <a:p>
            <a:r>
              <a:rPr lang="en-US" sz="2000" dirty="0">
                <a:solidFill>
                  <a:srgbClr val="FFFFFF"/>
                </a:solidFill>
                <a:latin typeface="Franklin Gothic Medium" panose="020B0603020102020204" pitchFamily="34" charset="0"/>
                <a:cs typeface="Arial" panose="020B0604020202020204" pitchFamily="34" charset="0"/>
              </a:rPr>
              <a:t>March 29, 2018</a:t>
            </a:r>
          </a:p>
          <a:p>
            <a:endParaRPr lang="en-US" sz="2400" dirty="0">
              <a:solidFill>
                <a:srgbClr val="FFFF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28BFDC3-B2E1-46F2-BA10-C85C10D596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1398"/>
            <a:ext cx="9144000" cy="4087040"/>
          </a:xfrm>
          <a:prstGeom prst="rect">
            <a:avLst/>
          </a:prstGeom>
        </p:spPr>
      </p:pic>
      <p:sp>
        <p:nvSpPr>
          <p:cNvPr id="9" name="TextBox 8">
            <a:extLst>
              <a:ext uri="{FF2B5EF4-FFF2-40B4-BE49-F238E27FC236}">
                <a16:creationId xmlns:a16="http://schemas.microsoft.com/office/drawing/2014/main" id="{E457234C-029E-452F-B8CD-F88EC0902C6F}"/>
              </a:ext>
            </a:extLst>
          </p:cNvPr>
          <p:cNvSpPr txBox="1"/>
          <p:nvPr/>
        </p:nvSpPr>
        <p:spPr>
          <a:xfrm>
            <a:off x="4533032" y="6256958"/>
            <a:ext cx="3898231" cy="261610"/>
          </a:xfrm>
          <a:prstGeom prst="rect">
            <a:avLst/>
          </a:prstGeom>
          <a:noFill/>
        </p:spPr>
        <p:txBody>
          <a:bodyPr wrap="square" rtlCol="0">
            <a:spAutoFit/>
          </a:bodyPr>
          <a:lstStyle/>
          <a:p>
            <a:r>
              <a:rPr lang="en-US" sz="1100" dirty="0"/>
              <a:t>Image courtesy </a:t>
            </a:r>
            <a:r>
              <a:rPr lang="en-US" sz="1100" dirty="0">
                <a:hlinkClick r:id="rId4"/>
              </a:rPr>
              <a:t>www.govtech.com</a:t>
            </a:r>
            <a:r>
              <a:rPr lang="en-US" sz="1100" dirty="0"/>
              <a:t>  (Shutterstock)</a:t>
            </a:r>
          </a:p>
        </p:txBody>
      </p:sp>
      <p:pic>
        <p:nvPicPr>
          <p:cNvPr id="13" name="Picture 12" descr="Z:\Projects\LYNX_TDP\Logos\LYNX-Transit_Logo_Final_color.png">
            <a:extLst>
              <a:ext uri="{FF2B5EF4-FFF2-40B4-BE49-F238E27FC236}">
                <a16:creationId xmlns:a16="http://schemas.microsoft.com/office/drawing/2014/main" id="{CD3F2826-D75D-46B5-873E-C781DA6D941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3935"/>
          <a:stretch/>
        </p:blipFill>
        <p:spPr bwMode="auto">
          <a:xfrm>
            <a:off x="164314" y="6260981"/>
            <a:ext cx="2935439" cy="5078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Z:\Projects\LYNX_TDP\Logos\LYNX-Transit_Logo_Final_color.png">
            <a:extLst>
              <a:ext uri="{FF2B5EF4-FFF2-40B4-BE49-F238E27FC236}">
                <a16:creationId xmlns:a16="http://schemas.microsoft.com/office/drawing/2014/main" id="{A649A88B-1DF7-487C-8BE1-F50ABD5820E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9" b="46399"/>
          <a:stretch/>
        </p:blipFill>
        <p:spPr bwMode="auto">
          <a:xfrm>
            <a:off x="9513086" y="6260981"/>
            <a:ext cx="2514600" cy="50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010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384062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Shape 74"/>
        <p:cNvGrpSpPr/>
        <p:nvPr/>
      </p:nvGrpSpPr>
      <p:grpSpPr>
        <a:xfrm>
          <a:off x="0" y="0"/>
          <a:ext cx="0" cy="0"/>
          <a:chOff x="0" y="0"/>
          <a:chExt cx="0" cy="0"/>
        </a:xfrm>
      </p:grpSpPr>
      <p:sp>
        <p:nvSpPr>
          <p:cNvPr id="8" name="Shape 82"/>
          <p:cNvSpPr txBox="1">
            <a:spLocks noGrp="1"/>
          </p:cNvSpPr>
          <p:nvPr>
            <p:ph type="title"/>
          </p:nvPr>
        </p:nvSpPr>
        <p:spPr>
          <a:prstGeom prst="rect">
            <a:avLst/>
          </a:prstGeom>
        </p:spPr>
        <p:txBody>
          <a:bodyPr wrap="square" lIns="121900" tIns="121900" rIns="121900" bIns="121900" anchor="t" anchorCtr="0">
            <a:noAutofit/>
          </a:bodyPr>
          <a:lstStyle/>
          <a:p>
            <a:r>
              <a:rPr lang="en-US" sz="6400" dirty="0">
                <a:solidFill>
                  <a:schemeClr val="bg1"/>
                </a:solidFill>
              </a:rPr>
              <a:t>Gainesville.</a:t>
            </a:r>
            <a:br>
              <a:rPr lang="en-US" sz="6400" dirty="0">
                <a:solidFill>
                  <a:schemeClr val="bg1"/>
                </a:solidFill>
              </a:rPr>
            </a:br>
            <a:r>
              <a:rPr lang="en-US" sz="6400" dirty="0">
                <a:solidFill>
                  <a:srgbClr val="00C4B3"/>
                </a:solidFill>
              </a:rPr>
              <a:t>Citizen centered</a:t>
            </a:r>
            <a:br>
              <a:rPr lang="en-US" sz="6400" dirty="0">
                <a:solidFill>
                  <a:srgbClr val="00C4B3"/>
                </a:solidFill>
              </a:rPr>
            </a:br>
            <a:r>
              <a:rPr lang="en-US" sz="6400" dirty="0">
                <a:solidFill>
                  <a:srgbClr val="00C4B3"/>
                </a:solidFill>
              </a:rPr>
              <a:t>People empowered</a:t>
            </a:r>
            <a:br>
              <a:rPr lang="en-US" sz="6400" dirty="0"/>
            </a:br>
            <a:endParaRPr lang="en-US" sz="6400" dirty="0">
              <a:solidFill>
                <a:schemeClr val="bg1"/>
              </a:solidFill>
            </a:endParaRPr>
          </a:p>
        </p:txBody>
      </p:sp>
    </p:spTree>
    <p:extLst>
      <p:ext uri="{BB962C8B-B14F-4D97-AF65-F5344CB8AC3E}">
        <p14:creationId xmlns:p14="http://schemas.microsoft.com/office/powerpoint/2010/main" val="3622159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400" dirty="0">
                <a:solidFill>
                  <a:srgbClr val="00C4B3"/>
                </a:solidFill>
              </a:rPr>
              <a:t>GAToRS</a:t>
            </a:r>
            <a:endParaRPr lang="en-US" dirty="0"/>
          </a:p>
        </p:txBody>
      </p:sp>
      <p:sp>
        <p:nvSpPr>
          <p:cNvPr id="5" name="Text Placeholder 4"/>
          <p:cNvSpPr>
            <a:spLocks noGrp="1"/>
          </p:cNvSpPr>
          <p:nvPr>
            <p:ph type="body" idx="1"/>
          </p:nvPr>
        </p:nvSpPr>
        <p:spPr>
          <a:xfrm>
            <a:off x="415600" y="1921616"/>
            <a:ext cx="11360800" cy="4555200"/>
          </a:xfrm>
        </p:spPr>
        <p:txBody>
          <a:bodyPr/>
          <a:lstStyle/>
          <a:p>
            <a:r>
              <a:rPr lang="en-US" sz="2667" dirty="0"/>
              <a:t>Project in Partnership with University of Florida (UF) and Florida Department of Transportation (FDOT)</a:t>
            </a:r>
          </a:p>
          <a:p>
            <a:r>
              <a:rPr lang="en-US" sz="2667" dirty="0"/>
              <a:t>Autonomous Vehicle (AV) shuttle between the University of Florida (UF) and Downtown</a:t>
            </a:r>
          </a:p>
          <a:p>
            <a:r>
              <a:rPr lang="en-US" sz="2667" dirty="0"/>
              <a:t>Project has 100% FDOT funding </a:t>
            </a:r>
          </a:p>
          <a:p>
            <a:r>
              <a:rPr lang="en-US" sz="2667" dirty="0"/>
              <a:t>AV shuttle operating in regular traffic conditions</a:t>
            </a:r>
          </a:p>
          <a:p>
            <a:r>
              <a:rPr lang="en-US" sz="2667" dirty="0"/>
              <a:t>Test Connected Vehicle Technology as part of UF research projects</a:t>
            </a:r>
          </a:p>
        </p:txBody>
      </p:sp>
    </p:spTree>
    <p:extLst>
      <p:ext uri="{BB962C8B-B14F-4D97-AF65-F5344CB8AC3E}">
        <p14:creationId xmlns:p14="http://schemas.microsoft.com/office/powerpoint/2010/main" val="1127287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C4B3"/>
        </a:solidFill>
        <a:effectLst/>
      </p:bgPr>
    </p:bg>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15599" y="593367"/>
            <a:ext cx="10998772" cy="1010845"/>
          </a:xfrm>
          <a:prstGeom prst="rect">
            <a:avLst/>
          </a:prstGeom>
        </p:spPr>
        <p:txBody>
          <a:bodyPr wrap="square" lIns="121900" tIns="121900" rIns="121900" bIns="121900" anchor="t" anchorCtr="0">
            <a:noAutofit/>
          </a:bodyPr>
          <a:lstStyle/>
          <a:p>
            <a:r>
              <a:rPr lang="en-US" sz="6400" dirty="0"/>
              <a:t>GAToRS</a:t>
            </a:r>
            <a:r>
              <a:rPr lang="en-US" dirty="0">
                <a:latin typeface="Publico Headline Office" panose="02000603080000020004" pitchFamily="2" charset="0"/>
              </a:rPr>
              <a:t>  </a:t>
            </a:r>
            <a:r>
              <a:rPr lang="en-US" sz="6400" dirty="0"/>
              <a:t>Solicitation </a:t>
            </a:r>
            <a:br>
              <a:rPr lang="en-US" sz="6400" dirty="0"/>
            </a:br>
            <a:endParaRPr sz="6400" b="0" dirty="0">
              <a:latin typeface="National Book" panose="02000503000000020004" pitchFamily="2" charset="0"/>
              <a:ea typeface="National Book" panose="02000503000000020004" pitchFamily="2" charset="0"/>
              <a:cs typeface="National Book" charset="0"/>
            </a:endParaRPr>
          </a:p>
        </p:txBody>
      </p:sp>
      <p:sp>
        <p:nvSpPr>
          <p:cNvPr id="4" name="Rectangle 2"/>
          <p:cNvSpPr txBox="1">
            <a:spLocks noChangeArrowheads="1"/>
          </p:cNvSpPr>
          <p:nvPr/>
        </p:nvSpPr>
        <p:spPr>
          <a:xfrm>
            <a:off x="644772" y="1851717"/>
            <a:ext cx="10769600" cy="4711795"/>
          </a:xfrm>
          <a:prstGeom prst="rect">
            <a:avLst/>
          </a:prstGeom>
          <a:noFill/>
          <a:ln>
            <a:noFill/>
          </a:ln>
        </p:spPr>
        <p:txBody>
          <a:bodyPr wrap="square" lIns="121900" tIns="121900" rIns="121900" bIns="121900"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400" b="0" i="0" u="none" strike="noStrike" cap="none">
                <a:solidFill>
                  <a:schemeClr val="dk2"/>
                </a:solidFill>
                <a:latin typeface="National Book" panose="02000503000000020004" pitchFamily="2" charset="0"/>
                <a:ea typeface="National Book" panose="02000503000000020004" pitchFamily="2" charset="0"/>
                <a:cs typeface="National Book" panose="02000503000000020004" pitchFamily="2" charset="0"/>
                <a:sym typeface="Arial"/>
              </a:defRPr>
            </a:lvl1pPr>
            <a:lvl2pPr marR="0" lvl="1"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9pPr>
          </a:lstStyle>
          <a:p>
            <a:pPr defTabSz="1219140">
              <a:lnSpc>
                <a:spcPct val="90000"/>
              </a:lnSpc>
              <a:buClr>
                <a:srgbClr val="EEEEEE">
                  <a:lumMod val="90000"/>
                </a:srgbClr>
              </a:buClr>
            </a:pPr>
            <a:r>
              <a:rPr lang="en-US" sz="2667" kern="0" dirty="0">
                <a:solidFill>
                  <a:srgbClr val="FFFFFF"/>
                </a:solidFill>
              </a:rPr>
              <a:t>RFP issued on August 21, 2017</a:t>
            </a:r>
          </a:p>
          <a:p>
            <a:pPr defTabSz="1219140">
              <a:lnSpc>
                <a:spcPct val="90000"/>
              </a:lnSpc>
              <a:buClr>
                <a:srgbClr val="EEEEEE">
                  <a:lumMod val="90000"/>
                </a:srgbClr>
              </a:buClr>
            </a:pPr>
            <a:r>
              <a:rPr lang="en-US" sz="2667" kern="0" dirty="0">
                <a:solidFill>
                  <a:srgbClr val="FFFFFF"/>
                </a:solidFill>
              </a:rPr>
              <a:t>October 3, 2017 proposals received</a:t>
            </a:r>
          </a:p>
          <a:p>
            <a:pPr defTabSz="1219140">
              <a:lnSpc>
                <a:spcPct val="90000"/>
              </a:lnSpc>
              <a:buClr>
                <a:srgbClr val="EEEEEE">
                  <a:lumMod val="90000"/>
                </a:srgbClr>
              </a:buClr>
            </a:pPr>
            <a:r>
              <a:rPr lang="en-US" sz="2667" kern="0" dirty="0">
                <a:solidFill>
                  <a:srgbClr val="FFFFFF"/>
                </a:solidFill>
              </a:rPr>
              <a:t>December 7, 2017 selected vendor</a:t>
            </a:r>
          </a:p>
          <a:p>
            <a:pPr defTabSz="1219140">
              <a:lnSpc>
                <a:spcPct val="90000"/>
              </a:lnSpc>
              <a:buClr>
                <a:srgbClr val="EEEEEE">
                  <a:lumMod val="90000"/>
                </a:srgbClr>
              </a:buClr>
            </a:pPr>
            <a:r>
              <a:rPr lang="en-US" sz="2667" kern="0" dirty="0">
                <a:solidFill>
                  <a:srgbClr val="FFFFFF"/>
                </a:solidFill>
              </a:rPr>
              <a:t>March 9, 2018 contract executed</a:t>
            </a:r>
          </a:p>
          <a:p>
            <a:pPr defTabSz="1219140">
              <a:lnSpc>
                <a:spcPct val="90000"/>
              </a:lnSpc>
              <a:buClr>
                <a:srgbClr val="EEEEEE">
                  <a:lumMod val="90000"/>
                </a:srgbClr>
              </a:buClr>
            </a:pPr>
            <a:r>
              <a:rPr lang="en-US" sz="2667" kern="0" dirty="0">
                <a:solidFill>
                  <a:srgbClr val="FFFFFF"/>
                </a:solidFill>
              </a:rPr>
              <a:t>Vendor:  Transdev Services, Inc.</a:t>
            </a:r>
          </a:p>
          <a:p>
            <a:pPr defTabSz="1219140">
              <a:lnSpc>
                <a:spcPct val="90000"/>
              </a:lnSpc>
              <a:buClr>
                <a:srgbClr val="EEEEEE">
                  <a:lumMod val="90000"/>
                </a:srgbClr>
              </a:buClr>
            </a:pPr>
            <a:r>
              <a:rPr lang="en-US" sz="2667" kern="0" dirty="0">
                <a:solidFill>
                  <a:srgbClr val="FFFFFF"/>
                </a:solidFill>
              </a:rPr>
              <a:t>Vehicle Manufacturer:  Easy Mile</a:t>
            </a:r>
          </a:p>
        </p:txBody>
      </p:sp>
    </p:spTree>
    <p:extLst>
      <p:ext uri="{BB962C8B-B14F-4D97-AF65-F5344CB8AC3E}">
        <p14:creationId xmlns:p14="http://schemas.microsoft.com/office/powerpoint/2010/main" val="3896755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87DD0"/>
        </a:solidFill>
        <a:effectLst/>
      </p:bgPr>
    </p:bg>
    <p:spTree>
      <p:nvGrpSpPr>
        <p:cNvPr id="1" name="Shape 81"/>
        <p:cNvGrpSpPr/>
        <p:nvPr/>
      </p:nvGrpSpPr>
      <p:grpSpPr>
        <a:xfrm>
          <a:off x="0" y="0"/>
          <a:ext cx="0" cy="0"/>
          <a:chOff x="0" y="0"/>
          <a:chExt cx="0" cy="0"/>
        </a:xfrm>
      </p:grpSpPr>
      <p:sp>
        <p:nvSpPr>
          <p:cNvPr id="82" name="Shape 82"/>
          <p:cNvSpPr txBox="1">
            <a:spLocks noGrp="1"/>
          </p:cNvSpPr>
          <p:nvPr>
            <p:ph type="title"/>
          </p:nvPr>
        </p:nvSpPr>
        <p:spPr>
          <a:prstGeom prst="rect">
            <a:avLst/>
          </a:prstGeom>
        </p:spPr>
        <p:txBody>
          <a:bodyPr wrap="square" lIns="121900" tIns="121900" rIns="121900" bIns="121900" anchor="t" anchorCtr="0">
            <a:noAutofit/>
          </a:bodyPr>
          <a:lstStyle/>
          <a:p>
            <a:pPr marL="232822" indent="-226473">
              <a:lnSpc>
                <a:spcPts val="4533"/>
              </a:lnSpc>
              <a:tabLst>
                <a:tab pos="376748" algn="l"/>
              </a:tabLst>
            </a:pPr>
            <a:r>
              <a:rPr lang="en-US" sz="6400" dirty="0">
                <a:solidFill>
                  <a:srgbClr val="FF675C"/>
                </a:solidFill>
              </a:rPr>
              <a:t>GAToRS Vendor</a:t>
            </a:r>
            <a:endParaRPr sz="3200" dirty="0">
              <a:solidFill>
                <a:srgbClr val="FF675C"/>
              </a:solidFill>
            </a:endParaRPr>
          </a:p>
        </p:txBody>
      </p:sp>
      <p:sp>
        <p:nvSpPr>
          <p:cNvPr id="6" name="Rectangle 2"/>
          <p:cNvSpPr txBox="1">
            <a:spLocks noGrp="1" noChangeArrowheads="1"/>
          </p:cNvSpPr>
          <p:nvPr>
            <p:ph type="body" idx="1"/>
          </p:nvPr>
        </p:nvSpPr>
        <p:spPr>
          <a:xfrm>
            <a:off x="333099" y="1513951"/>
            <a:ext cx="11360800" cy="5251236"/>
          </a:xfrm>
          <a:prstGeom prst="rect">
            <a:avLst/>
          </a:prstGeom>
          <a:noFill/>
          <a:ln>
            <a:noFill/>
          </a:ln>
        </p:spPr>
        <p:txBody>
          <a:bodyPr wrap="square" lIns="121900" tIns="121900" rIns="121900" bIns="121900"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400" b="0" i="0" u="none" strike="noStrike" cap="none">
                <a:solidFill>
                  <a:schemeClr val="dk2"/>
                </a:solidFill>
                <a:latin typeface="National Book" panose="02000503000000020004" pitchFamily="2" charset="0"/>
                <a:ea typeface="National Book" panose="02000503000000020004" pitchFamily="2" charset="0"/>
                <a:cs typeface="National Book" panose="02000503000000020004" pitchFamily="2" charset="0"/>
                <a:sym typeface="Arial"/>
              </a:defRPr>
            </a:lvl1pPr>
            <a:lvl2pPr marR="0" lvl="1"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9pPr>
          </a:lstStyle>
          <a:p>
            <a:pPr>
              <a:lnSpc>
                <a:spcPct val="90000"/>
              </a:lnSpc>
              <a:buClr>
                <a:schemeClr val="tx2">
                  <a:lumMod val="90000"/>
                </a:schemeClr>
              </a:buClr>
            </a:pPr>
            <a:r>
              <a:rPr lang="en-US" sz="3733" dirty="0">
                <a:solidFill>
                  <a:srgbClr val="00C4B3"/>
                </a:solidFill>
              </a:rPr>
              <a:t> </a:t>
            </a:r>
            <a:r>
              <a:rPr lang="en-US" sz="3733" dirty="0" err="1">
                <a:solidFill>
                  <a:srgbClr val="00C4B3"/>
                </a:solidFill>
              </a:rPr>
              <a:t>Transdev</a:t>
            </a:r>
            <a:r>
              <a:rPr lang="en-US" sz="3733" dirty="0">
                <a:solidFill>
                  <a:srgbClr val="00C4B3"/>
                </a:solidFill>
              </a:rPr>
              <a:t> Services, Inc. </a:t>
            </a:r>
          </a:p>
          <a:p>
            <a:pPr lvl="1">
              <a:lnSpc>
                <a:spcPct val="90000"/>
              </a:lnSpc>
              <a:buClr>
                <a:schemeClr val="tx2">
                  <a:lumMod val="90000"/>
                </a:schemeClr>
              </a:buClr>
            </a:pPr>
            <a:r>
              <a:rPr lang="en-US" dirty="0">
                <a:solidFill>
                  <a:schemeClr val="tx1"/>
                </a:solidFill>
              </a:rPr>
              <a:t>The largest private provider of multiple modes ( bus, paratransit, BRT, streetcar, ferry, coach, taxi and shuttles) of transport in North America.   </a:t>
            </a:r>
          </a:p>
          <a:p>
            <a:pPr lvl="1">
              <a:lnSpc>
                <a:spcPct val="90000"/>
              </a:lnSpc>
              <a:buClr>
                <a:schemeClr val="tx2">
                  <a:lumMod val="90000"/>
                </a:schemeClr>
              </a:buClr>
            </a:pPr>
            <a:r>
              <a:rPr lang="en-US" dirty="0">
                <a:solidFill>
                  <a:schemeClr val="tx1"/>
                </a:solidFill>
              </a:rPr>
              <a:t>Served 200 cities and communities, 200 million passenger trips</a:t>
            </a:r>
          </a:p>
          <a:p>
            <a:pPr lvl="1">
              <a:lnSpc>
                <a:spcPct val="90000"/>
              </a:lnSpc>
              <a:buClr>
                <a:schemeClr val="tx2">
                  <a:lumMod val="90000"/>
                </a:schemeClr>
              </a:buClr>
            </a:pPr>
            <a:r>
              <a:rPr lang="en-US" dirty="0">
                <a:solidFill>
                  <a:schemeClr val="tx1"/>
                </a:solidFill>
              </a:rPr>
              <a:t>Workforce of 20,000</a:t>
            </a:r>
          </a:p>
          <a:p>
            <a:pPr marL="609570" indent="-609570">
              <a:lnSpc>
                <a:spcPct val="90000"/>
              </a:lnSpc>
              <a:buClr>
                <a:schemeClr val="tx2">
                  <a:lumMod val="90000"/>
                </a:schemeClr>
              </a:buClr>
            </a:pPr>
            <a:r>
              <a:rPr lang="en-US" sz="3733" dirty="0">
                <a:solidFill>
                  <a:srgbClr val="00C4B3"/>
                </a:solidFill>
              </a:rPr>
              <a:t>Transdev AV deployment projects:</a:t>
            </a:r>
          </a:p>
          <a:p>
            <a:pPr lvl="1">
              <a:lnSpc>
                <a:spcPct val="90000"/>
              </a:lnSpc>
              <a:buClr>
                <a:schemeClr val="tx2">
                  <a:lumMod val="90000"/>
                </a:schemeClr>
              </a:buClr>
            </a:pPr>
            <a:r>
              <a:rPr lang="en-US" dirty="0">
                <a:solidFill>
                  <a:schemeClr val="tx1"/>
                </a:solidFill>
              </a:rPr>
              <a:t>In hundreds of cities in 19 countries</a:t>
            </a:r>
          </a:p>
          <a:p>
            <a:pPr lvl="1">
              <a:lnSpc>
                <a:spcPct val="90000"/>
              </a:lnSpc>
              <a:buClr>
                <a:schemeClr val="tx2">
                  <a:lumMod val="90000"/>
                </a:schemeClr>
              </a:buClr>
            </a:pPr>
            <a:r>
              <a:rPr lang="en-US" dirty="0">
                <a:solidFill>
                  <a:schemeClr val="tx1"/>
                </a:solidFill>
              </a:rPr>
              <a:t>Sample AV operations:</a:t>
            </a:r>
          </a:p>
          <a:p>
            <a:pPr lvl="2">
              <a:lnSpc>
                <a:spcPct val="90000"/>
              </a:lnSpc>
              <a:buClr>
                <a:schemeClr val="tx2">
                  <a:lumMod val="90000"/>
                </a:schemeClr>
              </a:buClr>
            </a:pPr>
            <a:r>
              <a:rPr lang="en-US" dirty="0">
                <a:solidFill>
                  <a:schemeClr val="tx1"/>
                </a:solidFill>
              </a:rPr>
              <a:t>Rotterdam, Netherlands:  2,400 people per day from the metro to a business park</a:t>
            </a:r>
          </a:p>
          <a:p>
            <a:pPr lvl="2">
              <a:lnSpc>
                <a:spcPct val="90000"/>
              </a:lnSpc>
              <a:buClr>
                <a:schemeClr val="tx2">
                  <a:lumMod val="90000"/>
                </a:schemeClr>
              </a:buClr>
            </a:pPr>
            <a:r>
              <a:rPr lang="en-US" dirty="0" err="1">
                <a:solidFill>
                  <a:schemeClr val="tx1"/>
                </a:solidFill>
              </a:rPr>
              <a:t>Civaux</a:t>
            </a:r>
            <a:r>
              <a:rPr lang="en-US" dirty="0">
                <a:solidFill>
                  <a:schemeClr val="tx1"/>
                </a:solidFill>
              </a:rPr>
              <a:t>, France </a:t>
            </a:r>
          </a:p>
          <a:p>
            <a:pPr lvl="2">
              <a:lnSpc>
                <a:spcPct val="90000"/>
              </a:lnSpc>
              <a:buClr>
                <a:schemeClr val="tx2">
                  <a:lumMod val="90000"/>
                </a:schemeClr>
              </a:buClr>
            </a:pPr>
            <a:r>
              <a:rPr lang="en-US" dirty="0" err="1">
                <a:solidFill>
                  <a:schemeClr val="tx1"/>
                </a:solidFill>
              </a:rPr>
              <a:t>Rungis</a:t>
            </a:r>
            <a:r>
              <a:rPr lang="en-US" dirty="0">
                <a:solidFill>
                  <a:schemeClr val="tx1"/>
                </a:solidFill>
              </a:rPr>
              <a:t> Business Park, Paris</a:t>
            </a:r>
          </a:p>
        </p:txBody>
      </p:sp>
    </p:spTree>
    <p:extLst>
      <p:ext uri="{BB962C8B-B14F-4D97-AF65-F5344CB8AC3E}">
        <p14:creationId xmlns:p14="http://schemas.microsoft.com/office/powerpoint/2010/main" val="2280522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7168"/>
        </a:solidFill>
        <a:effectLst/>
      </p:bgPr>
    </p:bg>
    <p:spTree>
      <p:nvGrpSpPr>
        <p:cNvPr id="1" name="Shape 81"/>
        <p:cNvGrpSpPr/>
        <p:nvPr/>
      </p:nvGrpSpPr>
      <p:grpSpPr>
        <a:xfrm>
          <a:off x="0" y="0"/>
          <a:ext cx="0" cy="0"/>
          <a:chOff x="0" y="0"/>
          <a:chExt cx="0" cy="0"/>
        </a:xfrm>
      </p:grpSpPr>
      <p:sp>
        <p:nvSpPr>
          <p:cNvPr id="5" name="Shape 82"/>
          <p:cNvSpPr txBox="1">
            <a:spLocks noGrp="1"/>
          </p:cNvSpPr>
          <p:nvPr>
            <p:ph type="title"/>
          </p:nvPr>
        </p:nvSpPr>
        <p:spPr>
          <a:prstGeom prst="rect">
            <a:avLst/>
          </a:prstGeom>
        </p:spPr>
        <p:txBody>
          <a:bodyPr wrap="square" lIns="121900" tIns="121900" rIns="121900" bIns="121900" anchor="t" anchorCtr="0">
            <a:noAutofit/>
          </a:bodyPr>
          <a:lstStyle/>
          <a:p>
            <a:pPr marL="232822" indent="-226473">
              <a:lnSpc>
                <a:spcPts val="4533"/>
              </a:lnSpc>
              <a:tabLst>
                <a:tab pos="376748" algn="l"/>
              </a:tabLst>
            </a:pPr>
            <a:r>
              <a:rPr lang="en-US" sz="6400" dirty="0">
                <a:solidFill>
                  <a:srgbClr val="675DC6"/>
                </a:solidFill>
              </a:rPr>
              <a:t>GAToRS Project Scope</a:t>
            </a:r>
            <a:br>
              <a:rPr lang="en-US" dirty="0">
                <a:solidFill>
                  <a:srgbClr val="675DC6"/>
                </a:solidFill>
              </a:rPr>
            </a:br>
            <a:endParaRPr sz="3200" dirty="0">
              <a:solidFill>
                <a:srgbClr val="675DC6"/>
              </a:solidFill>
            </a:endParaRPr>
          </a:p>
        </p:txBody>
      </p:sp>
      <p:sp>
        <p:nvSpPr>
          <p:cNvPr id="6" name="Rectangle 2"/>
          <p:cNvSpPr txBox="1">
            <a:spLocks noGrp="1" noChangeArrowheads="1"/>
          </p:cNvSpPr>
          <p:nvPr>
            <p:ph type="body" idx="1"/>
          </p:nvPr>
        </p:nvSpPr>
        <p:spPr>
          <a:xfrm>
            <a:off x="414133" y="1768660"/>
            <a:ext cx="11362267" cy="4555067"/>
          </a:xfrm>
          <a:prstGeom prst="rect">
            <a:avLst/>
          </a:prstGeom>
          <a:noFill/>
          <a:ln>
            <a:noFill/>
          </a:ln>
        </p:spPr>
        <p:txBody>
          <a:bodyPr wrap="square" lIns="121900" tIns="121900" rIns="121900" bIns="121900"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Char char="●"/>
              <a:defRPr sz="1400" b="0" i="0" u="none" strike="noStrike" cap="none">
                <a:solidFill>
                  <a:schemeClr val="dk2"/>
                </a:solidFill>
                <a:latin typeface="National Book" panose="02000503000000020004" pitchFamily="2" charset="0"/>
                <a:ea typeface="National Book" panose="02000503000000020004" pitchFamily="2" charset="0"/>
                <a:cs typeface="National Book" panose="02000503000000020004" pitchFamily="2" charset="0"/>
                <a:sym typeface="Arial"/>
              </a:defRPr>
            </a:lvl1pPr>
            <a:lvl2pPr marR="0" lvl="1"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SzPct val="100000"/>
              <a:buChar char="■"/>
              <a:defRPr sz="1200" b="0" i="0" u="none" strike="noStrike" cap="none">
                <a:solidFill>
                  <a:schemeClr val="dk2"/>
                </a:solidFill>
                <a:latin typeface="Arial"/>
                <a:ea typeface="Arial"/>
                <a:cs typeface="Arial"/>
                <a:sym typeface="Arial"/>
              </a:defRPr>
            </a:lvl9pPr>
          </a:lstStyle>
          <a:p>
            <a:pPr eaLnBrk="1" hangingPunct="1"/>
            <a:r>
              <a:rPr lang="en-US" sz="2667" dirty="0">
                <a:solidFill>
                  <a:schemeClr val="bg1"/>
                </a:solidFill>
              </a:rPr>
              <a:t>Project term: 3 years, possibility for expansion into on-demand service after 3-phase fixed route rollout.</a:t>
            </a:r>
          </a:p>
          <a:p>
            <a:pPr eaLnBrk="1" hangingPunct="1"/>
            <a:r>
              <a:rPr lang="en-US" sz="2667" dirty="0">
                <a:solidFill>
                  <a:schemeClr val="bg1"/>
                </a:solidFill>
              </a:rPr>
              <a:t>Monday through Friday</a:t>
            </a:r>
          </a:p>
          <a:p>
            <a:pPr eaLnBrk="1" hangingPunct="1"/>
            <a:r>
              <a:rPr lang="en-US" sz="2667" dirty="0">
                <a:solidFill>
                  <a:schemeClr val="bg1"/>
                </a:solidFill>
              </a:rPr>
              <a:t>10 hours of service at 10 - 20 minute frequency</a:t>
            </a:r>
          </a:p>
          <a:p>
            <a:pPr eaLnBrk="1" hangingPunct="1"/>
            <a:r>
              <a:rPr lang="en-US" sz="2667" dirty="0">
                <a:solidFill>
                  <a:schemeClr val="bg1"/>
                </a:solidFill>
              </a:rPr>
              <a:t>Fares will not be collected during the demonstration period</a:t>
            </a:r>
          </a:p>
          <a:p>
            <a:pPr eaLnBrk="1" hangingPunct="1"/>
            <a:r>
              <a:rPr lang="en-US" sz="2667" dirty="0">
                <a:solidFill>
                  <a:schemeClr val="bg1"/>
                </a:solidFill>
              </a:rPr>
              <a:t>Vehicle Capacity: 12 Passengers</a:t>
            </a:r>
          </a:p>
        </p:txBody>
      </p:sp>
    </p:spTree>
    <p:extLst>
      <p:ext uri="{BB962C8B-B14F-4D97-AF65-F5344CB8AC3E}">
        <p14:creationId xmlns:p14="http://schemas.microsoft.com/office/powerpoint/2010/main" val="656508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0B4E5"/>
        </a:solidFill>
        <a:effectLst/>
      </p:bgPr>
    </p:bg>
    <p:spTree>
      <p:nvGrpSpPr>
        <p:cNvPr id="1" name="Shape 81"/>
        <p:cNvGrpSpPr/>
        <p:nvPr/>
      </p:nvGrpSpPr>
      <p:grpSpPr>
        <a:xfrm>
          <a:off x="0" y="0"/>
          <a:ext cx="0" cy="0"/>
          <a:chOff x="0" y="0"/>
          <a:chExt cx="0" cy="0"/>
        </a:xfrm>
      </p:grpSpPr>
      <p:sp>
        <p:nvSpPr>
          <p:cNvPr id="2" name="Title 1"/>
          <p:cNvSpPr>
            <a:spLocks noGrp="1"/>
          </p:cNvSpPr>
          <p:nvPr>
            <p:ph type="title"/>
          </p:nvPr>
        </p:nvSpPr>
        <p:spPr>
          <a:xfrm>
            <a:off x="415600" y="211567"/>
            <a:ext cx="11360800" cy="763600"/>
          </a:xfrm>
        </p:spPr>
        <p:txBody>
          <a:bodyPr/>
          <a:lstStyle/>
          <a:p>
            <a:r>
              <a:rPr lang="en-US" sz="6400" dirty="0">
                <a:solidFill>
                  <a:srgbClr val="000000"/>
                </a:solidFill>
              </a:rPr>
              <a:t>GAToRS Project Goals</a:t>
            </a:r>
            <a:br>
              <a:rPr lang="en-US" dirty="0">
                <a:solidFill>
                  <a:srgbClr val="000000"/>
                </a:solidFill>
              </a:rPr>
            </a:br>
            <a:endParaRPr lang="en-US" dirty="0"/>
          </a:p>
        </p:txBody>
      </p:sp>
      <p:sp>
        <p:nvSpPr>
          <p:cNvPr id="4" name="Text Placeholder 3"/>
          <p:cNvSpPr>
            <a:spLocks noGrp="1"/>
          </p:cNvSpPr>
          <p:nvPr>
            <p:ph type="body" idx="1"/>
          </p:nvPr>
        </p:nvSpPr>
        <p:spPr>
          <a:xfrm>
            <a:off x="415600" y="1714216"/>
            <a:ext cx="11360800" cy="4601793"/>
          </a:xfrm>
        </p:spPr>
        <p:txBody>
          <a:bodyPr/>
          <a:lstStyle/>
          <a:p>
            <a:r>
              <a:rPr lang="en-US" dirty="0">
                <a:solidFill>
                  <a:schemeClr val="bg1"/>
                </a:solidFill>
              </a:rPr>
              <a:t>Significant research and data collection “add on” projects in key areas:</a:t>
            </a:r>
          </a:p>
          <a:p>
            <a:pPr lvl="1"/>
            <a:r>
              <a:rPr lang="en-US" dirty="0">
                <a:solidFill>
                  <a:schemeClr val="bg1"/>
                </a:solidFill>
              </a:rPr>
              <a:t>EV charging</a:t>
            </a:r>
          </a:p>
          <a:p>
            <a:pPr lvl="1"/>
            <a:r>
              <a:rPr lang="en-US" dirty="0">
                <a:solidFill>
                  <a:schemeClr val="bg1"/>
                </a:solidFill>
              </a:rPr>
              <a:t>Data sharing</a:t>
            </a:r>
          </a:p>
          <a:p>
            <a:pPr lvl="1"/>
            <a:r>
              <a:rPr lang="en-US" dirty="0">
                <a:solidFill>
                  <a:schemeClr val="bg1"/>
                </a:solidFill>
              </a:rPr>
              <a:t>Workforce re-training etc.</a:t>
            </a:r>
          </a:p>
          <a:p>
            <a:r>
              <a:rPr lang="en-US" dirty="0">
                <a:solidFill>
                  <a:schemeClr val="bg1"/>
                </a:solidFill>
              </a:rPr>
              <a:t>Phased approach, starting with limited mixed—traffic demo</a:t>
            </a:r>
          </a:p>
          <a:p>
            <a:pPr lvl="1"/>
            <a:r>
              <a:rPr lang="en-US" dirty="0">
                <a:solidFill>
                  <a:schemeClr val="bg1"/>
                </a:solidFill>
              </a:rPr>
              <a:t>Single-vehicle demo on April 5th and 6</a:t>
            </a:r>
            <a:r>
              <a:rPr lang="en-US" baseline="30000" dirty="0">
                <a:solidFill>
                  <a:schemeClr val="bg1"/>
                </a:solidFill>
              </a:rPr>
              <a:t>th</a:t>
            </a:r>
            <a:endParaRPr lang="en-US" dirty="0">
              <a:solidFill>
                <a:schemeClr val="bg1"/>
              </a:solidFill>
            </a:endParaRPr>
          </a:p>
          <a:p>
            <a:pPr lvl="1"/>
            <a:r>
              <a:rPr lang="en-US" dirty="0">
                <a:solidFill>
                  <a:schemeClr val="bg1"/>
                </a:solidFill>
              </a:rPr>
              <a:t>2 Dedicated </a:t>
            </a:r>
            <a:r>
              <a:rPr lang="en-US" dirty="0" err="1">
                <a:solidFill>
                  <a:schemeClr val="bg1"/>
                </a:solidFill>
              </a:rPr>
              <a:t>EasyMile</a:t>
            </a:r>
            <a:r>
              <a:rPr lang="en-US" dirty="0">
                <a:solidFill>
                  <a:schemeClr val="bg1"/>
                </a:solidFill>
              </a:rPr>
              <a:t> Gen 2 Vehicles to start (August)</a:t>
            </a:r>
          </a:p>
          <a:p>
            <a:pPr lvl="1"/>
            <a:r>
              <a:rPr lang="en-US" dirty="0">
                <a:solidFill>
                  <a:schemeClr val="bg1"/>
                </a:solidFill>
              </a:rPr>
              <a:t>3 vehicle fleet by the end of year 1 (end of 2018)</a:t>
            </a:r>
          </a:p>
          <a:p>
            <a:endParaRPr lang="en-US" dirty="0">
              <a:solidFill>
                <a:schemeClr val="bg1"/>
              </a:solidFill>
            </a:endParaRPr>
          </a:p>
        </p:txBody>
      </p:sp>
    </p:spTree>
    <p:extLst>
      <p:ext uri="{BB962C8B-B14F-4D97-AF65-F5344CB8AC3E}">
        <p14:creationId xmlns:p14="http://schemas.microsoft.com/office/powerpoint/2010/main" val="645673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C4B3"/>
        </a:solidFill>
        <a:effectLst/>
      </p:bgPr>
    </p:bg>
    <p:spTree>
      <p:nvGrpSpPr>
        <p:cNvPr id="1" name="Shape 81"/>
        <p:cNvGrpSpPr/>
        <p:nvPr/>
      </p:nvGrpSpPr>
      <p:grpSpPr>
        <a:xfrm>
          <a:off x="0" y="0"/>
          <a:ext cx="0" cy="0"/>
          <a:chOff x="0" y="0"/>
          <a:chExt cx="0" cy="0"/>
        </a:xfrm>
      </p:grpSpPr>
      <p:sp>
        <p:nvSpPr>
          <p:cNvPr id="6" name="Shape 82"/>
          <p:cNvSpPr txBox="1">
            <a:spLocks noGrp="1"/>
          </p:cNvSpPr>
          <p:nvPr>
            <p:ph type="title"/>
          </p:nvPr>
        </p:nvSpPr>
        <p:spPr>
          <a:xfrm>
            <a:off x="76425" y="593368"/>
            <a:ext cx="3434505" cy="1340853"/>
          </a:xfrm>
          <a:prstGeom prst="rect">
            <a:avLst/>
          </a:prstGeom>
        </p:spPr>
        <p:txBody>
          <a:bodyPr wrap="square" lIns="121900" tIns="121900" rIns="121900" bIns="121900" anchor="t" anchorCtr="0">
            <a:noAutofit/>
          </a:bodyPr>
          <a:lstStyle/>
          <a:p>
            <a:pPr marL="232822" indent="-226473">
              <a:lnSpc>
                <a:spcPts val="5733"/>
              </a:lnSpc>
              <a:tabLst>
                <a:tab pos="376748" algn="l"/>
              </a:tabLst>
            </a:pPr>
            <a:r>
              <a:rPr lang="en-US" sz="6000" dirty="0">
                <a:solidFill>
                  <a:srgbClr val="000000"/>
                </a:solidFill>
              </a:rPr>
              <a:t>GAToRS Route</a:t>
            </a:r>
            <a:endParaRP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083" y="0"/>
            <a:ext cx="87669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825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5600" y="176357"/>
            <a:ext cx="11360800" cy="763600"/>
          </a:xfrm>
        </p:spPr>
        <p:txBody>
          <a:bodyPr/>
          <a:lstStyle/>
          <a:p>
            <a:pPr algn="ctr"/>
            <a:r>
              <a:rPr lang="en-US" sz="6400" dirty="0">
                <a:solidFill>
                  <a:srgbClr val="675DC6"/>
                </a:solidFill>
              </a:rPr>
              <a:t>Demo Route + Phase 1</a:t>
            </a:r>
            <a:br>
              <a:rPr lang="en-US" sz="6400" dirty="0">
                <a:solidFill>
                  <a:srgbClr val="675DC6"/>
                </a:solidFill>
              </a:rPr>
            </a:br>
            <a:endParaRPr lang="en-US" dirty="0">
              <a:solidFill>
                <a:srgbClr val="675DC6"/>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0" y="1559441"/>
            <a:ext cx="12213400" cy="529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381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5599" y="138603"/>
            <a:ext cx="11255216" cy="763600"/>
          </a:xfrm>
        </p:spPr>
        <p:txBody>
          <a:bodyPr/>
          <a:lstStyle/>
          <a:p>
            <a:pPr algn="ctr"/>
            <a:r>
              <a:rPr lang="en-US" sz="6133" dirty="0">
                <a:solidFill>
                  <a:srgbClr val="00C4B3"/>
                </a:solidFill>
              </a:rPr>
              <a:t>Phase 2 Expansion (V2I)</a:t>
            </a:r>
            <a:br>
              <a:rPr lang="en-US" sz="6133" dirty="0">
                <a:solidFill>
                  <a:srgbClr val="00C4B3"/>
                </a:solidFill>
              </a:rPr>
            </a:br>
            <a:endParaRPr lang="en-US" sz="6133" dirty="0">
              <a:solidFill>
                <a:srgbClr val="00C4B3"/>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5481"/>
            <a:ext cx="12192000" cy="540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7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 in the News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89146" y="577518"/>
            <a:ext cx="3709349" cy="2663313"/>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406" y="1510753"/>
            <a:ext cx="2569743" cy="1714019"/>
          </a:xfrm>
          <a:prstGeom prst="rect">
            <a:avLst/>
          </a:prstGeom>
          <a:noFill/>
          <a:ln cmpd="sng">
            <a:solidFill>
              <a:srgbClr val="000000"/>
            </a:solidFill>
          </a:ln>
        </p:spPr>
      </p:pic>
      <p:sp>
        <p:nvSpPr>
          <p:cNvPr id="7" name="TextBox 6"/>
          <p:cNvSpPr txBox="1"/>
          <p:nvPr/>
        </p:nvSpPr>
        <p:spPr>
          <a:xfrm>
            <a:off x="1834814" y="3240829"/>
            <a:ext cx="4756289" cy="230832"/>
          </a:xfrm>
          <a:prstGeom prst="rect">
            <a:avLst/>
          </a:prstGeom>
          <a:noFill/>
        </p:spPr>
        <p:txBody>
          <a:bodyPr wrap="square" rtlCol="0">
            <a:spAutoFit/>
          </a:bodyPr>
          <a:lstStyle/>
          <a:p>
            <a:r>
              <a:rPr lang="en-US" sz="900" dirty="0">
                <a:solidFill>
                  <a:srgbClr val="DB0F7D"/>
                </a:solidFill>
                <a:latin typeface="Calibri"/>
              </a:rPr>
              <a:t>Image courtesy </a:t>
            </a:r>
            <a:r>
              <a:rPr lang="en-US" sz="900" dirty="0">
                <a:solidFill>
                  <a:srgbClr val="DB0F7D"/>
                </a:solidFill>
                <a:latin typeface="Calibri"/>
                <a:hlinkClick r:id="rId5"/>
              </a:rPr>
              <a:t>www.curbed.com</a:t>
            </a:r>
            <a:r>
              <a:rPr lang="en-US" sz="900" dirty="0">
                <a:solidFill>
                  <a:srgbClr val="DB0F7D"/>
                </a:solidFill>
                <a:latin typeface="Calibri"/>
              </a:rPr>
              <a:t>  (Keolis)</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6513" y="4263993"/>
            <a:ext cx="3279368" cy="1748996"/>
          </a:xfrm>
          <a:prstGeom prst="rect">
            <a:avLst/>
          </a:prstGeom>
          <a:ln cmpd="sng">
            <a:solidFill>
              <a:srgbClr val="000000"/>
            </a:solidFill>
          </a:ln>
        </p:spPr>
      </p:pic>
      <p:sp>
        <p:nvSpPr>
          <p:cNvPr id="9" name="TextBox 8"/>
          <p:cNvSpPr txBox="1"/>
          <p:nvPr/>
        </p:nvSpPr>
        <p:spPr>
          <a:xfrm>
            <a:off x="6493556" y="6012988"/>
            <a:ext cx="2765659" cy="230832"/>
          </a:xfrm>
          <a:prstGeom prst="rect">
            <a:avLst/>
          </a:prstGeom>
          <a:noFill/>
        </p:spPr>
        <p:txBody>
          <a:bodyPr wrap="square" rtlCol="0">
            <a:spAutoFit/>
          </a:bodyPr>
          <a:lstStyle/>
          <a:p>
            <a:r>
              <a:rPr lang="en-US" sz="900" dirty="0">
                <a:solidFill>
                  <a:srgbClr val="DB0F7D"/>
                </a:solidFill>
                <a:latin typeface="Calibri"/>
              </a:rPr>
              <a:t>Image courtesy </a:t>
            </a:r>
            <a:r>
              <a:rPr lang="en-US" sz="900" dirty="0">
                <a:solidFill>
                  <a:srgbClr val="DB0F7D"/>
                </a:solidFill>
                <a:latin typeface="Calibri"/>
                <a:hlinkClick r:id="rId7"/>
              </a:rPr>
              <a:t>www.cheatsheet.com</a:t>
            </a:r>
            <a:r>
              <a:rPr lang="en-US" sz="900" dirty="0">
                <a:solidFill>
                  <a:srgbClr val="DB0F7D"/>
                </a:solidFill>
                <a:latin typeface="Calibri"/>
              </a:rPr>
              <a:t> (Tesla)</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7406" y="4253201"/>
            <a:ext cx="3174279" cy="1787001"/>
          </a:xfrm>
          <a:prstGeom prst="rect">
            <a:avLst/>
          </a:prstGeom>
          <a:ln cmpd="sng">
            <a:solidFill>
              <a:srgbClr val="000000"/>
            </a:solidFill>
          </a:ln>
        </p:spPr>
      </p:pic>
      <p:sp>
        <p:nvSpPr>
          <p:cNvPr id="11" name="TextBox 10"/>
          <p:cNvSpPr txBox="1"/>
          <p:nvPr/>
        </p:nvSpPr>
        <p:spPr>
          <a:xfrm>
            <a:off x="1834813" y="6017609"/>
            <a:ext cx="2765659" cy="230832"/>
          </a:xfrm>
          <a:prstGeom prst="rect">
            <a:avLst/>
          </a:prstGeom>
          <a:noFill/>
        </p:spPr>
        <p:txBody>
          <a:bodyPr wrap="square" rtlCol="0">
            <a:spAutoFit/>
          </a:bodyPr>
          <a:lstStyle/>
          <a:p>
            <a:r>
              <a:rPr lang="en-US" sz="900" dirty="0">
                <a:solidFill>
                  <a:srgbClr val="DB0F7D"/>
                </a:solidFill>
                <a:latin typeface="Calibri"/>
              </a:rPr>
              <a:t>Image courtesy </a:t>
            </a:r>
            <a:r>
              <a:rPr lang="en-US" sz="900" dirty="0">
                <a:solidFill>
                  <a:srgbClr val="DB0F7D"/>
                </a:solidFill>
                <a:latin typeface="Calibri"/>
                <a:hlinkClick r:id="rId9"/>
              </a:rPr>
              <a:t>www.pcmag.com</a:t>
            </a:r>
            <a:r>
              <a:rPr lang="en-US" sz="900" dirty="0">
                <a:solidFill>
                  <a:srgbClr val="DB0F7D"/>
                </a:solidFill>
                <a:latin typeface="Calibri"/>
              </a:rPr>
              <a:t> (Uber)</a:t>
            </a:r>
          </a:p>
        </p:txBody>
      </p:sp>
      <p:sp>
        <p:nvSpPr>
          <p:cNvPr id="12" name="TextBox 11"/>
          <p:cNvSpPr txBox="1"/>
          <p:nvPr/>
        </p:nvSpPr>
        <p:spPr>
          <a:xfrm>
            <a:off x="1734939" y="1117846"/>
            <a:ext cx="4954207" cy="369332"/>
          </a:xfrm>
          <a:prstGeom prst="rect">
            <a:avLst/>
          </a:prstGeom>
          <a:noFill/>
        </p:spPr>
        <p:txBody>
          <a:bodyPr wrap="square" rtlCol="0">
            <a:spAutoFit/>
          </a:bodyPr>
          <a:lstStyle/>
          <a:p>
            <a:r>
              <a:rPr lang="en-US" b="1" i="1" dirty="0">
                <a:solidFill>
                  <a:srgbClr val="000000"/>
                </a:solidFill>
                <a:latin typeface="Times New Roman" panose="02020603050405020304" pitchFamily="18" charset="0"/>
                <a:cs typeface="Times New Roman" panose="02020603050405020304" pitchFamily="18" charset="0"/>
              </a:rPr>
              <a:t>Navya Vehicle Crash – Las Vegas, NV (Nov. 2017)</a:t>
            </a:r>
          </a:p>
        </p:txBody>
      </p:sp>
      <p:sp>
        <p:nvSpPr>
          <p:cNvPr id="13" name="TextBox 12"/>
          <p:cNvSpPr txBox="1"/>
          <p:nvPr/>
        </p:nvSpPr>
        <p:spPr>
          <a:xfrm>
            <a:off x="1647524" y="3614711"/>
            <a:ext cx="4666251" cy="646331"/>
          </a:xfrm>
          <a:prstGeom prst="rect">
            <a:avLst/>
          </a:prstGeom>
          <a:noFill/>
        </p:spPr>
        <p:txBody>
          <a:bodyPr wrap="square" rtlCol="0">
            <a:spAutoFit/>
          </a:bodyPr>
          <a:lstStyle/>
          <a:p>
            <a:r>
              <a:rPr lang="en-US" b="1" i="1" dirty="0">
                <a:solidFill>
                  <a:srgbClr val="000000"/>
                </a:solidFill>
                <a:latin typeface="Times New Roman" panose="02020603050405020304" pitchFamily="18" charset="0"/>
                <a:cs typeface="Times New Roman" panose="02020603050405020304" pitchFamily="18" charset="0"/>
              </a:rPr>
              <a:t>Uber Self-Driving Car Fatally Kills Pedestrian </a:t>
            </a:r>
          </a:p>
          <a:p>
            <a:r>
              <a:rPr lang="en-US" b="1" i="1" dirty="0">
                <a:solidFill>
                  <a:srgbClr val="000000"/>
                </a:solidFill>
                <a:latin typeface="Times New Roman" panose="02020603050405020304" pitchFamily="18" charset="0"/>
                <a:cs typeface="Times New Roman" panose="02020603050405020304" pitchFamily="18" charset="0"/>
              </a:rPr>
              <a:t>– Tempe, AZ (March 2018)</a:t>
            </a:r>
          </a:p>
        </p:txBody>
      </p:sp>
      <p:sp>
        <p:nvSpPr>
          <p:cNvPr id="14" name="TextBox 13"/>
          <p:cNvSpPr txBox="1"/>
          <p:nvPr/>
        </p:nvSpPr>
        <p:spPr>
          <a:xfrm>
            <a:off x="6408021" y="3614712"/>
            <a:ext cx="4178167" cy="646331"/>
          </a:xfrm>
          <a:prstGeom prst="rect">
            <a:avLst/>
          </a:prstGeom>
          <a:noFill/>
        </p:spPr>
        <p:txBody>
          <a:bodyPr wrap="square" rtlCol="0">
            <a:spAutoFit/>
          </a:bodyPr>
          <a:lstStyle/>
          <a:p>
            <a:r>
              <a:rPr lang="en-US" b="1" i="1" dirty="0">
                <a:solidFill>
                  <a:srgbClr val="000000"/>
                </a:solidFill>
                <a:latin typeface="Times New Roman" panose="02020603050405020304" pitchFamily="18" charset="0"/>
                <a:cs typeface="Times New Roman" panose="02020603050405020304" pitchFamily="18" charset="0"/>
              </a:rPr>
              <a:t>Tesla Driver Dies with Autopilot Engaged– Williston, FL (May 2016)</a:t>
            </a:r>
          </a:p>
        </p:txBody>
      </p:sp>
    </p:spTree>
    <p:extLst>
      <p:ext uri="{BB962C8B-B14F-4D97-AF65-F5344CB8AC3E}">
        <p14:creationId xmlns:p14="http://schemas.microsoft.com/office/powerpoint/2010/main" val="910742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6292" y="153107"/>
            <a:ext cx="11674800" cy="763600"/>
          </a:xfrm>
        </p:spPr>
        <p:txBody>
          <a:bodyPr/>
          <a:lstStyle/>
          <a:p>
            <a:pPr algn="ctr"/>
            <a:r>
              <a:rPr lang="en-US" sz="6000" dirty="0">
                <a:solidFill>
                  <a:srgbClr val="FF7168"/>
                </a:solidFill>
              </a:rPr>
              <a:t>Phase 3 and 4 Depot Park to UF</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6030"/>
            <a:ext cx="12192000" cy="541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539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01953268"/>
              </p:ext>
            </p:extLst>
          </p:nvPr>
        </p:nvGraphicFramePr>
        <p:xfrm>
          <a:off x="149527" y="1460741"/>
          <a:ext cx="11894485" cy="5361100"/>
        </p:xfrm>
        <a:graphic>
          <a:graphicData uri="http://schemas.openxmlformats.org/drawingml/2006/table">
            <a:tbl>
              <a:tblPr firstRow="1" bandRow="1">
                <a:tableStyleId>{8EC20E35-A176-4012-BC5E-935CFFF8708E}</a:tableStyleId>
              </a:tblPr>
              <a:tblGrid>
                <a:gridCol w="2081841">
                  <a:extLst>
                    <a:ext uri="{9D8B030D-6E8A-4147-A177-3AD203B41FA5}">
                      <a16:colId xmlns:a16="http://schemas.microsoft.com/office/drawing/2014/main" val="20000"/>
                    </a:ext>
                  </a:extLst>
                </a:gridCol>
                <a:gridCol w="4692769">
                  <a:extLst>
                    <a:ext uri="{9D8B030D-6E8A-4147-A177-3AD203B41FA5}">
                      <a16:colId xmlns:a16="http://schemas.microsoft.com/office/drawing/2014/main" val="20001"/>
                    </a:ext>
                  </a:extLst>
                </a:gridCol>
                <a:gridCol w="1702279">
                  <a:extLst>
                    <a:ext uri="{9D8B030D-6E8A-4147-A177-3AD203B41FA5}">
                      <a16:colId xmlns:a16="http://schemas.microsoft.com/office/drawing/2014/main" val="20002"/>
                    </a:ext>
                  </a:extLst>
                </a:gridCol>
                <a:gridCol w="3417596">
                  <a:extLst>
                    <a:ext uri="{9D8B030D-6E8A-4147-A177-3AD203B41FA5}">
                      <a16:colId xmlns:a16="http://schemas.microsoft.com/office/drawing/2014/main" val="20003"/>
                    </a:ext>
                  </a:extLst>
                </a:gridCol>
              </a:tblGrid>
              <a:tr h="629316">
                <a:tc>
                  <a:txBody>
                    <a:bodyPr/>
                    <a:lstStyle/>
                    <a:p>
                      <a:pPr algn="ctr"/>
                      <a:r>
                        <a:rPr lang="en-US" sz="2400" b="0" i="0" dirty="0">
                          <a:latin typeface="National Book" panose="02000503000000020004" pitchFamily="2" charset="0"/>
                          <a:ea typeface="National Book" panose="02000503000000020004" pitchFamily="2" charset="0"/>
                          <a:cs typeface="National Book" charset="0"/>
                        </a:rPr>
                        <a:t>Start Date</a:t>
                      </a:r>
                    </a:p>
                  </a:txBody>
                  <a:tcPr marL="243840" marR="243840" marT="60960" marB="60960" anchor="ctr">
                    <a:lnL>
                      <a:noFill/>
                    </a:lnL>
                    <a:lnR w="12700" cap="flat" cmpd="sng" algn="ctr">
                      <a:solidFill>
                        <a:schemeClr val="tx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rgbClr val="00C4B3"/>
                    </a:solidFill>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Route</a:t>
                      </a:r>
                    </a:p>
                  </a:txBody>
                  <a:tcPr marL="243840" marR="243840" marT="60960" marB="60960" anchor="ctr">
                    <a:lnL w="12700" cap="flat" cmpd="sng" algn="ctr">
                      <a:solidFill>
                        <a:schemeClr val="tx1"/>
                      </a:solidFill>
                      <a:prstDash val="solid"/>
                      <a:round/>
                      <a:headEnd type="none" w="med" len="med"/>
                      <a:tailEnd type="none" w="med" len="med"/>
                    </a:lnL>
                    <a:lnR>
                      <a:noFill/>
                    </a:lnR>
                    <a:lnT w="25400" cmpd="sng">
                      <a:noFill/>
                    </a:lnT>
                    <a:lnB w="25400" cmpd="sng">
                      <a:noFill/>
                    </a:lnB>
                    <a:lnTlToBr w="12700" cmpd="sng">
                      <a:noFill/>
                      <a:prstDash val="solid"/>
                    </a:lnTlToBr>
                    <a:lnBlToTr w="12700" cmpd="sng">
                      <a:noFill/>
                      <a:prstDash val="solid"/>
                    </a:lnBlToTr>
                    <a:solidFill>
                      <a:srgbClr val="00C4B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National Book" panose="02000503000000020004" pitchFamily="2" charset="0"/>
                          <a:ea typeface="National Book" panose="02000503000000020004" pitchFamily="2" charset="0"/>
                          <a:cs typeface="National Book" charset="0"/>
                        </a:rPr>
                        <a:t>Phase</a:t>
                      </a:r>
                    </a:p>
                  </a:txBody>
                  <a:tcPr marL="243840" marR="243840" marT="60960" marB="60960" anchor="ctr">
                    <a:lnL>
                      <a:noFill/>
                    </a:lnL>
                    <a:lnR>
                      <a:noFill/>
                    </a:lnR>
                    <a:lnT w="25400" cmpd="sng">
                      <a:noFill/>
                    </a:lnT>
                    <a:lnB w="25400" cmpd="sng">
                      <a:noFill/>
                    </a:lnB>
                    <a:lnTlToBr w="12700" cmpd="sng">
                      <a:noFill/>
                      <a:prstDash val="solid"/>
                    </a:lnTlToBr>
                    <a:lnBlToTr w="12700" cmpd="sng">
                      <a:noFill/>
                      <a:prstDash val="solid"/>
                    </a:lnBlToTr>
                    <a:solidFill>
                      <a:srgbClr val="00C4B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National Book" panose="02000503000000020004" pitchFamily="2" charset="0"/>
                          <a:ea typeface="National Book" panose="02000503000000020004" pitchFamily="2" charset="0"/>
                          <a:cs typeface="National Book" charset="0"/>
                        </a:rPr>
                        <a:t>Dependency</a:t>
                      </a:r>
                    </a:p>
                  </a:txBody>
                  <a:tcPr marL="243840" marR="243840" marT="60960" marB="60960" anchor="ctr">
                    <a:lnL>
                      <a:noFill/>
                    </a:lnL>
                    <a:lnR>
                      <a:noFill/>
                    </a:lnR>
                    <a:lnT w="25400" cmpd="sng">
                      <a:noFill/>
                    </a:lnT>
                    <a:lnB w="25400" cmpd="sng">
                      <a:noFill/>
                    </a:lnB>
                    <a:lnTlToBr w="12700" cmpd="sng">
                      <a:noFill/>
                      <a:prstDash val="solid"/>
                    </a:lnTlToBr>
                    <a:lnBlToTr w="12700" cmpd="sng">
                      <a:noFill/>
                      <a:prstDash val="solid"/>
                    </a:lnBlToTr>
                    <a:solidFill>
                      <a:srgbClr val="00C4B3"/>
                    </a:solidFill>
                  </a:tcPr>
                </a:tc>
                <a:extLst>
                  <a:ext uri="{0D108BD9-81ED-4DB2-BD59-A6C34878D82A}">
                    <a16:rowId xmlns:a16="http://schemas.microsoft.com/office/drawing/2014/main" val="10000"/>
                  </a:ext>
                </a:extLst>
              </a:tr>
              <a:tr h="791936">
                <a:tc>
                  <a:txBody>
                    <a:bodyPr/>
                    <a:lstStyle/>
                    <a:p>
                      <a:pPr algn="ctr"/>
                      <a:r>
                        <a:rPr lang="en-US" sz="2400" b="0" i="0" dirty="0">
                          <a:latin typeface="National Book" panose="02000503000000020004" pitchFamily="2" charset="0"/>
                          <a:ea typeface="National Book" panose="02000503000000020004" pitchFamily="2" charset="0"/>
                          <a:cs typeface="National Book" charset="0"/>
                        </a:rPr>
                        <a:t>4/2/18</a:t>
                      </a:r>
                    </a:p>
                  </a:txBody>
                  <a:tcPr marL="243840" marR="243840" marT="60960" marB="60960" anchor="ctr">
                    <a:lnL>
                      <a:noFill/>
                    </a:lnL>
                    <a:lnR w="12700" cap="flat" cmpd="sng" algn="ctr">
                      <a:solidFill>
                        <a:schemeClr val="tx1"/>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Demo- Off-Peak loop</a:t>
                      </a:r>
                    </a:p>
                  </a:txBody>
                  <a:tcPr marL="243840" marR="243840" marT="60960" marB="60960" anchor="ctr">
                    <a:lnL w="12700" cap="flat" cmpd="sng" algn="ctr">
                      <a:solidFill>
                        <a:schemeClr val="tx1"/>
                      </a:solidFill>
                      <a:prstDash val="solid"/>
                      <a:round/>
                      <a:headEnd type="none" w="med" len="med"/>
                      <a:tailEnd type="none" w="med" len="med"/>
                    </a:lnL>
                    <a:lnR>
                      <a:noFill/>
                    </a:lnR>
                    <a:lnT w="25400" cmpd="sng">
                      <a:noFill/>
                    </a:lnT>
                    <a:lnB>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Demo</a:t>
                      </a:r>
                    </a:p>
                  </a:txBody>
                  <a:tcPr marL="243840" marR="243840" marT="60960" marB="60960"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Gen 2 NHTSA Certification</a:t>
                      </a:r>
                    </a:p>
                  </a:txBody>
                  <a:tcPr marL="243840" marR="243840" marT="60960" marB="60960"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85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National Book" panose="02000503000000020004" pitchFamily="2" charset="0"/>
                          <a:ea typeface="National Book" panose="02000503000000020004" pitchFamily="2" charset="0"/>
                          <a:cs typeface="National Book" charset="0"/>
                        </a:rPr>
                        <a:t>8/18</a:t>
                      </a:r>
                    </a:p>
                  </a:txBody>
                  <a:tcPr marL="243840" marR="243840" marT="60960" marB="6096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Off-Peak Innovation Square Loop</a:t>
                      </a:r>
                    </a:p>
                  </a:txBody>
                  <a:tcPr marL="243840" marR="243840" marT="60960" marB="6096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Startup</a:t>
                      </a:r>
                    </a:p>
                  </a:txBody>
                  <a:tcPr marL="243840" marR="243840" marT="60960" marB="6096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Facility</a:t>
                      </a:r>
                    </a:p>
                  </a:txBody>
                  <a:tcPr marL="243840" marR="243840" marT="60960" marB="6096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001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National Book" panose="02000503000000020004" pitchFamily="2" charset="0"/>
                          <a:ea typeface="National Book" panose="02000503000000020004" pitchFamily="2" charset="0"/>
                          <a:cs typeface="National Book" charset="0"/>
                        </a:rPr>
                        <a:t>9/18 – 12/18</a:t>
                      </a:r>
                    </a:p>
                  </a:txBody>
                  <a:tcPr marL="243840" marR="243840" marT="60960" marB="6096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Regular Innovation Square Route</a:t>
                      </a:r>
                    </a:p>
                  </a:txBody>
                  <a:tcPr marL="243840" marR="243840" marT="60960" marB="6096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1</a:t>
                      </a:r>
                    </a:p>
                  </a:txBody>
                  <a:tcPr marL="243840" marR="243840" marT="60960" marB="6096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Feedback on Service</a:t>
                      </a:r>
                    </a:p>
                  </a:txBody>
                  <a:tcPr marL="243840" marR="243840" marT="60960" marB="6096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43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National Book" panose="02000503000000020004" pitchFamily="2" charset="0"/>
                          <a:ea typeface="National Book" panose="02000503000000020004" pitchFamily="2" charset="0"/>
                          <a:cs typeface="National Book" charset="0"/>
                        </a:rPr>
                        <a:t>1/19</a:t>
                      </a:r>
                    </a:p>
                  </a:txBody>
                  <a:tcPr marL="243840" marR="243840" marT="60960" marB="60960" anchor="ctr">
                    <a:lnL>
                      <a:noFill/>
                    </a:lnL>
                    <a:lnR w="12700" cap="flat" cmpd="sng" algn="ctr">
                      <a:solidFill>
                        <a:schemeClr val="tx1"/>
                      </a:solid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Expansion to UF Campus</a:t>
                      </a:r>
                    </a:p>
                  </a:txBody>
                  <a:tcPr marL="243840" marR="243840" marT="60960" marB="60960" anchor="ctr">
                    <a:lnL w="12700" cap="flat" cmpd="sng" algn="ctr">
                      <a:solidFill>
                        <a:schemeClr val="tx1"/>
                      </a:solid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2</a:t>
                      </a:r>
                    </a:p>
                  </a:txBody>
                  <a:tcPr marL="243840" marR="243840" marT="60960" marB="6096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V2I</a:t>
                      </a:r>
                      <a:r>
                        <a:rPr lang="en-US" sz="2400" b="0" i="0" baseline="0" dirty="0">
                          <a:latin typeface="National Book" panose="02000503000000020004" pitchFamily="2" charset="0"/>
                          <a:ea typeface="National Book" panose="02000503000000020004" pitchFamily="2" charset="0"/>
                          <a:cs typeface="National Book" charset="0"/>
                        </a:rPr>
                        <a:t> Integration</a:t>
                      </a:r>
                      <a:endParaRPr lang="en-US" sz="2400" b="0" i="0" dirty="0">
                        <a:latin typeface="National Book" panose="02000503000000020004" pitchFamily="2" charset="0"/>
                        <a:ea typeface="National Book" panose="02000503000000020004" pitchFamily="2" charset="0"/>
                        <a:cs typeface="National Book" charset="0"/>
                      </a:endParaRPr>
                    </a:p>
                  </a:txBody>
                  <a:tcPr marL="243840" marR="243840" marT="60960" marB="60960"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754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National Book" panose="02000503000000020004" pitchFamily="2" charset="0"/>
                          <a:ea typeface="National Book" panose="02000503000000020004" pitchFamily="2" charset="0"/>
                          <a:cs typeface="National Book" charset="0"/>
                        </a:rPr>
                        <a:t>6/19</a:t>
                      </a:r>
                    </a:p>
                  </a:txBody>
                  <a:tcPr marL="243840" marR="243840" marT="60960" marB="60960" anchor="ctr">
                    <a:lnL>
                      <a:noFill/>
                    </a:lnL>
                    <a:lnR w="12700" cap="flat" cmpd="sng" algn="ctr">
                      <a:solidFill>
                        <a:schemeClr val="tx1"/>
                      </a:solid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RTS</a:t>
                      </a:r>
                      <a:r>
                        <a:rPr lang="en-US" sz="2400" b="0" i="0" baseline="0" dirty="0">
                          <a:latin typeface="National Book" panose="02000503000000020004" pitchFamily="2" charset="0"/>
                          <a:ea typeface="National Book" panose="02000503000000020004" pitchFamily="2" charset="0"/>
                          <a:cs typeface="National Book" charset="0"/>
                        </a:rPr>
                        <a:t> Facility/Depot Park</a:t>
                      </a:r>
                      <a:endParaRPr lang="en-US" sz="2400" b="0" i="0" dirty="0">
                        <a:latin typeface="National Book" panose="02000503000000020004" pitchFamily="2" charset="0"/>
                        <a:ea typeface="National Book" panose="02000503000000020004" pitchFamily="2" charset="0"/>
                        <a:cs typeface="National Book" charset="0"/>
                      </a:endParaRPr>
                    </a:p>
                  </a:txBody>
                  <a:tcPr marL="243840" marR="243840" marT="60960" marB="60960" anchor="ctr">
                    <a:lnL w="12700" cap="flat" cmpd="sng" algn="ctr">
                      <a:solidFill>
                        <a:schemeClr val="tx1"/>
                      </a:solid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3</a:t>
                      </a:r>
                    </a:p>
                  </a:txBody>
                  <a:tcPr marL="243840" marR="243840" marT="60960" marB="6096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V2I Integration</a:t>
                      </a:r>
                    </a:p>
                    <a:p>
                      <a:pPr algn="ctr"/>
                      <a:r>
                        <a:rPr lang="en-US" sz="2400" b="0" i="0" dirty="0">
                          <a:latin typeface="National Book" panose="02000503000000020004" pitchFamily="2" charset="0"/>
                          <a:ea typeface="National Book" panose="02000503000000020004" pitchFamily="2" charset="0"/>
                          <a:cs typeface="National Book" charset="0"/>
                        </a:rPr>
                        <a:t>AV Software Upgrade</a:t>
                      </a:r>
                    </a:p>
                  </a:txBody>
                  <a:tcPr marL="243840" marR="243840" marT="60960" marB="60960"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743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0" dirty="0">
                          <a:latin typeface="National Book" panose="02000503000000020004" pitchFamily="2" charset="0"/>
                          <a:ea typeface="National Book" panose="02000503000000020004" pitchFamily="2" charset="0"/>
                          <a:cs typeface="National Book" charset="0"/>
                        </a:rPr>
                        <a:t>9/19</a:t>
                      </a:r>
                    </a:p>
                  </a:txBody>
                  <a:tcPr marL="243840" marR="243840" marT="60960" marB="60960" anchor="ctr">
                    <a:lnL>
                      <a:noFill/>
                    </a:lnL>
                    <a:lnR w="12700" cap="flat" cmpd="sng" algn="ctr">
                      <a:solidFill>
                        <a:schemeClr val="tx1"/>
                      </a:solid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On-Demand</a:t>
                      </a:r>
                      <a:r>
                        <a:rPr lang="en-US" sz="2400" b="0" i="0" baseline="0" dirty="0">
                          <a:latin typeface="National Book" panose="02000503000000020004" pitchFamily="2" charset="0"/>
                          <a:ea typeface="National Book" panose="02000503000000020004" pitchFamily="2" charset="0"/>
                          <a:cs typeface="National Book" charset="0"/>
                        </a:rPr>
                        <a:t> Service</a:t>
                      </a:r>
                      <a:endParaRPr lang="en-US" sz="2400" b="0" i="0" dirty="0">
                        <a:latin typeface="National Book" panose="02000503000000020004" pitchFamily="2" charset="0"/>
                        <a:ea typeface="National Book" panose="02000503000000020004" pitchFamily="2" charset="0"/>
                        <a:cs typeface="National Book" charset="0"/>
                      </a:endParaRPr>
                    </a:p>
                  </a:txBody>
                  <a:tcPr marL="243840" marR="243840" marT="60960" marB="60960" anchor="ctr">
                    <a:lnL w="12700" cap="flat" cmpd="sng" algn="ctr">
                      <a:solidFill>
                        <a:schemeClr val="tx1"/>
                      </a:solid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4</a:t>
                      </a:r>
                    </a:p>
                  </a:txBody>
                  <a:tcPr marL="243840" marR="243840" marT="60960" marB="6096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2400" b="0" i="0" dirty="0">
                          <a:latin typeface="National Book" panose="02000503000000020004" pitchFamily="2" charset="0"/>
                          <a:ea typeface="National Book" panose="02000503000000020004" pitchFamily="2" charset="0"/>
                          <a:cs typeface="National Book" charset="0"/>
                        </a:rPr>
                        <a:t>User</a:t>
                      </a:r>
                      <a:r>
                        <a:rPr lang="en-US" sz="2400" b="0" i="0" baseline="0" dirty="0">
                          <a:latin typeface="National Book" panose="02000503000000020004" pitchFamily="2" charset="0"/>
                          <a:ea typeface="National Book" panose="02000503000000020004" pitchFamily="2" charset="0"/>
                          <a:cs typeface="National Book" charset="0"/>
                        </a:rPr>
                        <a:t> Acceptance</a:t>
                      </a:r>
                      <a:endParaRPr lang="en-US" sz="2400" b="0" i="0" dirty="0">
                        <a:latin typeface="National Book" panose="02000503000000020004" pitchFamily="2" charset="0"/>
                        <a:ea typeface="National Book" panose="02000503000000020004" pitchFamily="2" charset="0"/>
                        <a:cs typeface="National Book" charset="0"/>
                      </a:endParaRPr>
                    </a:p>
                  </a:txBody>
                  <a:tcPr marL="243840" marR="243840" marT="60960" marB="60960"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9" name="Shape 82"/>
          <p:cNvSpPr txBox="1">
            <a:spLocks noGrp="1"/>
          </p:cNvSpPr>
          <p:nvPr>
            <p:ph type="title"/>
          </p:nvPr>
        </p:nvSpPr>
        <p:spPr>
          <a:xfrm>
            <a:off x="415600" y="225308"/>
            <a:ext cx="11370000" cy="1235435"/>
          </a:xfrm>
          <a:prstGeom prst="rect">
            <a:avLst/>
          </a:prstGeom>
        </p:spPr>
        <p:txBody>
          <a:bodyPr wrap="square" lIns="121900" tIns="121900" rIns="121900" bIns="121900" anchor="t" anchorCtr="0">
            <a:noAutofit/>
          </a:bodyPr>
          <a:lstStyle/>
          <a:p>
            <a:pPr algn="ctr"/>
            <a:r>
              <a:rPr lang="en-US" sz="5867" dirty="0"/>
              <a:t>Timeline and Budget</a:t>
            </a:r>
            <a:endParaRPr sz="5867" dirty="0"/>
          </a:p>
        </p:txBody>
      </p:sp>
    </p:spTree>
    <p:extLst>
      <p:ext uri="{BB962C8B-B14F-4D97-AF65-F5344CB8AC3E}">
        <p14:creationId xmlns:p14="http://schemas.microsoft.com/office/powerpoint/2010/main" val="4282434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B1B2A"/>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6292" y="245121"/>
            <a:ext cx="11674800" cy="763600"/>
          </a:xfrm>
        </p:spPr>
        <p:txBody>
          <a:bodyPr/>
          <a:lstStyle/>
          <a:p>
            <a:pPr algn="ctr"/>
            <a:r>
              <a:rPr lang="en-US" sz="4800" dirty="0">
                <a:solidFill>
                  <a:schemeClr val="bg1"/>
                </a:solidFill>
              </a:rPr>
              <a:t>Gainesville Autonomous Transit Shuttle (GAToRS) Pilot Project</a:t>
            </a:r>
          </a:p>
        </p:txBody>
      </p:sp>
      <p:pic>
        <p:nvPicPr>
          <p:cNvPr id="3" name="Picture 3" descr="C:\Users\gomezjm\AppData\Local\Microsoft\Windows\Temporary Internet Files\Content.Outlook\AVEBCYSA\IMG_11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6205" y="1928004"/>
            <a:ext cx="6573329" cy="492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49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utomated cars humor">
            <a:extLst>
              <a:ext uri="{FF2B5EF4-FFF2-40B4-BE49-F238E27FC236}">
                <a16:creationId xmlns:a16="http://schemas.microsoft.com/office/drawing/2014/main" id="{50271B0F-D806-4A68-812A-D4901B585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261" y="1084227"/>
            <a:ext cx="5238751" cy="45339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441195-772D-4CDB-8040-24189D1D1FF6}"/>
              </a:ext>
            </a:extLst>
          </p:cNvPr>
          <p:cNvSpPr txBox="1"/>
          <p:nvPr/>
        </p:nvSpPr>
        <p:spPr>
          <a:xfrm>
            <a:off x="7470843" y="2843346"/>
            <a:ext cx="3683381" cy="1015663"/>
          </a:xfrm>
          <a:prstGeom prst="rect">
            <a:avLst/>
          </a:prstGeom>
          <a:noFill/>
        </p:spPr>
        <p:txBody>
          <a:bodyPr wrap="none" rtlCol="0">
            <a:spAutoFit/>
          </a:bodyPr>
          <a:lstStyle/>
          <a:p>
            <a:r>
              <a:rPr lang="en-US" sz="6000" dirty="0"/>
              <a:t>Questions?</a:t>
            </a:r>
          </a:p>
        </p:txBody>
      </p:sp>
    </p:spTree>
    <p:extLst>
      <p:ext uri="{BB962C8B-B14F-4D97-AF65-F5344CB8AC3E}">
        <p14:creationId xmlns:p14="http://schemas.microsoft.com/office/powerpoint/2010/main" val="3324754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677" y="1611395"/>
            <a:ext cx="4390571" cy="339374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621" y="1611397"/>
            <a:ext cx="4279632" cy="3449955"/>
          </a:xfrm>
          <a:prstGeom prst="rect">
            <a:avLst/>
          </a:prstGeom>
        </p:spPr>
      </p:pic>
      <p:sp>
        <p:nvSpPr>
          <p:cNvPr id="9" name="TextBox 8"/>
          <p:cNvSpPr txBox="1"/>
          <p:nvPr/>
        </p:nvSpPr>
        <p:spPr>
          <a:xfrm>
            <a:off x="5556989" y="3205213"/>
            <a:ext cx="585689" cy="553998"/>
          </a:xfrm>
          <a:prstGeom prst="rect">
            <a:avLst/>
          </a:prstGeom>
          <a:solidFill>
            <a:srgbClr val="FFFFFF"/>
          </a:solidFill>
          <a:ln cmpd="sng">
            <a:solidFill>
              <a:srgbClr val="000000"/>
            </a:solidFill>
          </a:ln>
        </p:spPr>
        <p:txBody>
          <a:bodyPr wrap="square" rtlCol="0">
            <a:spAutoFit/>
          </a:bodyPr>
          <a:lstStyle/>
          <a:p>
            <a:pPr algn="ctr"/>
            <a:r>
              <a:rPr lang="en-US" sz="1000" dirty="0">
                <a:solidFill>
                  <a:srgbClr val="DB0F7D"/>
                </a:solidFill>
                <a:latin typeface="Calibri"/>
              </a:rPr>
              <a:t>We are here 2018</a:t>
            </a:r>
          </a:p>
        </p:txBody>
      </p:sp>
      <p:sp>
        <p:nvSpPr>
          <p:cNvPr id="10" name="TextBox 9"/>
          <p:cNvSpPr txBox="1"/>
          <p:nvPr/>
        </p:nvSpPr>
        <p:spPr>
          <a:xfrm>
            <a:off x="2553904" y="5061350"/>
            <a:ext cx="2810576" cy="369332"/>
          </a:xfrm>
          <a:prstGeom prst="rect">
            <a:avLst/>
          </a:prstGeom>
          <a:noFill/>
        </p:spPr>
        <p:txBody>
          <a:bodyPr wrap="square" rtlCol="0">
            <a:spAutoFit/>
          </a:bodyPr>
          <a:lstStyle/>
          <a:p>
            <a:r>
              <a:rPr lang="en-US" dirty="0">
                <a:solidFill>
                  <a:srgbClr val="DB0F7D"/>
                </a:solidFill>
                <a:latin typeface="Calibri"/>
              </a:rPr>
              <a:t>*Artificial Intelligence (AI)</a:t>
            </a:r>
          </a:p>
        </p:txBody>
      </p:sp>
      <p:sp>
        <p:nvSpPr>
          <p:cNvPr id="11" name="TextBox 10"/>
          <p:cNvSpPr txBox="1"/>
          <p:nvPr/>
        </p:nvSpPr>
        <p:spPr>
          <a:xfrm>
            <a:off x="6913423" y="5061350"/>
            <a:ext cx="3157813" cy="369332"/>
          </a:xfrm>
          <a:prstGeom prst="rect">
            <a:avLst/>
          </a:prstGeom>
          <a:noFill/>
        </p:spPr>
        <p:txBody>
          <a:bodyPr wrap="square" rtlCol="0">
            <a:spAutoFit/>
          </a:bodyPr>
          <a:lstStyle/>
          <a:p>
            <a:r>
              <a:rPr lang="en-US" dirty="0">
                <a:solidFill>
                  <a:srgbClr val="DB0F7D"/>
                </a:solidFill>
                <a:latin typeface="Calibri"/>
              </a:rPr>
              <a:t>Adolescent Development (AD)</a:t>
            </a:r>
          </a:p>
        </p:txBody>
      </p:sp>
      <p:sp>
        <p:nvSpPr>
          <p:cNvPr id="12" name="Title 1">
            <a:extLst>
              <a:ext uri="{FF2B5EF4-FFF2-40B4-BE49-F238E27FC236}">
                <a16:creationId xmlns:a16="http://schemas.microsoft.com/office/drawing/2014/main" id="{7AE838CB-D936-4475-BC9F-7ACC297A0C17}"/>
              </a:ext>
            </a:extLst>
          </p:cNvPr>
          <p:cNvSpPr txBox="1">
            <a:spLocks/>
          </p:cNvSpPr>
          <p:nvPr/>
        </p:nvSpPr>
        <p:spPr>
          <a:xfrm>
            <a:off x="609600" y="152400"/>
            <a:ext cx="10972800" cy="922020"/>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4400" b="1" i="1" kern="1200">
                <a:solidFill>
                  <a:schemeClr val="bg2"/>
                </a:solidFill>
                <a:latin typeface="Arial" panose="020B0604020202020204" pitchFamily="34" charset="0"/>
                <a:ea typeface="+mj-ea"/>
                <a:cs typeface="Arial" panose="020B0604020202020204" pitchFamily="34" charset="0"/>
              </a:defRPr>
            </a:lvl1pPr>
          </a:lstStyle>
          <a:p>
            <a:r>
              <a:rPr lang="en-US" dirty="0"/>
              <a:t>Stages of AI* and Adolescence</a:t>
            </a:r>
          </a:p>
        </p:txBody>
      </p:sp>
    </p:spTree>
    <p:extLst>
      <p:ext uri="{BB962C8B-B14F-4D97-AF65-F5344CB8AC3E}">
        <p14:creationId xmlns:p14="http://schemas.microsoft.com/office/powerpoint/2010/main" val="405882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Autonomous Vehicle Levels</a:t>
            </a:r>
          </a:p>
        </p:txBody>
      </p:sp>
      <p:sp>
        <p:nvSpPr>
          <p:cNvPr id="5" name="TextBox 4"/>
          <p:cNvSpPr txBox="1"/>
          <p:nvPr/>
        </p:nvSpPr>
        <p:spPr>
          <a:xfrm>
            <a:off x="2547567" y="5759139"/>
            <a:ext cx="4108109" cy="230832"/>
          </a:xfrm>
          <a:prstGeom prst="rect">
            <a:avLst/>
          </a:prstGeom>
          <a:noFill/>
        </p:spPr>
        <p:txBody>
          <a:bodyPr wrap="square" rtlCol="0">
            <a:spAutoFit/>
          </a:bodyPr>
          <a:lstStyle/>
          <a:p>
            <a:r>
              <a:rPr lang="en-US" sz="900" dirty="0">
                <a:solidFill>
                  <a:srgbClr val="DB0F7D"/>
                </a:solidFill>
                <a:latin typeface="Calibri"/>
              </a:rPr>
              <a:t>Image courtesy Business Insider and SAE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8948" y="1219201"/>
            <a:ext cx="6954104" cy="4525963"/>
          </a:xfrm>
        </p:spPr>
      </p:pic>
    </p:spTree>
    <p:extLst>
      <p:ext uri="{BB962C8B-B14F-4D97-AF65-F5344CB8AC3E}">
        <p14:creationId xmlns:p14="http://schemas.microsoft.com/office/powerpoint/2010/main" val="408403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86" y="152401"/>
            <a:ext cx="8489658" cy="922020"/>
          </a:xfrm>
        </p:spPr>
        <p:txBody>
          <a:bodyPr>
            <a:noAutofit/>
          </a:bodyPr>
          <a:lstStyle/>
          <a:p>
            <a:r>
              <a:rPr lang="en-US" sz="3200" dirty="0"/>
              <a:t>Levels 0-2: Driving Environment Monitored by Human Driver</a:t>
            </a:r>
          </a:p>
        </p:txBody>
      </p:sp>
      <p:sp>
        <p:nvSpPr>
          <p:cNvPr id="3" name="Content Placeholder 2"/>
          <p:cNvSpPr>
            <a:spLocks noGrp="1"/>
          </p:cNvSpPr>
          <p:nvPr>
            <p:ph idx="1"/>
          </p:nvPr>
        </p:nvSpPr>
        <p:spPr>
          <a:xfrm>
            <a:off x="1073790" y="1258349"/>
            <a:ext cx="10066789" cy="4911446"/>
          </a:xfrm>
        </p:spPr>
        <p:txBody>
          <a:bodyPr>
            <a:normAutofit/>
          </a:bodyPr>
          <a:lstStyle/>
          <a:p>
            <a:r>
              <a:rPr lang="en-US" sz="2800" dirty="0"/>
              <a:t>Level 0 – How you and I drove here today.</a:t>
            </a:r>
          </a:p>
          <a:p>
            <a:endParaRPr lang="en-US" sz="2800" dirty="0"/>
          </a:p>
          <a:p>
            <a:r>
              <a:rPr lang="en-US" sz="2800" dirty="0"/>
              <a:t>Level 1 – Primary operator is the driver; but the vehicle may assist with a few functions (i.e. braking systems).</a:t>
            </a:r>
          </a:p>
          <a:p>
            <a:endParaRPr lang="en-US" sz="2800" dirty="0"/>
          </a:p>
          <a:p>
            <a:r>
              <a:rPr lang="en-US" sz="2800" dirty="0"/>
              <a:t>Level 2 – Vehicle can assist with steering and acceleration functions; driver is primarily responsible for safety-related functions (i.e. Tesla Autopilot) like lane change and automatic steering.</a:t>
            </a:r>
          </a:p>
          <a:p>
            <a:endParaRPr lang="en-US" sz="2800" dirty="0"/>
          </a:p>
        </p:txBody>
      </p:sp>
    </p:spTree>
    <p:extLst>
      <p:ext uri="{BB962C8B-B14F-4D97-AF65-F5344CB8AC3E}">
        <p14:creationId xmlns:p14="http://schemas.microsoft.com/office/powerpoint/2010/main" val="1925205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822" y="152401"/>
            <a:ext cx="8836404" cy="922020"/>
          </a:xfrm>
        </p:spPr>
        <p:txBody>
          <a:bodyPr>
            <a:noAutofit/>
          </a:bodyPr>
          <a:lstStyle/>
          <a:p>
            <a:r>
              <a:rPr lang="en-US" sz="3200" dirty="0"/>
              <a:t>Levels 3-5: Driving Environment Monitored by Automated Driving System</a:t>
            </a:r>
          </a:p>
        </p:txBody>
      </p:sp>
      <p:sp>
        <p:nvSpPr>
          <p:cNvPr id="3" name="Content Placeholder 2"/>
          <p:cNvSpPr>
            <a:spLocks noGrp="1"/>
          </p:cNvSpPr>
          <p:nvPr>
            <p:ph idx="1"/>
          </p:nvPr>
        </p:nvSpPr>
        <p:spPr>
          <a:xfrm>
            <a:off x="1057013" y="1258349"/>
            <a:ext cx="10075178" cy="4858507"/>
          </a:xfrm>
        </p:spPr>
        <p:txBody>
          <a:bodyPr>
            <a:noAutofit/>
          </a:bodyPr>
          <a:lstStyle/>
          <a:p>
            <a:r>
              <a:rPr lang="en-US" sz="2500" dirty="0"/>
              <a:t>Level 3 – Vehicle monitors and controls itself using sensors and LiDAR; have speed limits and still needs driver to apply brakes or halt the car (i.e. Audi A8 AI Traffic Jam Pilot).</a:t>
            </a:r>
          </a:p>
          <a:p>
            <a:endParaRPr lang="en-US" sz="2500" dirty="0"/>
          </a:p>
          <a:p>
            <a:r>
              <a:rPr lang="en-US" sz="2500" dirty="0"/>
              <a:t>Level 4 – Vehicle is capable of accelerating, braking, steering and monitoring the external environment and responding to real-world events; vehicles cannot predict traffic jams or speed up on highways (i.e. Google/Waymo self-driving cars).</a:t>
            </a:r>
          </a:p>
          <a:p>
            <a:endParaRPr lang="en-US" sz="2500" dirty="0"/>
          </a:p>
          <a:p>
            <a:r>
              <a:rPr lang="en-US" sz="2500" dirty="0"/>
              <a:t>Level 5 – 100% autonomy that requires no human interference or intervention.</a:t>
            </a:r>
          </a:p>
          <a:p>
            <a:endParaRPr lang="en-US" sz="2500" dirty="0"/>
          </a:p>
        </p:txBody>
      </p:sp>
    </p:spTree>
    <p:extLst>
      <p:ext uri="{BB962C8B-B14F-4D97-AF65-F5344CB8AC3E}">
        <p14:creationId xmlns:p14="http://schemas.microsoft.com/office/powerpoint/2010/main" val="93133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FTA, LYNX &amp; AV Technology</a:t>
            </a:r>
          </a:p>
        </p:txBody>
      </p:sp>
      <p:sp>
        <p:nvSpPr>
          <p:cNvPr id="10" name="TextBox 9"/>
          <p:cNvSpPr txBox="1"/>
          <p:nvPr/>
        </p:nvSpPr>
        <p:spPr>
          <a:xfrm>
            <a:off x="1771324" y="5659111"/>
            <a:ext cx="4108109" cy="230832"/>
          </a:xfrm>
          <a:prstGeom prst="rect">
            <a:avLst/>
          </a:prstGeom>
          <a:noFill/>
        </p:spPr>
        <p:txBody>
          <a:bodyPr wrap="square" rtlCol="0">
            <a:spAutoFit/>
          </a:bodyPr>
          <a:lstStyle/>
          <a:p>
            <a:r>
              <a:rPr lang="en-US" sz="900" dirty="0">
                <a:solidFill>
                  <a:srgbClr val="DB0F7D"/>
                </a:solidFill>
                <a:latin typeface="Calibri"/>
              </a:rPr>
              <a:t>Image courtesy www.arborinvestmentplanner.com</a:t>
            </a:r>
          </a:p>
        </p:txBody>
      </p:sp>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341449"/>
            <a:ext cx="8229600" cy="4281471"/>
          </a:xfrm>
        </p:spPr>
      </p:pic>
    </p:spTree>
    <p:extLst>
      <p:ext uri="{BB962C8B-B14F-4D97-AF65-F5344CB8AC3E}">
        <p14:creationId xmlns:p14="http://schemas.microsoft.com/office/powerpoint/2010/main" val="2943648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Slide">
  <a:themeElements>
    <a:clrScheme name="LYNX TDP">
      <a:dk1>
        <a:srgbClr val="DB0F7D"/>
      </a:dk1>
      <a:lt1>
        <a:srgbClr val="E7A8C1"/>
      </a:lt1>
      <a:dk2>
        <a:srgbClr val="21409A"/>
      </a:dk2>
      <a:lt2>
        <a:srgbClr val="6D6E71"/>
      </a:lt2>
      <a:accent1>
        <a:srgbClr val="3DAB49"/>
      </a:accent1>
      <a:accent2>
        <a:srgbClr val="F7941E"/>
      </a:accent2>
      <a:accent3>
        <a:srgbClr val="F15A29"/>
      </a:accent3>
      <a:accent4>
        <a:srgbClr val="27AAE1"/>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I 2009 Redesign Dark">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1866</Words>
  <Application>Microsoft Office PowerPoint</Application>
  <PresentationFormat>Widescreen</PresentationFormat>
  <Paragraphs>273</Paragraphs>
  <Slides>43</Slides>
  <Notes>22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43</vt:i4>
      </vt:variant>
    </vt:vector>
  </HeadingPairs>
  <TitlesOfParts>
    <vt:vector size="61" baseType="lpstr">
      <vt:lpstr>ＭＳ Ｐゴシック</vt:lpstr>
      <vt:lpstr>Arial</vt:lpstr>
      <vt:lpstr>Calibri</vt:lpstr>
      <vt:lpstr>Calibri Light</vt:lpstr>
      <vt:lpstr>Century Gothic</vt:lpstr>
      <vt:lpstr>Franklin Gothic Medium</vt:lpstr>
      <vt:lpstr>Georgia</vt:lpstr>
      <vt:lpstr>Helvetica</vt:lpstr>
      <vt:lpstr>Helvetica Light</vt:lpstr>
      <vt:lpstr>National Book</vt:lpstr>
      <vt:lpstr>Publico Headline Office</vt:lpstr>
      <vt:lpstr>Times New Roman</vt:lpstr>
      <vt:lpstr>Verdana</vt:lpstr>
      <vt:lpstr>Wingdings</vt:lpstr>
      <vt:lpstr>Office Theme</vt:lpstr>
      <vt:lpstr>Master Slide</vt:lpstr>
      <vt:lpstr>KAI 2009 Redesign Dark</vt:lpstr>
      <vt:lpstr>Simple Light</vt:lpstr>
      <vt:lpstr>CFTPG Meeting  March 29, 2018</vt:lpstr>
      <vt:lpstr>PowerPoint Presentation</vt:lpstr>
      <vt:lpstr>PowerPoint Presentation</vt:lpstr>
      <vt:lpstr>AV in the News</vt:lpstr>
      <vt:lpstr>PowerPoint Presentation</vt:lpstr>
      <vt:lpstr>Autonomous Vehicle Levels</vt:lpstr>
      <vt:lpstr>Levels 0-2: Driving Environment Monitored by Human Driver</vt:lpstr>
      <vt:lpstr>Levels 3-5: Driving Environment Monitored by Automated Driving System</vt:lpstr>
      <vt:lpstr>The FTA, LYNX &amp; AV Technology</vt:lpstr>
      <vt:lpstr>FTA S.T.A.R. Program</vt:lpstr>
      <vt:lpstr> Challenges to Public Transit AV</vt:lpstr>
      <vt:lpstr>LYNX Autonomous Vehicle Mobility Initiative (AVMI) &amp; RFI</vt:lpstr>
      <vt:lpstr>Existing Bus Technology</vt:lpstr>
      <vt:lpstr>Communication Tools</vt:lpstr>
      <vt:lpstr>Partnerships</vt:lpstr>
      <vt:lpstr>Contact Information</vt:lpstr>
      <vt:lpstr>PowerPoint Presentation</vt:lpstr>
      <vt:lpstr>Connecting the East Orlando Communities</vt:lpstr>
      <vt:lpstr>ATCMTD by the Numbers</vt:lpstr>
      <vt:lpstr>Project Partners</vt:lpstr>
      <vt:lpstr>What transportation challenges are we addressing</vt:lpstr>
      <vt:lpstr>What we are doing </vt:lpstr>
      <vt:lpstr>What we are doing</vt:lpstr>
      <vt:lpstr>What we are doing</vt:lpstr>
      <vt:lpstr>What we are doing</vt:lpstr>
      <vt:lpstr>Hitting Ground Running</vt:lpstr>
      <vt:lpstr>Questions?</vt:lpstr>
      <vt:lpstr>PowerPoint Presentation</vt:lpstr>
      <vt:lpstr>Gainesville Autonomous Transit Shuttle (GAToRS) Pilot Project</vt:lpstr>
      <vt:lpstr>PowerPoint Presentation</vt:lpstr>
      <vt:lpstr>Gainesville. Citizen centered People empowered </vt:lpstr>
      <vt:lpstr>GAToRS</vt:lpstr>
      <vt:lpstr>GAToRS  Solicitation  </vt:lpstr>
      <vt:lpstr>GAToRS Vendor</vt:lpstr>
      <vt:lpstr>GAToRS Project Scope </vt:lpstr>
      <vt:lpstr>GAToRS Project Goals </vt:lpstr>
      <vt:lpstr>GAToRS Route</vt:lpstr>
      <vt:lpstr>Demo Route + Phase 1 </vt:lpstr>
      <vt:lpstr>Phase 2 Expansion (V2I) </vt:lpstr>
      <vt:lpstr>Phase 3 and 4 Depot Park to UF</vt:lpstr>
      <vt:lpstr>Timeline and Budget</vt:lpstr>
      <vt:lpstr>Gainesville Autonomous Transit Shuttle (GAToRS) Pilot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Poorna</dc:creator>
  <cp:lastModifiedBy>Poorna</cp:lastModifiedBy>
  <cp:revision>17</cp:revision>
  <dcterms:created xsi:type="dcterms:W3CDTF">2018-03-28T17:21:12Z</dcterms:created>
  <dcterms:modified xsi:type="dcterms:W3CDTF">2018-03-29T14:42:03Z</dcterms:modified>
</cp:coreProperties>
</file>