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8" r:id="rId2"/>
    <p:sldMasterId id="2147483660" r:id="rId3"/>
    <p:sldMasterId id="2147483668" r:id="rId4"/>
    <p:sldMasterId id="2147483670" r:id="rId5"/>
  </p:sldMasterIdLst>
  <p:notesMasterIdLst>
    <p:notesMasterId r:id="rId26"/>
  </p:notesMasterIdLst>
  <p:sldIdLst>
    <p:sldId id="256" r:id="rId6"/>
    <p:sldId id="281" r:id="rId7"/>
    <p:sldId id="265" r:id="rId8"/>
    <p:sldId id="257" r:id="rId9"/>
    <p:sldId id="258" r:id="rId10"/>
    <p:sldId id="261" r:id="rId11"/>
    <p:sldId id="262" r:id="rId12"/>
    <p:sldId id="266" r:id="rId13"/>
    <p:sldId id="264" r:id="rId14"/>
    <p:sldId id="260" r:id="rId15"/>
    <p:sldId id="259" r:id="rId16"/>
    <p:sldId id="271" r:id="rId17"/>
    <p:sldId id="268" r:id="rId18"/>
    <p:sldId id="269" r:id="rId19"/>
    <p:sldId id="280" r:id="rId20"/>
    <p:sldId id="275" r:id="rId21"/>
    <p:sldId id="274" r:id="rId22"/>
    <p:sldId id="278" r:id="rId23"/>
    <p:sldId id="279" r:id="rId24"/>
    <p:sldId id="282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8" autoAdjust="0"/>
    <p:restoredTop sz="82379" autoAdjust="0"/>
  </p:normalViewPr>
  <p:slideViewPr>
    <p:cSldViewPr snapToGrid="0" snapToObjects="1" showGuides="1">
      <p:cViewPr varScale="1">
        <p:scale>
          <a:sx n="74" d="100"/>
          <a:sy n="74" d="100"/>
        </p:scale>
        <p:origin x="88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5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Model%20Input%20Data\MAZ\Employment\Validation\maz_cnty_qaqc_2014_2015_v0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sys.local\data\NasuniData\Proj\2016\160136%20-%20FLDOT%20D4%20UMdlDev16_OnCall\Model%20Input%20Data\MAZ\Employment\Validation\maz_cnty_qaqc_2014_2015_v0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Miami-Dade</a:t>
            </a:r>
            <a:r>
              <a:rPr lang="en-US" baseline="0"/>
              <a:t> Wage Employment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ForSlides!$B$43</c:f>
              <c:strCache>
                <c:ptCount val="1"/>
                <c:pt idx="0">
                  <c:v>Model 2010 (wage)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ForSlides!$B$60</c:f>
              <c:numCache>
                <c:formatCode>_(* #,##0_);_(* \(#,##0\);_(* "-"??_);_(@_)</c:formatCode>
                <c:ptCount val="1"/>
                <c:pt idx="0">
                  <c:v>927476.56405095709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ForSlides!$A$60</c15:sqref>
                        </c15:formulaRef>
                      </c:ext>
                    </c:extLst>
                    <c:strCache>
                      <c:ptCount val="1"/>
                      <c:pt idx="0">
                        <c:v>Wage and salary employment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tx>
            <c:strRef>
              <c:f>ForSlides!$C$43</c:f>
              <c:strCache>
                <c:ptCount val="1"/>
                <c:pt idx="0">
                  <c:v>2015 Central Office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ForSlides!$C$60</c:f>
              <c:numCache>
                <c:formatCode>_(* #,##0_);_(* \(#,##0\);_(* "-"??_);_(@_)</c:formatCode>
                <c:ptCount val="1"/>
                <c:pt idx="0">
                  <c:v>1165725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ForSlides!$A$60</c15:sqref>
                        </c15:formulaRef>
                      </c:ext>
                    </c:extLst>
                    <c:strCache>
                      <c:ptCount val="1"/>
                      <c:pt idx="0">
                        <c:v>Wage and salary employment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tx>
            <c:strRef>
              <c:f>ForSlides!$E$43</c:f>
              <c:strCache>
                <c:ptCount val="1"/>
                <c:pt idx="0">
                  <c:v>Option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ForSlides!$E$60</c:f>
              <c:numCache>
                <c:formatCode>_(* #,##0_);_(* \(#,##0\);_(* "-"??_);_(@_)</c:formatCode>
                <c:ptCount val="1"/>
                <c:pt idx="0">
                  <c:v>1051743.3916742378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ForSlides!$A$60</c15:sqref>
                        </c15:formulaRef>
                      </c:ext>
                    </c:extLst>
                    <c:strCache>
                      <c:ptCount val="1"/>
                      <c:pt idx="0">
                        <c:v>Wage and salary employment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276224"/>
        <c:axId val="30346774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ForSlides!$D$43</c15:sqref>
                        </c15:formulaRef>
                      </c:ext>
                    </c:extLst>
                    <c:strCache>
                      <c:ptCount val="1"/>
                      <c:pt idx="0">
                        <c:v>2010 - 2015 BEA emp (%)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ForSlides!$D$60</c15:sqref>
                        </c15:formulaRef>
                      </c:ext>
                    </c:extLst>
                    <c:numCache>
                      <c:formatCode>0.0%</c:formatCode>
                      <c:ptCount val="1"/>
                      <c:pt idx="0">
                        <c:v>0.13398379262600235</c:v>
                      </c:pt>
                    </c:numCache>
                  </c:numRef>
                </c:val>
                <c:extLst>
                  <c:ext uri="{02D57815-91ED-43cb-92C2-25804820EDAC}">
                    <c15:filteredCategoryTitle>
                      <c15:cat>
                        <c:strRef>
                          <c:extLst>
                            <c:ext uri="{02D57815-91ED-43cb-92C2-25804820EDAC}">
                              <c15:formulaRef>
                                <c15:sqref>ForSlides!$A$60</c15:sqref>
                              </c15:formulaRef>
                            </c:ext>
                          </c:extLst>
                          <c:strCache>
                            <c:ptCount val="1"/>
                            <c:pt idx="0">
                              <c:v>Wage and salary employment</c:v>
                            </c:pt>
                          </c:strCache>
                        </c:strRef>
                      </c15:cat>
                    </c15:filteredCategoryTitle>
                  </c:ext>
                </c:extLst>
              </c15:ser>
            </c15:filteredBarSeries>
          </c:ext>
        </c:extLst>
      </c:barChart>
      <c:catAx>
        <c:axId val="3032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67744"/>
        <c:crosses val="autoZero"/>
        <c:auto val="1"/>
        <c:lblAlgn val="ctr"/>
        <c:lblOffset val="100"/>
        <c:noMultiLvlLbl val="0"/>
      </c:catAx>
      <c:valAx>
        <c:axId val="30346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7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Miami-Dade Wage Employment by Category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ForSlides!$B$43</c:f>
              <c:strCache>
                <c:ptCount val="1"/>
                <c:pt idx="0">
                  <c:v>Model 2010 (wage)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ForSlides!$A$44:$A$59</c:f>
              <c:strCache>
                <c:ptCount val="16"/>
                <c:pt idx="0">
                  <c:v>emp_ag</c:v>
                </c:pt>
                <c:pt idx="1">
                  <c:v>emp_const_non_bldg_prod</c:v>
                </c:pt>
                <c:pt idx="2">
                  <c:v>emp_utilities_prod</c:v>
                </c:pt>
                <c:pt idx="3">
                  <c:v>emp_mfg_prod</c:v>
                </c:pt>
                <c:pt idx="4">
                  <c:v>emp_whsle_whs</c:v>
                </c:pt>
                <c:pt idx="5">
                  <c:v>emp_trans</c:v>
                </c:pt>
                <c:pt idx="6">
                  <c:v>emp_retail</c:v>
                </c:pt>
                <c:pt idx="7">
                  <c:v>emp_prof_bus_svcs</c:v>
                </c:pt>
                <c:pt idx="8">
                  <c:v>emp_pvt_ed_post_k12_oth</c:v>
                </c:pt>
                <c:pt idx="9">
                  <c:v>emp_health</c:v>
                </c:pt>
                <c:pt idx="10">
                  <c:v>emp_personal_svcs_office</c:v>
                </c:pt>
                <c:pt idx="11">
                  <c:v>emp_amusement</c:v>
                </c:pt>
                <c:pt idx="12">
                  <c:v>emp_hotel</c:v>
                </c:pt>
                <c:pt idx="13">
                  <c:v>emp_restaurant_bar</c:v>
                </c:pt>
                <c:pt idx="14">
                  <c:v>emp_state_local_gov_ent</c:v>
                </c:pt>
                <c:pt idx="15">
                  <c:v>emp_public_ed</c:v>
                </c:pt>
              </c:strCache>
            </c:strRef>
          </c:cat>
          <c:val>
            <c:numRef>
              <c:f>ForSlides!$B$44:$B$59</c:f>
              <c:numCache>
                <c:formatCode>_(* #,##0_);_(* \(#,##0\);_(* "-"??_);_(@_)</c:formatCode>
                <c:ptCount val="16"/>
                <c:pt idx="0">
                  <c:v>1967.3267326732673</c:v>
                </c:pt>
                <c:pt idx="1">
                  <c:v>36637.113402061856</c:v>
                </c:pt>
                <c:pt idx="2">
                  <c:v>4120</c:v>
                </c:pt>
                <c:pt idx="3">
                  <c:v>62037.614678899081</c:v>
                </c:pt>
                <c:pt idx="4">
                  <c:v>69432.743362831869</c:v>
                </c:pt>
                <c:pt idx="5">
                  <c:v>32910.769230769227</c:v>
                </c:pt>
                <c:pt idx="6">
                  <c:v>120073.04347826088</c:v>
                </c:pt>
                <c:pt idx="7">
                  <c:v>201247.65625</c:v>
                </c:pt>
                <c:pt idx="8">
                  <c:v>21000</c:v>
                </c:pt>
                <c:pt idx="9">
                  <c:v>104304.62962962962</c:v>
                </c:pt>
                <c:pt idx="10">
                  <c:v>64823.417721518985</c:v>
                </c:pt>
                <c:pt idx="11">
                  <c:v>12318.589743589742</c:v>
                </c:pt>
                <c:pt idx="12">
                  <c:v>22268.627450980392</c:v>
                </c:pt>
                <c:pt idx="13">
                  <c:v>72791.509433962259</c:v>
                </c:pt>
                <c:pt idx="14">
                  <c:v>49327.522935779816</c:v>
                </c:pt>
                <c:pt idx="15">
                  <c:v>52216</c:v>
                </c:pt>
              </c:numCache>
            </c:numRef>
          </c:val>
        </c:ser>
        <c:ser>
          <c:idx val="2"/>
          <c:order val="1"/>
          <c:tx>
            <c:strRef>
              <c:f>ForSlides!$C$43</c:f>
              <c:strCache>
                <c:ptCount val="1"/>
                <c:pt idx="0">
                  <c:v>2015 Central Office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ForSlides!$A$44:$A$59</c:f>
              <c:strCache>
                <c:ptCount val="16"/>
                <c:pt idx="0">
                  <c:v>emp_ag</c:v>
                </c:pt>
                <c:pt idx="1">
                  <c:v>emp_const_non_bldg_prod</c:v>
                </c:pt>
                <c:pt idx="2">
                  <c:v>emp_utilities_prod</c:v>
                </c:pt>
                <c:pt idx="3">
                  <c:v>emp_mfg_prod</c:v>
                </c:pt>
                <c:pt idx="4">
                  <c:v>emp_whsle_whs</c:v>
                </c:pt>
                <c:pt idx="5">
                  <c:v>emp_trans</c:v>
                </c:pt>
                <c:pt idx="6">
                  <c:v>emp_retail</c:v>
                </c:pt>
                <c:pt idx="7">
                  <c:v>emp_prof_bus_svcs</c:v>
                </c:pt>
                <c:pt idx="8">
                  <c:v>emp_pvt_ed_post_k12_oth</c:v>
                </c:pt>
                <c:pt idx="9">
                  <c:v>emp_health</c:v>
                </c:pt>
                <c:pt idx="10">
                  <c:v>emp_personal_svcs_office</c:v>
                </c:pt>
                <c:pt idx="11">
                  <c:v>emp_amusement</c:v>
                </c:pt>
                <c:pt idx="12">
                  <c:v>emp_hotel</c:v>
                </c:pt>
                <c:pt idx="13">
                  <c:v>emp_restaurant_bar</c:v>
                </c:pt>
                <c:pt idx="14">
                  <c:v>emp_state_local_gov_ent</c:v>
                </c:pt>
                <c:pt idx="15">
                  <c:v>emp_public_ed</c:v>
                </c:pt>
              </c:strCache>
            </c:strRef>
          </c:cat>
          <c:val>
            <c:numRef>
              <c:f>ForSlides!$C$44:$C$59</c:f>
              <c:numCache>
                <c:formatCode>_(* #,##0_);_(* \(#,##0\);_(* "-"??_);_(@_)</c:formatCode>
                <c:ptCount val="16"/>
                <c:pt idx="0">
                  <c:v>2039</c:v>
                </c:pt>
                <c:pt idx="1">
                  <c:v>39060</c:v>
                </c:pt>
                <c:pt idx="2">
                  <c:v>2909</c:v>
                </c:pt>
                <c:pt idx="3">
                  <c:v>59437</c:v>
                </c:pt>
                <c:pt idx="4">
                  <c:v>71344</c:v>
                </c:pt>
                <c:pt idx="5">
                  <c:v>40701</c:v>
                </c:pt>
                <c:pt idx="6">
                  <c:v>177035</c:v>
                </c:pt>
                <c:pt idx="7">
                  <c:v>249935</c:v>
                </c:pt>
                <c:pt idx="9">
                  <c:v>153086</c:v>
                </c:pt>
                <c:pt idx="10">
                  <c:v>78414</c:v>
                </c:pt>
                <c:pt idx="11">
                  <c:v>22057</c:v>
                </c:pt>
                <c:pt idx="12">
                  <c:v>34296</c:v>
                </c:pt>
                <c:pt idx="13">
                  <c:v>82945</c:v>
                </c:pt>
                <c:pt idx="14">
                  <c:v>74700</c:v>
                </c:pt>
                <c:pt idx="15">
                  <c:v>77767</c:v>
                </c:pt>
              </c:numCache>
            </c:numRef>
          </c:val>
        </c:ser>
        <c:ser>
          <c:idx val="4"/>
          <c:order val="2"/>
          <c:tx>
            <c:strRef>
              <c:f>ForSlides!$E$43</c:f>
              <c:strCache>
                <c:ptCount val="1"/>
                <c:pt idx="0">
                  <c:v>Option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ForSlides!$A$44:$A$59</c:f>
              <c:strCache>
                <c:ptCount val="16"/>
                <c:pt idx="0">
                  <c:v>emp_ag</c:v>
                </c:pt>
                <c:pt idx="1">
                  <c:v>emp_const_non_bldg_prod</c:v>
                </c:pt>
                <c:pt idx="2">
                  <c:v>emp_utilities_prod</c:v>
                </c:pt>
                <c:pt idx="3">
                  <c:v>emp_mfg_prod</c:v>
                </c:pt>
                <c:pt idx="4">
                  <c:v>emp_whsle_whs</c:v>
                </c:pt>
                <c:pt idx="5">
                  <c:v>emp_trans</c:v>
                </c:pt>
                <c:pt idx="6">
                  <c:v>emp_retail</c:v>
                </c:pt>
                <c:pt idx="7">
                  <c:v>emp_prof_bus_svcs</c:v>
                </c:pt>
                <c:pt idx="8">
                  <c:v>emp_pvt_ed_post_k12_oth</c:v>
                </c:pt>
                <c:pt idx="9">
                  <c:v>emp_health</c:v>
                </c:pt>
                <c:pt idx="10">
                  <c:v>emp_personal_svcs_office</c:v>
                </c:pt>
                <c:pt idx="11">
                  <c:v>emp_amusement</c:v>
                </c:pt>
                <c:pt idx="12">
                  <c:v>emp_hotel</c:v>
                </c:pt>
                <c:pt idx="13">
                  <c:v>emp_restaurant_bar</c:v>
                </c:pt>
                <c:pt idx="14">
                  <c:v>emp_state_local_gov_ent</c:v>
                </c:pt>
                <c:pt idx="15">
                  <c:v>emp_public_ed</c:v>
                </c:pt>
              </c:strCache>
            </c:strRef>
          </c:cat>
          <c:val>
            <c:numRef>
              <c:f>ForSlides!$E$44:$E$59</c:f>
              <c:numCache>
                <c:formatCode>_(* #,##0_);_(* \(#,##0\);_(* "-"??_);_(@_)</c:formatCode>
                <c:ptCount val="16"/>
                <c:pt idx="0">
                  <c:v>1839.6317961987354</c:v>
                </c:pt>
                <c:pt idx="1">
                  <c:v>35240.813123846296</c:v>
                </c:pt>
                <c:pt idx="2">
                  <c:v>2624.5654218450813</c:v>
                </c:pt>
                <c:pt idx="3">
                  <c:v>53625.402192576868</c:v>
                </c:pt>
                <c:pt idx="4">
                  <c:v>64368.166193233243</c:v>
                </c:pt>
                <c:pt idx="5">
                  <c:v>36721.360341875785</c:v>
                </c:pt>
                <c:pt idx="6">
                  <c:v>159724.97059344928</c:v>
                </c:pt>
                <c:pt idx="7">
                  <c:v>225496.99508726381</c:v>
                </c:pt>
                <c:pt idx="9">
                  <c:v>138117.64254677764</c:v>
                </c:pt>
                <c:pt idx="10">
                  <c:v>70746.879679807564</c:v>
                </c:pt>
                <c:pt idx="11">
                  <c:v>19900.32296653041</c:v>
                </c:pt>
                <c:pt idx="12">
                  <c:v>30942.624856513892</c:v>
                </c:pt>
                <c:pt idx="13">
                  <c:v>74834.850091076063</c:v>
                </c:pt>
                <c:pt idx="14">
                  <c:v>67396.025098600061</c:v>
                </c:pt>
                <c:pt idx="15">
                  <c:v>70163.141684642993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055064"/>
        <c:axId val="154850392"/>
      </c:barChart>
      <c:catAx>
        <c:axId val="30305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50392"/>
        <c:crosses val="autoZero"/>
        <c:auto val="1"/>
        <c:lblAlgn val="ctr"/>
        <c:lblOffset val="100"/>
        <c:noMultiLvlLbl val="0"/>
      </c:catAx>
      <c:valAx>
        <c:axId val="15485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05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5DCAF-07FC-4AC7-A27D-E88FDF3A052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6D1D32F-6D95-4A26-8FBD-DF2F4B5816FF}">
      <dgm:prSet phldrT="[Text]"/>
      <dgm:spPr/>
      <dgm:t>
        <a:bodyPr/>
        <a:lstStyle/>
        <a:p>
          <a:r>
            <a:rPr lang="en-US" dirty="0" smtClean="0"/>
            <a:t>BEA Total</a:t>
          </a:r>
          <a:endParaRPr lang="en-US" dirty="0"/>
        </a:p>
      </dgm:t>
    </dgm:pt>
    <dgm:pt modelId="{33435564-0C7E-4675-A86E-9D95768D1BC1}" type="parTrans" cxnId="{D77F98C1-213F-48F2-A4D1-0D04814325FC}">
      <dgm:prSet/>
      <dgm:spPr/>
      <dgm:t>
        <a:bodyPr/>
        <a:lstStyle/>
        <a:p>
          <a:endParaRPr lang="en-US"/>
        </a:p>
      </dgm:t>
    </dgm:pt>
    <dgm:pt modelId="{583D9049-7277-45F5-BBF2-CCF89CC0D481}" type="sibTrans" cxnId="{D77F98C1-213F-48F2-A4D1-0D04814325FC}">
      <dgm:prSet/>
      <dgm:spPr/>
      <dgm:t>
        <a:bodyPr/>
        <a:lstStyle/>
        <a:p>
          <a:endParaRPr lang="en-US"/>
        </a:p>
      </dgm:t>
    </dgm:pt>
    <dgm:pt modelId="{B4781581-C7FA-443C-A072-A9C389CB0FAF}">
      <dgm:prSet phldrT="[Text]"/>
      <dgm:spPr/>
      <dgm:t>
        <a:bodyPr/>
        <a:lstStyle/>
        <a:p>
          <a:r>
            <a:rPr lang="en-US" dirty="0" smtClean="0"/>
            <a:t>By type</a:t>
          </a:r>
          <a:endParaRPr lang="en-US" dirty="0"/>
        </a:p>
      </dgm:t>
    </dgm:pt>
    <dgm:pt modelId="{3CD81779-4310-412C-877F-6436F7D2A53B}" type="parTrans" cxnId="{7AA91C29-A3C6-4CC1-8422-58A1930048F8}">
      <dgm:prSet/>
      <dgm:spPr/>
      <dgm:t>
        <a:bodyPr/>
        <a:lstStyle/>
        <a:p>
          <a:endParaRPr lang="en-US"/>
        </a:p>
      </dgm:t>
    </dgm:pt>
    <dgm:pt modelId="{6E3923A1-C15A-4E61-8320-431FCEAFE15F}" type="sibTrans" cxnId="{7AA91C29-A3C6-4CC1-8422-58A1930048F8}">
      <dgm:prSet/>
      <dgm:spPr/>
      <dgm:t>
        <a:bodyPr/>
        <a:lstStyle/>
        <a:p>
          <a:endParaRPr lang="en-US"/>
        </a:p>
      </dgm:t>
    </dgm:pt>
    <dgm:pt modelId="{4B2801B3-E5BD-426A-8350-3F6F2A86A446}">
      <dgm:prSet phldrT="[Text]"/>
      <dgm:spPr/>
      <dgm:t>
        <a:bodyPr/>
        <a:lstStyle/>
        <a:p>
          <a:r>
            <a:rPr lang="en-US" dirty="0" smtClean="0"/>
            <a:t>Wage and salary employment</a:t>
          </a:r>
          <a:endParaRPr lang="en-US" dirty="0"/>
        </a:p>
      </dgm:t>
    </dgm:pt>
    <dgm:pt modelId="{DAD95B1D-BABD-4044-BAF2-252626701B34}" type="parTrans" cxnId="{3B618174-7D1B-40EA-AD5C-1108938276FE}">
      <dgm:prSet/>
      <dgm:spPr/>
      <dgm:t>
        <a:bodyPr/>
        <a:lstStyle/>
        <a:p>
          <a:endParaRPr lang="en-US"/>
        </a:p>
      </dgm:t>
    </dgm:pt>
    <dgm:pt modelId="{5B18E43F-5393-432E-8823-A44CCA1C5679}" type="sibTrans" cxnId="{3B618174-7D1B-40EA-AD5C-1108938276FE}">
      <dgm:prSet/>
      <dgm:spPr/>
      <dgm:t>
        <a:bodyPr/>
        <a:lstStyle/>
        <a:p>
          <a:endParaRPr lang="en-US"/>
        </a:p>
      </dgm:t>
    </dgm:pt>
    <dgm:pt modelId="{C492A78A-DB99-4AB8-B11E-740C5C87DFD1}">
      <dgm:prSet phldrT="[Text]"/>
      <dgm:spPr/>
      <dgm:t>
        <a:bodyPr/>
        <a:lstStyle/>
        <a:p>
          <a:r>
            <a:rPr lang="en-US" dirty="0" smtClean="0"/>
            <a:t>Proprietor employment</a:t>
          </a:r>
          <a:endParaRPr lang="en-US" dirty="0"/>
        </a:p>
      </dgm:t>
    </dgm:pt>
    <dgm:pt modelId="{B62A4239-2545-4736-8741-7B71439F4EF2}" type="parTrans" cxnId="{90A8224B-C6CC-4F54-8435-65A4DE633AA5}">
      <dgm:prSet/>
      <dgm:spPr/>
      <dgm:t>
        <a:bodyPr/>
        <a:lstStyle/>
        <a:p>
          <a:endParaRPr lang="en-US"/>
        </a:p>
      </dgm:t>
    </dgm:pt>
    <dgm:pt modelId="{D86FB54C-5D45-44A5-8892-F00584265167}" type="sibTrans" cxnId="{90A8224B-C6CC-4F54-8435-65A4DE633AA5}">
      <dgm:prSet/>
      <dgm:spPr/>
      <dgm:t>
        <a:bodyPr/>
        <a:lstStyle/>
        <a:p>
          <a:endParaRPr lang="en-US"/>
        </a:p>
      </dgm:t>
    </dgm:pt>
    <dgm:pt modelId="{66FDED2E-E404-4BE0-8DE2-903910981B50}">
      <dgm:prSet phldrT="[Text]"/>
      <dgm:spPr/>
      <dgm:t>
        <a:bodyPr/>
        <a:lstStyle/>
        <a:p>
          <a:r>
            <a:rPr lang="en-US" dirty="0" smtClean="0"/>
            <a:t>By industry</a:t>
          </a:r>
          <a:endParaRPr lang="en-US" dirty="0"/>
        </a:p>
      </dgm:t>
    </dgm:pt>
    <dgm:pt modelId="{F27516CB-E464-478B-A337-D3B470F3551B}" type="parTrans" cxnId="{FAC6A0CF-BE59-43CD-9636-3F4A9BD66226}">
      <dgm:prSet/>
      <dgm:spPr/>
      <dgm:t>
        <a:bodyPr/>
        <a:lstStyle/>
        <a:p>
          <a:endParaRPr lang="en-US"/>
        </a:p>
      </dgm:t>
    </dgm:pt>
    <dgm:pt modelId="{A3490A3B-2BB8-48AB-938B-8E4D09D4BE18}" type="sibTrans" cxnId="{FAC6A0CF-BE59-43CD-9636-3F4A9BD66226}">
      <dgm:prSet/>
      <dgm:spPr/>
      <dgm:t>
        <a:bodyPr/>
        <a:lstStyle/>
        <a:p>
          <a:endParaRPr lang="en-US"/>
        </a:p>
      </dgm:t>
    </dgm:pt>
    <dgm:pt modelId="{B885D137-0DD5-43D3-8C5F-9B1D1EF055B6}">
      <dgm:prSet phldrT="[Text]"/>
      <dgm:spPr/>
      <dgm:t>
        <a:bodyPr/>
        <a:lstStyle/>
        <a:p>
          <a:r>
            <a:rPr lang="en-US" dirty="0" smtClean="0"/>
            <a:t>Employment by industry (NAICS)</a:t>
          </a:r>
          <a:endParaRPr lang="en-US" dirty="0"/>
        </a:p>
      </dgm:t>
    </dgm:pt>
    <dgm:pt modelId="{4C24CF76-9DC8-4C6F-AB9A-CEEB5871DD81}" type="parTrans" cxnId="{A1C492A5-E565-463E-BF88-7EBB3027D346}">
      <dgm:prSet/>
      <dgm:spPr/>
      <dgm:t>
        <a:bodyPr/>
        <a:lstStyle/>
        <a:p>
          <a:endParaRPr lang="en-US"/>
        </a:p>
      </dgm:t>
    </dgm:pt>
    <dgm:pt modelId="{2ADB1489-F854-424E-A57F-34A81FCA6DAB}" type="sibTrans" cxnId="{A1C492A5-E565-463E-BF88-7EBB3027D346}">
      <dgm:prSet/>
      <dgm:spPr/>
      <dgm:t>
        <a:bodyPr/>
        <a:lstStyle/>
        <a:p>
          <a:endParaRPr lang="en-US"/>
        </a:p>
      </dgm:t>
    </dgm:pt>
    <dgm:pt modelId="{BF849992-F370-4F4A-8C77-BCC9871DD1CC}" type="pres">
      <dgm:prSet presAssocID="{B465DCAF-07FC-4AC7-A27D-E88FDF3A05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8945B5-9203-41E1-846B-DBDE1BDFAAF0}" type="pres">
      <dgm:prSet presAssocID="{06D1D32F-6D95-4A26-8FBD-DF2F4B5816FF}" presName="hierRoot1" presStyleCnt="0"/>
      <dgm:spPr/>
    </dgm:pt>
    <dgm:pt modelId="{9ED75F56-A6F8-4D30-9DA2-5B81D180B006}" type="pres">
      <dgm:prSet presAssocID="{06D1D32F-6D95-4A26-8FBD-DF2F4B5816FF}" presName="composite" presStyleCnt="0"/>
      <dgm:spPr/>
    </dgm:pt>
    <dgm:pt modelId="{FBEC138F-AE34-472E-90D3-643C726EE7C9}" type="pres">
      <dgm:prSet presAssocID="{06D1D32F-6D95-4A26-8FBD-DF2F4B5816FF}" presName="background" presStyleLbl="node0" presStyleIdx="0" presStyleCnt="1"/>
      <dgm:spPr/>
    </dgm:pt>
    <dgm:pt modelId="{85D1944C-89A0-4FAE-A044-BF922AF0B582}" type="pres">
      <dgm:prSet presAssocID="{06D1D32F-6D95-4A26-8FBD-DF2F4B5816F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8F2FD-43C5-4A0F-A51B-715514491991}" type="pres">
      <dgm:prSet presAssocID="{06D1D32F-6D95-4A26-8FBD-DF2F4B5816FF}" presName="hierChild2" presStyleCnt="0"/>
      <dgm:spPr/>
    </dgm:pt>
    <dgm:pt modelId="{A0092357-D1B5-4750-8C8E-A8E3DAC9A129}" type="pres">
      <dgm:prSet presAssocID="{3CD81779-4310-412C-877F-6436F7D2A53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2B556A6-27F0-401F-973C-FCE8129006E7}" type="pres">
      <dgm:prSet presAssocID="{B4781581-C7FA-443C-A072-A9C389CB0FAF}" presName="hierRoot2" presStyleCnt="0"/>
      <dgm:spPr/>
    </dgm:pt>
    <dgm:pt modelId="{D266ABB6-6A03-433D-B51B-82930FEA6E49}" type="pres">
      <dgm:prSet presAssocID="{B4781581-C7FA-443C-A072-A9C389CB0FAF}" presName="composite2" presStyleCnt="0"/>
      <dgm:spPr/>
    </dgm:pt>
    <dgm:pt modelId="{77F382AE-8184-4083-9ED1-0E2C47168FC1}" type="pres">
      <dgm:prSet presAssocID="{B4781581-C7FA-443C-A072-A9C389CB0FAF}" presName="background2" presStyleLbl="node2" presStyleIdx="0" presStyleCnt="2"/>
      <dgm:spPr/>
    </dgm:pt>
    <dgm:pt modelId="{4C8A7972-7C3D-4AD4-B842-4C80B525FDE9}" type="pres">
      <dgm:prSet presAssocID="{B4781581-C7FA-443C-A072-A9C389CB0FA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893AF7-41AB-4609-AF01-CBC23BE85959}" type="pres">
      <dgm:prSet presAssocID="{B4781581-C7FA-443C-A072-A9C389CB0FAF}" presName="hierChild3" presStyleCnt="0"/>
      <dgm:spPr/>
    </dgm:pt>
    <dgm:pt modelId="{6F879763-920D-4712-953E-2EC6D1833FBA}" type="pres">
      <dgm:prSet presAssocID="{DAD95B1D-BABD-4044-BAF2-252626701B3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A728ECA-643B-4432-B798-980BBBD57989}" type="pres">
      <dgm:prSet presAssocID="{4B2801B3-E5BD-426A-8350-3F6F2A86A446}" presName="hierRoot3" presStyleCnt="0"/>
      <dgm:spPr/>
    </dgm:pt>
    <dgm:pt modelId="{5685F5E7-6FA3-457C-BE42-B8284442E816}" type="pres">
      <dgm:prSet presAssocID="{4B2801B3-E5BD-426A-8350-3F6F2A86A446}" presName="composite3" presStyleCnt="0"/>
      <dgm:spPr/>
    </dgm:pt>
    <dgm:pt modelId="{09F880EE-DA8C-4CC0-BC97-7F700FB3E3AE}" type="pres">
      <dgm:prSet presAssocID="{4B2801B3-E5BD-426A-8350-3F6F2A86A446}" presName="background3" presStyleLbl="node3" presStyleIdx="0" presStyleCnt="3"/>
      <dgm:spPr/>
    </dgm:pt>
    <dgm:pt modelId="{57027D0D-FF0E-4C74-8E5A-6ECFEE23B9D6}" type="pres">
      <dgm:prSet presAssocID="{4B2801B3-E5BD-426A-8350-3F6F2A86A44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0D7A8E-0987-4ECE-B80F-73508FDDC67D}" type="pres">
      <dgm:prSet presAssocID="{4B2801B3-E5BD-426A-8350-3F6F2A86A446}" presName="hierChild4" presStyleCnt="0"/>
      <dgm:spPr/>
    </dgm:pt>
    <dgm:pt modelId="{88BE0775-469C-48A9-9941-22AFD55926CA}" type="pres">
      <dgm:prSet presAssocID="{B62A4239-2545-4736-8741-7B71439F4EF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661CD1D-1990-43A2-B464-DBAC7519C6FC}" type="pres">
      <dgm:prSet presAssocID="{C492A78A-DB99-4AB8-B11E-740C5C87DFD1}" presName="hierRoot3" presStyleCnt="0"/>
      <dgm:spPr/>
    </dgm:pt>
    <dgm:pt modelId="{FD36E3D9-D266-4323-A445-AE8EA6E36DC7}" type="pres">
      <dgm:prSet presAssocID="{C492A78A-DB99-4AB8-B11E-740C5C87DFD1}" presName="composite3" presStyleCnt="0"/>
      <dgm:spPr/>
    </dgm:pt>
    <dgm:pt modelId="{49BFFD11-2062-40A1-A1B7-CCC884E4F721}" type="pres">
      <dgm:prSet presAssocID="{C492A78A-DB99-4AB8-B11E-740C5C87DFD1}" presName="background3" presStyleLbl="node3" presStyleIdx="1" presStyleCnt="3"/>
      <dgm:spPr/>
    </dgm:pt>
    <dgm:pt modelId="{26F61DAB-6ACE-4CCA-9AF2-4D020D70A323}" type="pres">
      <dgm:prSet presAssocID="{C492A78A-DB99-4AB8-B11E-740C5C87DFD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FD5003-AE85-4594-A4F6-337817C59910}" type="pres">
      <dgm:prSet presAssocID="{C492A78A-DB99-4AB8-B11E-740C5C87DFD1}" presName="hierChild4" presStyleCnt="0"/>
      <dgm:spPr/>
    </dgm:pt>
    <dgm:pt modelId="{7024B7FB-802D-4CE1-A4C1-5AFA11F67F9E}" type="pres">
      <dgm:prSet presAssocID="{F27516CB-E464-478B-A337-D3B470F3551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DE717CC-F120-4F45-89C2-C221A3431787}" type="pres">
      <dgm:prSet presAssocID="{66FDED2E-E404-4BE0-8DE2-903910981B50}" presName="hierRoot2" presStyleCnt="0"/>
      <dgm:spPr/>
    </dgm:pt>
    <dgm:pt modelId="{34F64436-8215-4D05-AEF4-D2353821A198}" type="pres">
      <dgm:prSet presAssocID="{66FDED2E-E404-4BE0-8DE2-903910981B50}" presName="composite2" presStyleCnt="0"/>
      <dgm:spPr/>
    </dgm:pt>
    <dgm:pt modelId="{84203724-A3E2-4626-A840-C936C90776D6}" type="pres">
      <dgm:prSet presAssocID="{66FDED2E-E404-4BE0-8DE2-903910981B50}" presName="background2" presStyleLbl="node2" presStyleIdx="1" presStyleCnt="2"/>
      <dgm:spPr/>
    </dgm:pt>
    <dgm:pt modelId="{A6AF70E9-D8C8-4CC4-A25E-246A58D4815D}" type="pres">
      <dgm:prSet presAssocID="{66FDED2E-E404-4BE0-8DE2-903910981B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2F747-3E7A-4C4B-A3A8-54E782C4DF3E}" type="pres">
      <dgm:prSet presAssocID="{66FDED2E-E404-4BE0-8DE2-903910981B50}" presName="hierChild3" presStyleCnt="0"/>
      <dgm:spPr/>
    </dgm:pt>
    <dgm:pt modelId="{87AEE00C-DFE0-419C-97F3-135966196FC5}" type="pres">
      <dgm:prSet presAssocID="{4C24CF76-9DC8-4C6F-AB9A-CEEB5871DD8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D9E6875-9C26-49EA-A70E-31A3E7916D5E}" type="pres">
      <dgm:prSet presAssocID="{B885D137-0DD5-43D3-8C5F-9B1D1EF055B6}" presName="hierRoot3" presStyleCnt="0"/>
      <dgm:spPr/>
    </dgm:pt>
    <dgm:pt modelId="{C872799A-39B5-4EEC-BB41-A50BA7606EAA}" type="pres">
      <dgm:prSet presAssocID="{B885D137-0DD5-43D3-8C5F-9B1D1EF055B6}" presName="composite3" presStyleCnt="0"/>
      <dgm:spPr/>
    </dgm:pt>
    <dgm:pt modelId="{FBD64F6E-C232-483D-9830-6B544DE3790A}" type="pres">
      <dgm:prSet presAssocID="{B885D137-0DD5-43D3-8C5F-9B1D1EF055B6}" presName="background3" presStyleLbl="node3" presStyleIdx="2" presStyleCnt="3"/>
      <dgm:spPr/>
    </dgm:pt>
    <dgm:pt modelId="{F7EBDFC4-D0E0-4CBC-9BD9-F3F0805BC603}" type="pres">
      <dgm:prSet presAssocID="{B885D137-0DD5-43D3-8C5F-9B1D1EF055B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7E0AA-7970-4B42-A44A-D7F7141BD14C}" type="pres">
      <dgm:prSet presAssocID="{B885D137-0DD5-43D3-8C5F-9B1D1EF055B6}" presName="hierChild4" presStyleCnt="0"/>
      <dgm:spPr/>
    </dgm:pt>
  </dgm:ptLst>
  <dgm:cxnLst>
    <dgm:cxn modelId="{CFB27E4F-1D11-4972-B02F-5F4AEE0CBA6A}" type="presOf" srcId="{B4781581-C7FA-443C-A072-A9C389CB0FAF}" destId="{4C8A7972-7C3D-4AD4-B842-4C80B525FDE9}" srcOrd="0" destOrd="0" presId="urn:microsoft.com/office/officeart/2005/8/layout/hierarchy1"/>
    <dgm:cxn modelId="{FE9FDC81-28A2-4E13-ABAA-1443AA10586C}" type="presOf" srcId="{3CD81779-4310-412C-877F-6436F7D2A53B}" destId="{A0092357-D1B5-4750-8C8E-A8E3DAC9A129}" srcOrd="0" destOrd="0" presId="urn:microsoft.com/office/officeart/2005/8/layout/hierarchy1"/>
    <dgm:cxn modelId="{262B88D2-0E20-4210-82C2-27AB6BC23FAD}" type="presOf" srcId="{4B2801B3-E5BD-426A-8350-3F6F2A86A446}" destId="{57027D0D-FF0E-4C74-8E5A-6ECFEE23B9D6}" srcOrd="0" destOrd="0" presId="urn:microsoft.com/office/officeart/2005/8/layout/hierarchy1"/>
    <dgm:cxn modelId="{244173E4-C72E-4CEC-AC26-9A5C043BC7C6}" type="presOf" srcId="{4C24CF76-9DC8-4C6F-AB9A-CEEB5871DD81}" destId="{87AEE00C-DFE0-419C-97F3-135966196FC5}" srcOrd="0" destOrd="0" presId="urn:microsoft.com/office/officeart/2005/8/layout/hierarchy1"/>
    <dgm:cxn modelId="{D77F98C1-213F-48F2-A4D1-0D04814325FC}" srcId="{B465DCAF-07FC-4AC7-A27D-E88FDF3A0521}" destId="{06D1D32F-6D95-4A26-8FBD-DF2F4B5816FF}" srcOrd="0" destOrd="0" parTransId="{33435564-0C7E-4675-A86E-9D95768D1BC1}" sibTransId="{583D9049-7277-45F5-BBF2-CCF89CC0D481}"/>
    <dgm:cxn modelId="{3B618174-7D1B-40EA-AD5C-1108938276FE}" srcId="{B4781581-C7FA-443C-A072-A9C389CB0FAF}" destId="{4B2801B3-E5BD-426A-8350-3F6F2A86A446}" srcOrd="0" destOrd="0" parTransId="{DAD95B1D-BABD-4044-BAF2-252626701B34}" sibTransId="{5B18E43F-5393-432E-8823-A44CCA1C5679}"/>
    <dgm:cxn modelId="{90A8224B-C6CC-4F54-8435-65A4DE633AA5}" srcId="{B4781581-C7FA-443C-A072-A9C389CB0FAF}" destId="{C492A78A-DB99-4AB8-B11E-740C5C87DFD1}" srcOrd="1" destOrd="0" parTransId="{B62A4239-2545-4736-8741-7B71439F4EF2}" sibTransId="{D86FB54C-5D45-44A5-8892-F00584265167}"/>
    <dgm:cxn modelId="{A1C492A5-E565-463E-BF88-7EBB3027D346}" srcId="{66FDED2E-E404-4BE0-8DE2-903910981B50}" destId="{B885D137-0DD5-43D3-8C5F-9B1D1EF055B6}" srcOrd="0" destOrd="0" parTransId="{4C24CF76-9DC8-4C6F-AB9A-CEEB5871DD81}" sibTransId="{2ADB1489-F854-424E-A57F-34A81FCA6DAB}"/>
    <dgm:cxn modelId="{150DD6AF-8154-497C-B4D8-63C4289EA801}" type="presOf" srcId="{06D1D32F-6D95-4A26-8FBD-DF2F4B5816FF}" destId="{85D1944C-89A0-4FAE-A044-BF922AF0B582}" srcOrd="0" destOrd="0" presId="urn:microsoft.com/office/officeart/2005/8/layout/hierarchy1"/>
    <dgm:cxn modelId="{F3C9D681-FC84-42F0-AEE2-08195205D300}" type="presOf" srcId="{B62A4239-2545-4736-8741-7B71439F4EF2}" destId="{88BE0775-469C-48A9-9941-22AFD55926CA}" srcOrd="0" destOrd="0" presId="urn:microsoft.com/office/officeart/2005/8/layout/hierarchy1"/>
    <dgm:cxn modelId="{FAC6A0CF-BE59-43CD-9636-3F4A9BD66226}" srcId="{06D1D32F-6D95-4A26-8FBD-DF2F4B5816FF}" destId="{66FDED2E-E404-4BE0-8DE2-903910981B50}" srcOrd="1" destOrd="0" parTransId="{F27516CB-E464-478B-A337-D3B470F3551B}" sibTransId="{A3490A3B-2BB8-48AB-938B-8E4D09D4BE18}"/>
    <dgm:cxn modelId="{670D5060-66EF-4F28-8148-574BCAC601FB}" type="presOf" srcId="{F27516CB-E464-478B-A337-D3B470F3551B}" destId="{7024B7FB-802D-4CE1-A4C1-5AFA11F67F9E}" srcOrd="0" destOrd="0" presId="urn:microsoft.com/office/officeart/2005/8/layout/hierarchy1"/>
    <dgm:cxn modelId="{78734AD5-97D3-45EA-8B87-0429CE1A6B26}" type="presOf" srcId="{DAD95B1D-BABD-4044-BAF2-252626701B34}" destId="{6F879763-920D-4712-953E-2EC6D1833FBA}" srcOrd="0" destOrd="0" presId="urn:microsoft.com/office/officeart/2005/8/layout/hierarchy1"/>
    <dgm:cxn modelId="{A9F9C574-BE98-4BFD-8FC4-85F629AE6331}" type="presOf" srcId="{B885D137-0DD5-43D3-8C5F-9B1D1EF055B6}" destId="{F7EBDFC4-D0E0-4CBC-9BD9-F3F0805BC603}" srcOrd="0" destOrd="0" presId="urn:microsoft.com/office/officeart/2005/8/layout/hierarchy1"/>
    <dgm:cxn modelId="{C8DF0150-8A66-4E21-A79D-AA548A6A7AE0}" type="presOf" srcId="{66FDED2E-E404-4BE0-8DE2-903910981B50}" destId="{A6AF70E9-D8C8-4CC4-A25E-246A58D4815D}" srcOrd="0" destOrd="0" presId="urn:microsoft.com/office/officeart/2005/8/layout/hierarchy1"/>
    <dgm:cxn modelId="{92EBA3D2-A1F3-4D7A-BB18-9DEED4358A7C}" type="presOf" srcId="{B465DCAF-07FC-4AC7-A27D-E88FDF3A0521}" destId="{BF849992-F370-4F4A-8C77-BCC9871DD1CC}" srcOrd="0" destOrd="0" presId="urn:microsoft.com/office/officeart/2005/8/layout/hierarchy1"/>
    <dgm:cxn modelId="{7AA91C29-A3C6-4CC1-8422-58A1930048F8}" srcId="{06D1D32F-6D95-4A26-8FBD-DF2F4B5816FF}" destId="{B4781581-C7FA-443C-A072-A9C389CB0FAF}" srcOrd="0" destOrd="0" parTransId="{3CD81779-4310-412C-877F-6436F7D2A53B}" sibTransId="{6E3923A1-C15A-4E61-8320-431FCEAFE15F}"/>
    <dgm:cxn modelId="{E4C55E75-FDC7-425C-8FF1-24B4680B22DC}" type="presOf" srcId="{C492A78A-DB99-4AB8-B11E-740C5C87DFD1}" destId="{26F61DAB-6ACE-4CCA-9AF2-4D020D70A323}" srcOrd="0" destOrd="0" presId="urn:microsoft.com/office/officeart/2005/8/layout/hierarchy1"/>
    <dgm:cxn modelId="{62C24A94-0283-4881-BFBB-EEE308331301}" type="presParOf" srcId="{BF849992-F370-4F4A-8C77-BCC9871DD1CC}" destId="{B88945B5-9203-41E1-846B-DBDE1BDFAAF0}" srcOrd="0" destOrd="0" presId="urn:microsoft.com/office/officeart/2005/8/layout/hierarchy1"/>
    <dgm:cxn modelId="{2C81652A-DDDD-49E5-88E0-15EE8F038F62}" type="presParOf" srcId="{B88945B5-9203-41E1-846B-DBDE1BDFAAF0}" destId="{9ED75F56-A6F8-4D30-9DA2-5B81D180B006}" srcOrd="0" destOrd="0" presId="urn:microsoft.com/office/officeart/2005/8/layout/hierarchy1"/>
    <dgm:cxn modelId="{AF144702-04A6-481A-B5F5-18E523834972}" type="presParOf" srcId="{9ED75F56-A6F8-4D30-9DA2-5B81D180B006}" destId="{FBEC138F-AE34-472E-90D3-643C726EE7C9}" srcOrd="0" destOrd="0" presId="urn:microsoft.com/office/officeart/2005/8/layout/hierarchy1"/>
    <dgm:cxn modelId="{E9F18A0E-0D34-4C75-8FBE-EA89F321BE41}" type="presParOf" srcId="{9ED75F56-A6F8-4D30-9DA2-5B81D180B006}" destId="{85D1944C-89A0-4FAE-A044-BF922AF0B582}" srcOrd="1" destOrd="0" presId="urn:microsoft.com/office/officeart/2005/8/layout/hierarchy1"/>
    <dgm:cxn modelId="{D6C69E63-0666-456E-AB75-EEE39634F97B}" type="presParOf" srcId="{B88945B5-9203-41E1-846B-DBDE1BDFAAF0}" destId="{37B8F2FD-43C5-4A0F-A51B-715514491991}" srcOrd="1" destOrd="0" presId="urn:microsoft.com/office/officeart/2005/8/layout/hierarchy1"/>
    <dgm:cxn modelId="{20FC7A8F-0C9B-4F84-B8C3-D6F600CFA217}" type="presParOf" srcId="{37B8F2FD-43C5-4A0F-A51B-715514491991}" destId="{A0092357-D1B5-4750-8C8E-A8E3DAC9A129}" srcOrd="0" destOrd="0" presId="urn:microsoft.com/office/officeart/2005/8/layout/hierarchy1"/>
    <dgm:cxn modelId="{8C8EEE26-60C7-4749-A13B-C24C9BCECAB7}" type="presParOf" srcId="{37B8F2FD-43C5-4A0F-A51B-715514491991}" destId="{82B556A6-27F0-401F-973C-FCE8129006E7}" srcOrd="1" destOrd="0" presId="urn:microsoft.com/office/officeart/2005/8/layout/hierarchy1"/>
    <dgm:cxn modelId="{8BBBE049-B2D1-4C75-BA02-09B26300C391}" type="presParOf" srcId="{82B556A6-27F0-401F-973C-FCE8129006E7}" destId="{D266ABB6-6A03-433D-B51B-82930FEA6E49}" srcOrd="0" destOrd="0" presId="urn:microsoft.com/office/officeart/2005/8/layout/hierarchy1"/>
    <dgm:cxn modelId="{0FDB44D7-A47F-4D43-A0A1-4306E0204D10}" type="presParOf" srcId="{D266ABB6-6A03-433D-B51B-82930FEA6E49}" destId="{77F382AE-8184-4083-9ED1-0E2C47168FC1}" srcOrd="0" destOrd="0" presId="urn:microsoft.com/office/officeart/2005/8/layout/hierarchy1"/>
    <dgm:cxn modelId="{15C0E91A-FC73-4CD4-A973-EA6D7F35760B}" type="presParOf" srcId="{D266ABB6-6A03-433D-B51B-82930FEA6E49}" destId="{4C8A7972-7C3D-4AD4-B842-4C80B525FDE9}" srcOrd="1" destOrd="0" presId="urn:microsoft.com/office/officeart/2005/8/layout/hierarchy1"/>
    <dgm:cxn modelId="{C50A67DC-FD5E-435A-A54E-7B9379FC1578}" type="presParOf" srcId="{82B556A6-27F0-401F-973C-FCE8129006E7}" destId="{59893AF7-41AB-4609-AF01-CBC23BE85959}" srcOrd="1" destOrd="0" presId="urn:microsoft.com/office/officeart/2005/8/layout/hierarchy1"/>
    <dgm:cxn modelId="{DE03AB88-142C-439E-B2AF-C0EEDB3E30B7}" type="presParOf" srcId="{59893AF7-41AB-4609-AF01-CBC23BE85959}" destId="{6F879763-920D-4712-953E-2EC6D1833FBA}" srcOrd="0" destOrd="0" presId="urn:microsoft.com/office/officeart/2005/8/layout/hierarchy1"/>
    <dgm:cxn modelId="{BB89220B-BD97-467C-B4B2-7BDEC597565E}" type="presParOf" srcId="{59893AF7-41AB-4609-AF01-CBC23BE85959}" destId="{1A728ECA-643B-4432-B798-980BBBD57989}" srcOrd="1" destOrd="0" presId="urn:microsoft.com/office/officeart/2005/8/layout/hierarchy1"/>
    <dgm:cxn modelId="{18F85319-41E6-43CA-BD9E-6C0176A8E1AB}" type="presParOf" srcId="{1A728ECA-643B-4432-B798-980BBBD57989}" destId="{5685F5E7-6FA3-457C-BE42-B8284442E816}" srcOrd="0" destOrd="0" presId="urn:microsoft.com/office/officeart/2005/8/layout/hierarchy1"/>
    <dgm:cxn modelId="{8AE78837-A7C0-432D-8878-8B70AA6A5319}" type="presParOf" srcId="{5685F5E7-6FA3-457C-BE42-B8284442E816}" destId="{09F880EE-DA8C-4CC0-BC97-7F700FB3E3AE}" srcOrd="0" destOrd="0" presId="urn:microsoft.com/office/officeart/2005/8/layout/hierarchy1"/>
    <dgm:cxn modelId="{76897803-057B-484F-B7C2-41D6E56605BF}" type="presParOf" srcId="{5685F5E7-6FA3-457C-BE42-B8284442E816}" destId="{57027D0D-FF0E-4C74-8E5A-6ECFEE23B9D6}" srcOrd="1" destOrd="0" presId="urn:microsoft.com/office/officeart/2005/8/layout/hierarchy1"/>
    <dgm:cxn modelId="{A4140047-5DE7-4003-9ECC-139F85A70AFD}" type="presParOf" srcId="{1A728ECA-643B-4432-B798-980BBBD57989}" destId="{490D7A8E-0987-4ECE-B80F-73508FDDC67D}" srcOrd="1" destOrd="0" presId="urn:microsoft.com/office/officeart/2005/8/layout/hierarchy1"/>
    <dgm:cxn modelId="{542B6CAC-E99C-45C2-87EC-7B7B758E1CED}" type="presParOf" srcId="{59893AF7-41AB-4609-AF01-CBC23BE85959}" destId="{88BE0775-469C-48A9-9941-22AFD55926CA}" srcOrd="2" destOrd="0" presId="urn:microsoft.com/office/officeart/2005/8/layout/hierarchy1"/>
    <dgm:cxn modelId="{32491A29-D504-485E-97C9-A4A896D0E9D5}" type="presParOf" srcId="{59893AF7-41AB-4609-AF01-CBC23BE85959}" destId="{B661CD1D-1990-43A2-B464-DBAC7519C6FC}" srcOrd="3" destOrd="0" presId="urn:microsoft.com/office/officeart/2005/8/layout/hierarchy1"/>
    <dgm:cxn modelId="{2AC57E0B-5B4E-4FFB-AE81-61D6CFEA4585}" type="presParOf" srcId="{B661CD1D-1990-43A2-B464-DBAC7519C6FC}" destId="{FD36E3D9-D266-4323-A445-AE8EA6E36DC7}" srcOrd="0" destOrd="0" presId="urn:microsoft.com/office/officeart/2005/8/layout/hierarchy1"/>
    <dgm:cxn modelId="{2463CEE3-33E4-4E56-A79B-D12459A25808}" type="presParOf" srcId="{FD36E3D9-D266-4323-A445-AE8EA6E36DC7}" destId="{49BFFD11-2062-40A1-A1B7-CCC884E4F721}" srcOrd="0" destOrd="0" presId="urn:microsoft.com/office/officeart/2005/8/layout/hierarchy1"/>
    <dgm:cxn modelId="{E0D3D713-7615-41E7-A399-3865B9A24B84}" type="presParOf" srcId="{FD36E3D9-D266-4323-A445-AE8EA6E36DC7}" destId="{26F61DAB-6ACE-4CCA-9AF2-4D020D70A323}" srcOrd="1" destOrd="0" presId="urn:microsoft.com/office/officeart/2005/8/layout/hierarchy1"/>
    <dgm:cxn modelId="{FFDCFCA0-9A26-4C6D-B3CD-654889CCE0A6}" type="presParOf" srcId="{B661CD1D-1990-43A2-B464-DBAC7519C6FC}" destId="{6BFD5003-AE85-4594-A4F6-337817C59910}" srcOrd="1" destOrd="0" presId="urn:microsoft.com/office/officeart/2005/8/layout/hierarchy1"/>
    <dgm:cxn modelId="{2B838D78-86C8-44EF-B722-48DABB37B7C7}" type="presParOf" srcId="{37B8F2FD-43C5-4A0F-A51B-715514491991}" destId="{7024B7FB-802D-4CE1-A4C1-5AFA11F67F9E}" srcOrd="2" destOrd="0" presId="urn:microsoft.com/office/officeart/2005/8/layout/hierarchy1"/>
    <dgm:cxn modelId="{F00ABA13-7148-488C-98E6-3C87C1541E17}" type="presParOf" srcId="{37B8F2FD-43C5-4A0F-A51B-715514491991}" destId="{8DE717CC-F120-4F45-89C2-C221A3431787}" srcOrd="3" destOrd="0" presId="urn:microsoft.com/office/officeart/2005/8/layout/hierarchy1"/>
    <dgm:cxn modelId="{04853818-E00E-44B3-AFEB-EF1E575A463A}" type="presParOf" srcId="{8DE717CC-F120-4F45-89C2-C221A3431787}" destId="{34F64436-8215-4D05-AEF4-D2353821A198}" srcOrd="0" destOrd="0" presId="urn:microsoft.com/office/officeart/2005/8/layout/hierarchy1"/>
    <dgm:cxn modelId="{F7D1DF7E-ADD9-4E48-968F-BDEFD2CA8D5E}" type="presParOf" srcId="{34F64436-8215-4D05-AEF4-D2353821A198}" destId="{84203724-A3E2-4626-A840-C936C90776D6}" srcOrd="0" destOrd="0" presId="urn:microsoft.com/office/officeart/2005/8/layout/hierarchy1"/>
    <dgm:cxn modelId="{B736D029-1E85-46B8-9E70-CF629EEDCEFB}" type="presParOf" srcId="{34F64436-8215-4D05-AEF4-D2353821A198}" destId="{A6AF70E9-D8C8-4CC4-A25E-246A58D4815D}" srcOrd="1" destOrd="0" presId="urn:microsoft.com/office/officeart/2005/8/layout/hierarchy1"/>
    <dgm:cxn modelId="{EC4C44FD-6FFB-48CA-BAB0-5DCF0A24D134}" type="presParOf" srcId="{8DE717CC-F120-4F45-89C2-C221A3431787}" destId="{2132F747-3E7A-4C4B-A3A8-54E782C4DF3E}" srcOrd="1" destOrd="0" presId="urn:microsoft.com/office/officeart/2005/8/layout/hierarchy1"/>
    <dgm:cxn modelId="{4164A518-B1F7-4C4E-B468-677A3FBC9D61}" type="presParOf" srcId="{2132F747-3E7A-4C4B-A3A8-54E782C4DF3E}" destId="{87AEE00C-DFE0-419C-97F3-135966196FC5}" srcOrd="0" destOrd="0" presId="urn:microsoft.com/office/officeart/2005/8/layout/hierarchy1"/>
    <dgm:cxn modelId="{BF68BC2D-8BE1-47BD-9504-74601B290C31}" type="presParOf" srcId="{2132F747-3E7A-4C4B-A3A8-54E782C4DF3E}" destId="{4D9E6875-9C26-49EA-A70E-31A3E7916D5E}" srcOrd="1" destOrd="0" presId="urn:microsoft.com/office/officeart/2005/8/layout/hierarchy1"/>
    <dgm:cxn modelId="{7A379771-1BE1-4CCD-B318-2A43CE166AFA}" type="presParOf" srcId="{4D9E6875-9C26-49EA-A70E-31A3E7916D5E}" destId="{C872799A-39B5-4EEC-BB41-A50BA7606EAA}" srcOrd="0" destOrd="0" presId="urn:microsoft.com/office/officeart/2005/8/layout/hierarchy1"/>
    <dgm:cxn modelId="{166D850B-FBBB-426E-9404-F0CD7EFD7E84}" type="presParOf" srcId="{C872799A-39B5-4EEC-BB41-A50BA7606EAA}" destId="{FBD64F6E-C232-483D-9830-6B544DE3790A}" srcOrd="0" destOrd="0" presId="urn:microsoft.com/office/officeart/2005/8/layout/hierarchy1"/>
    <dgm:cxn modelId="{8648C155-7E0B-47B8-9959-F4595D501B58}" type="presParOf" srcId="{C872799A-39B5-4EEC-BB41-A50BA7606EAA}" destId="{F7EBDFC4-D0E0-4CBC-9BD9-F3F0805BC603}" srcOrd="1" destOrd="0" presId="urn:microsoft.com/office/officeart/2005/8/layout/hierarchy1"/>
    <dgm:cxn modelId="{90C808E5-9D99-4E36-92DE-8D24426821CB}" type="presParOf" srcId="{4D9E6875-9C26-49EA-A70E-31A3E7916D5E}" destId="{A797E0AA-7970-4B42-A44A-D7F7141BD1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5DCAF-07FC-4AC7-A27D-E88FDF3A052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6D1D32F-6D95-4A26-8FBD-DF2F4B5816FF}">
      <dgm:prSet phldrT="[Text]"/>
      <dgm:spPr/>
      <dgm:t>
        <a:bodyPr/>
        <a:lstStyle/>
        <a:p>
          <a:r>
            <a:rPr lang="en-US" dirty="0" smtClean="0"/>
            <a:t>PUMS Total</a:t>
          </a:r>
          <a:endParaRPr lang="en-US" dirty="0"/>
        </a:p>
      </dgm:t>
    </dgm:pt>
    <dgm:pt modelId="{33435564-0C7E-4675-A86E-9D95768D1BC1}" type="parTrans" cxnId="{D77F98C1-213F-48F2-A4D1-0D04814325FC}">
      <dgm:prSet/>
      <dgm:spPr/>
      <dgm:t>
        <a:bodyPr/>
        <a:lstStyle/>
        <a:p>
          <a:endParaRPr lang="en-US"/>
        </a:p>
      </dgm:t>
    </dgm:pt>
    <dgm:pt modelId="{583D9049-7277-45F5-BBF2-CCF89CC0D481}" type="sibTrans" cxnId="{D77F98C1-213F-48F2-A4D1-0D04814325FC}">
      <dgm:prSet/>
      <dgm:spPr/>
      <dgm:t>
        <a:bodyPr/>
        <a:lstStyle/>
        <a:p>
          <a:endParaRPr lang="en-US"/>
        </a:p>
      </dgm:t>
    </dgm:pt>
    <dgm:pt modelId="{B4781581-C7FA-443C-A072-A9C389CB0FAF}">
      <dgm:prSet phldrT="[Text]"/>
      <dgm:spPr/>
      <dgm:t>
        <a:bodyPr/>
        <a:lstStyle/>
        <a:p>
          <a:r>
            <a:rPr lang="en-US" dirty="0" smtClean="0"/>
            <a:t>By Industry</a:t>
          </a:r>
          <a:endParaRPr lang="en-US" dirty="0"/>
        </a:p>
      </dgm:t>
    </dgm:pt>
    <dgm:pt modelId="{3CD81779-4310-412C-877F-6436F7D2A53B}" type="parTrans" cxnId="{7AA91C29-A3C6-4CC1-8422-58A1930048F8}">
      <dgm:prSet/>
      <dgm:spPr/>
      <dgm:t>
        <a:bodyPr/>
        <a:lstStyle/>
        <a:p>
          <a:endParaRPr lang="en-US"/>
        </a:p>
      </dgm:t>
    </dgm:pt>
    <dgm:pt modelId="{6E3923A1-C15A-4E61-8320-431FCEAFE15F}" type="sibTrans" cxnId="{7AA91C29-A3C6-4CC1-8422-58A1930048F8}">
      <dgm:prSet/>
      <dgm:spPr/>
      <dgm:t>
        <a:bodyPr/>
        <a:lstStyle/>
        <a:p>
          <a:endParaRPr lang="en-US"/>
        </a:p>
      </dgm:t>
    </dgm:pt>
    <dgm:pt modelId="{4B2801B3-E5BD-426A-8350-3F6F2A86A446}">
      <dgm:prSet phldrT="[Text]"/>
      <dgm:spPr/>
      <dgm:t>
        <a:bodyPr/>
        <a:lstStyle/>
        <a:p>
          <a:r>
            <a:rPr lang="en-US" dirty="0" smtClean="0"/>
            <a:t>Wage and salary employment</a:t>
          </a:r>
          <a:endParaRPr lang="en-US" dirty="0"/>
        </a:p>
      </dgm:t>
    </dgm:pt>
    <dgm:pt modelId="{DAD95B1D-BABD-4044-BAF2-252626701B34}" type="parTrans" cxnId="{3B618174-7D1B-40EA-AD5C-1108938276FE}">
      <dgm:prSet/>
      <dgm:spPr/>
      <dgm:t>
        <a:bodyPr/>
        <a:lstStyle/>
        <a:p>
          <a:endParaRPr lang="en-US"/>
        </a:p>
      </dgm:t>
    </dgm:pt>
    <dgm:pt modelId="{5B18E43F-5393-432E-8823-A44CCA1C5679}" type="sibTrans" cxnId="{3B618174-7D1B-40EA-AD5C-1108938276FE}">
      <dgm:prSet/>
      <dgm:spPr/>
      <dgm:t>
        <a:bodyPr/>
        <a:lstStyle/>
        <a:p>
          <a:endParaRPr lang="en-US"/>
        </a:p>
      </dgm:t>
    </dgm:pt>
    <dgm:pt modelId="{C492A78A-DB99-4AB8-B11E-740C5C87DFD1}">
      <dgm:prSet phldrT="[Text]"/>
      <dgm:spPr/>
      <dgm:t>
        <a:bodyPr/>
        <a:lstStyle/>
        <a:p>
          <a:r>
            <a:rPr lang="en-US" dirty="0" smtClean="0"/>
            <a:t>Self-employment</a:t>
          </a:r>
          <a:endParaRPr lang="en-US" dirty="0"/>
        </a:p>
      </dgm:t>
    </dgm:pt>
    <dgm:pt modelId="{B62A4239-2545-4736-8741-7B71439F4EF2}" type="parTrans" cxnId="{90A8224B-C6CC-4F54-8435-65A4DE633AA5}">
      <dgm:prSet/>
      <dgm:spPr/>
      <dgm:t>
        <a:bodyPr/>
        <a:lstStyle/>
        <a:p>
          <a:endParaRPr lang="en-US"/>
        </a:p>
      </dgm:t>
    </dgm:pt>
    <dgm:pt modelId="{D86FB54C-5D45-44A5-8892-F00584265167}" type="sibTrans" cxnId="{90A8224B-C6CC-4F54-8435-65A4DE633AA5}">
      <dgm:prSet/>
      <dgm:spPr/>
      <dgm:t>
        <a:bodyPr/>
        <a:lstStyle/>
        <a:p>
          <a:endParaRPr lang="en-US"/>
        </a:p>
      </dgm:t>
    </dgm:pt>
    <dgm:pt modelId="{BF849992-F370-4F4A-8C77-BCC9871DD1CC}" type="pres">
      <dgm:prSet presAssocID="{B465DCAF-07FC-4AC7-A27D-E88FDF3A05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8945B5-9203-41E1-846B-DBDE1BDFAAF0}" type="pres">
      <dgm:prSet presAssocID="{06D1D32F-6D95-4A26-8FBD-DF2F4B5816FF}" presName="hierRoot1" presStyleCnt="0"/>
      <dgm:spPr/>
    </dgm:pt>
    <dgm:pt modelId="{9ED75F56-A6F8-4D30-9DA2-5B81D180B006}" type="pres">
      <dgm:prSet presAssocID="{06D1D32F-6D95-4A26-8FBD-DF2F4B5816FF}" presName="composite" presStyleCnt="0"/>
      <dgm:spPr/>
    </dgm:pt>
    <dgm:pt modelId="{FBEC138F-AE34-472E-90D3-643C726EE7C9}" type="pres">
      <dgm:prSet presAssocID="{06D1D32F-6D95-4A26-8FBD-DF2F4B5816FF}" presName="background" presStyleLbl="node0" presStyleIdx="0" presStyleCnt="1"/>
      <dgm:spPr/>
    </dgm:pt>
    <dgm:pt modelId="{85D1944C-89A0-4FAE-A044-BF922AF0B582}" type="pres">
      <dgm:prSet presAssocID="{06D1D32F-6D95-4A26-8FBD-DF2F4B5816F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8F2FD-43C5-4A0F-A51B-715514491991}" type="pres">
      <dgm:prSet presAssocID="{06D1D32F-6D95-4A26-8FBD-DF2F4B5816FF}" presName="hierChild2" presStyleCnt="0"/>
      <dgm:spPr/>
    </dgm:pt>
    <dgm:pt modelId="{A0092357-D1B5-4750-8C8E-A8E3DAC9A129}" type="pres">
      <dgm:prSet presAssocID="{3CD81779-4310-412C-877F-6436F7D2A53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2B556A6-27F0-401F-973C-FCE8129006E7}" type="pres">
      <dgm:prSet presAssocID="{B4781581-C7FA-443C-A072-A9C389CB0FAF}" presName="hierRoot2" presStyleCnt="0"/>
      <dgm:spPr/>
    </dgm:pt>
    <dgm:pt modelId="{D266ABB6-6A03-433D-B51B-82930FEA6E49}" type="pres">
      <dgm:prSet presAssocID="{B4781581-C7FA-443C-A072-A9C389CB0FAF}" presName="composite2" presStyleCnt="0"/>
      <dgm:spPr/>
    </dgm:pt>
    <dgm:pt modelId="{77F382AE-8184-4083-9ED1-0E2C47168FC1}" type="pres">
      <dgm:prSet presAssocID="{B4781581-C7FA-443C-A072-A9C389CB0FAF}" presName="background2" presStyleLbl="node2" presStyleIdx="0" presStyleCnt="1"/>
      <dgm:spPr/>
    </dgm:pt>
    <dgm:pt modelId="{4C8A7972-7C3D-4AD4-B842-4C80B525FDE9}" type="pres">
      <dgm:prSet presAssocID="{B4781581-C7FA-443C-A072-A9C389CB0FA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893AF7-41AB-4609-AF01-CBC23BE85959}" type="pres">
      <dgm:prSet presAssocID="{B4781581-C7FA-443C-A072-A9C389CB0FAF}" presName="hierChild3" presStyleCnt="0"/>
      <dgm:spPr/>
    </dgm:pt>
    <dgm:pt modelId="{6F879763-920D-4712-953E-2EC6D1833FBA}" type="pres">
      <dgm:prSet presAssocID="{DAD95B1D-BABD-4044-BAF2-252626701B34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A728ECA-643B-4432-B798-980BBBD57989}" type="pres">
      <dgm:prSet presAssocID="{4B2801B3-E5BD-426A-8350-3F6F2A86A446}" presName="hierRoot3" presStyleCnt="0"/>
      <dgm:spPr/>
    </dgm:pt>
    <dgm:pt modelId="{5685F5E7-6FA3-457C-BE42-B8284442E816}" type="pres">
      <dgm:prSet presAssocID="{4B2801B3-E5BD-426A-8350-3F6F2A86A446}" presName="composite3" presStyleCnt="0"/>
      <dgm:spPr/>
    </dgm:pt>
    <dgm:pt modelId="{09F880EE-DA8C-4CC0-BC97-7F700FB3E3AE}" type="pres">
      <dgm:prSet presAssocID="{4B2801B3-E5BD-426A-8350-3F6F2A86A446}" presName="background3" presStyleLbl="node3" presStyleIdx="0" presStyleCnt="2"/>
      <dgm:spPr/>
    </dgm:pt>
    <dgm:pt modelId="{57027D0D-FF0E-4C74-8E5A-6ECFEE23B9D6}" type="pres">
      <dgm:prSet presAssocID="{4B2801B3-E5BD-426A-8350-3F6F2A86A44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0D7A8E-0987-4ECE-B80F-73508FDDC67D}" type="pres">
      <dgm:prSet presAssocID="{4B2801B3-E5BD-426A-8350-3F6F2A86A446}" presName="hierChild4" presStyleCnt="0"/>
      <dgm:spPr/>
    </dgm:pt>
    <dgm:pt modelId="{88BE0775-469C-48A9-9941-22AFD55926CA}" type="pres">
      <dgm:prSet presAssocID="{B62A4239-2545-4736-8741-7B71439F4EF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661CD1D-1990-43A2-B464-DBAC7519C6FC}" type="pres">
      <dgm:prSet presAssocID="{C492A78A-DB99-4AB8-B11E-740C5C87DFD1}" presName="hierRoot3" presStyleCnt="0"/>
      <dgm:spPr/>
    </dgm:pt>
    <dgm:pt modelId="{FD36E3D9-D266-4323-A445-AE8EA6E36DC7}" type="pres">
      <dgm:prSet presAssocID="{C492A78A-DB99-4AB8-B11E-740C5C87DFD1}" presName="composite3" presStyleCnt="0"/>
      <dgm:spPr/>
    </dgm:pt>
    <dgm:pt modelId="{49BFFD11-2062-40A1-A1B7-CCC884E4F721}" type="pres">
      <dgm:prSet presAssocID="{C492A78A-DB99-4AB8-B11E-740C5C87DFD1}" presName="background3" presStyleLbl="node3" presStyleIdx="1" presStyleCnt="2"/>
      <dgm:spPr/>
    </dgm:pt>
    <dgm:pt modelId="{26F61DAB-6ACE-4CCA-9AF2-4D020D70A323}" type="pres">
      <dgm:prSet presAssocID="{C492A78A-DB99-4AB8-B11E-740C5C87DFD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FD5003-AE85-4594-A4F6-337817C59910}" type="pres">
      <dgm:prSet presAssocID="{C492A78A-DB99-4AB8-B11E-740C5C87DFD1}" presName="hierChild4" presStyleCnt="0"/>
      <dgm:spPr/>
    </dgm:pt>
  </dgm:ptLst>
  <dgm:cxnLst>
    <dgm:cxn modelId="{90A8224B-C6CC-4F54-8435-65A4DE633AA5}" srcId="{B4781581-C7FA-443C-A072-A9C389CB0FAF}" destId="{C492A78A-DB99-4AB8-B11E-740C5C87DFD1}" srcOrd="1" destOrd="0" parTransId="{B62A4239-2545-4736-8741-7B71439F4EF2}" sibTransId="{D86FB54C-5D45-44A5-8892-F00584265167}"/>
    <dgm:cxn modelId="{5166BD6B-DF94-4405-A324-4AA69739CD71}" type="presOf" srcId="{3CD81779-4310-412C-877F-6436F7D2A53B}" destId="{A0092357-D1B5-4750-8C8E-A8E3DAC9A129}" srcOrd="0" destOrd="0" presId="urn:microsoft.com/office/officeart/2005/8/layout/hierarchy1"/>
    <dgm:cxn modelId="{7C2652ED-79DD-43B2-BC3E-1BBA25CBDB1A}" type="presOf" srcId="{4B2801B3-E5BD-426A-8350-3F6F2A86A446}" destId="{57027D0D-FF0E-4C74-8E5A-6ECFEE23B9D6}" srcOrd="0" destOrd="0" presId="urn:microsoft.com/office/officeart/2005/8/layout/hierarchy1"/>
    <dgm:cxn modelId="{D77F98C1-213F-48F2-A4D1-0D04814325FC}" srcId="{B465DCAF-07FC-4AC7-A27D-E88FDF3A0521}" destId="{06D1D32F-6D95-4A26-8FBD-DF2F4B5816FF}" srcOrd="0" destOrd="0" parTransId="{33435564-0C7E-4675-A86E-9D95768D1BC1}" sibTransId="{583D9049-7277-45F5-BBF2-CCF89CC0D481}"/>
    <dgm:cxn modelId="{5FB28672-37E3-4CFE-918A-C6EA656439FE}" type="presOf" srcId="{B4781581-C7FA-443C-A072-A9C389CB0FAF}" destId="{4C8A7972-7C3D-4AD4-B842-4C80B525FDE9}" srcOrd="0" destOrd="0" presId="urn:microsoft.com/office/officeart/2005/8/layout/hierarchy1"/>
    <dgm:cxn modelId="{202D394F-486D-4637-937F-061D6F71FAD8}" type="presOf" srcId="{DAD95B1D-BABD-4044-BAF2-252626701B34}" destId="{6F879763-920D-4712-953E-2EC6D1833FBA}" srcOrd="0" destOrd="0" presId="urn:microsoft.com/office/officeart/2005/8/layout/hierarchy1"/>
    <dgm:cxn modelId="{5962AF05-5B1E-45C5-B6CC-D498E09B5A6A}" type="presOf" srcId="{C492A78A-DB99-4AB8-B11E-740C5C87DFD1}" destId="{26F61DAB-6ACE-4CCA-9AF2-4D020D70A323}" srcOrd="0" destOrd="0" presId="urn:microsoft.com/office/officeart/2005/8/layout/hierarchy1"/>
    <dgm:cxn modelId="{67257CAE-3B8D-43DD-8C5C-1F81993146A6}" type="presOf" srcId="{B62A4239-2545-4736-8741-7B71439F4EF2}" destId="{88BE0775-469C-48A9-9941-22AFD55926CA}" srcOrd="0" destOrd="0" presId="urn:microsoft.com/office/officeart/2005/8/layout/hierarchy1"/>
    <dgm:cxn modelId="{7AA91C29-A3C6-4CC1-8422-58A1930048F8}" srcId="{06D1D32F-6D95-4A26-8FBD-DF2F4B5816FF}" destId="{B4781581-C7FA-443C-A072-A9C389CB0FAF}" srcOrd="0" destOrd="0" parTransId="{3CD81779-4310-412C-877F-6436F7D2A53B}" sibTransId="{6E3923A1-C15A-4E61-8320-431FCEAFE15F}"/>
    <dgm:cxn modelId="{EA80B6CF-363F-4AAA-ADE6-29B2EDFC7C4F}" type="presOf" srcId="{06D1D32F-6D95-4A26-8FBD-DF2F4B5816FF}" destId="{85D1944C-89A0-4FAE-A044-BF922AF0B582}" srcOrd="0" destOrd="0" presId="urn:microsoft.com/office/officeart/2005/8/layout/hierarchy1"/>
    <dgm:cxn modelId="{3B618174-7D1B-40EA-AD5C-1108938276FE}" srcId="{B4781581-C7FA-443C-A072-A9C389CB0FAF}" destId="{4B2801B3-E5BD-426A-8350-3F6F2A86A446}" srcOrd="0" destOrd="0" parTransId="{DAD95B1D-BABD-4044-BAF2-252626701B34}" sibTransId="{5B18E43F-5393-432E-8823-A44CCA1C5679}"/>
    <dgm:cxn modelId="{AD69A2FD-60EE-4373-B48D-2D6CBB2A4CB5}" type="presOf" srcId="{B465DCAF-07FC-4AC7-A27D-E88FDF3A0521}" destId="{BF849992-F370-4F4A-8C77-BCC9871DD1CC}" srcOrd="0" destOrd="0" presId="urn:microsoft.com/office/officeart/2005/8/layout/hierarchy1"/>
    <dgm:cxn modelId="{AC01BB60-C7D6-4BE1-919B-D8B8098AAF57}" type="presParOf" srcId="{BF849992-F370-4F4A-8C77-BCC9871DD1CC}" destId="{B88945B5-9203-41E1-846B-DBDE1BDFAAF0}" srcOrd="0" destOrd="0" presId="urn:microsoft.com/office/officeart/2005/8/layout/hierarchy1"/>
    <dgm:cxn modelId="{3AC5C017-B56A-44B0-9300-BB2FED2692C6}" type="presParOf" srcId="{B88945B5-9203-41E1-846B-DBDE1BDFAAF0}" destId="{9ED75F56-A6F8-4D30-9DA2-5B81D180B006}" srcOrd="0" destOrd="0" presId="urn:microsoft.com/office/officeart/2005/8/layout/hierarchy1"/>
    <dgm:cxn modelId="{35F50DF6-CDDD-4ABD-A343-6E5F41765543}" type="presParOf" srcId="{9ED75F56-A6F8-4D30-9DA2-5B81D180B006}" destId="{FBEC138F-AE34-472E-90D3-643C726EE7C9}" srcOrd="0" destOrd="0" presId="urn:microsoft.com/office/officeart/2005/8/layout/hierarchy1"/>
    <dgm:cxn modelId="{B410F942-ABE1-49B7-814B-232905A5F4FD}" type="presParOf" srcId="{9ED75F56-A6F8-4D30-9DA2-5B81D180B006}" destId="{85D1944C-89A0-4FAE-A044-BF922AF0B582}" srcOrd="1" destOrd="0" presId="urn:microsoft.com/office/officeart/2005/8/layout/hierarchy1"/>
    <dgm:cxn modelId="{53EFFC32-7196-4D66-A376-302DEA03BD42}" type="presParOf" srcId="{B88945B5-9203-41E1-846B-DBDE1BDFAAF0}" destId="{37B8F2FD-43C5-4A0F-A51B-715514491991}" srcOrd="1" destOrd="0" presId="urn:microsoft.com/office/officeart/2005/8/layout/hierarchy1"/>
    <dgm:cxn modelId="{2A630613-86EE-4792-BABE-7DB8FB50D392}" type="presParOf" srcId="{37B8F2FD-43C5-4A0F-A51B-715514491991}" destId="{A0092357-D1B5-4750-8C8E-A8E3DAC9A129}" srcOrd="0" destOrd="0" presId="urn:microsoft.com/office/officeart/2005/8/layout/hierarchy1"/>
    <dgm:cxn modelId="{381D0ECA-E134-4AB6-AC99-97DC66344423}" type="presParOf" srcId="{37B8F2FD-43C5-4A0F-A51B-715514491991}" destId="{82B556A6-27F0-401F-973C-FCE8129006E7}" srcOrd="1" destOrd="0" presId="urn:microsoft.com/office/officeart/2005/8/layout/hierarchy1"/>
    <dgm:cxn modelId="{BBCD0E8B-8CF1-4B63-9F75-6475272188E5}" type="presParOf" srcId="{82B556A6-27F0-401F-973C-FCE8129006E7}" destId="{D266ABB6-6A03-433D-B51B-82930FEA6E49}" srcOrd="0" destOrd="0" presId="urn:microsoft.com/office/officeart/2005/8/layout/hierarchy1"/>
    <dgm:cxn modelId="{EDA364D9-9F2B-4D55-B6F0-A39764D8DA25}" type="presParOf" srcId="{D266ABB6-6A03-433D-B51B-82930FEA6E49}" destId="{77F382AE-8184-4083-9ED1-0E2C47168FC1}" srcOrd="0" destOrd="0" presId="urn:microsoft.com/office/officeart/2005/8/layout/hierarchy1"/>
    <dgm:cxn modelId="{6C3189E6-98B5-4AEC-BC23-EB0031572030}" type="presParOf" srcId="{D266ABB6-6A03-433D-B51B-82930FEA6E49}" destId="{4C8A7972-7C3D-4AD4-B842-4C80B525FDE9}" srcOrd="1" destOrd="0" presId="urn:microsoft.com/office/officeart/2005/8/layout/hierarchy1"/>
    <dgm:cxn modelId="{EF167569-7B20-430B-9861-F6AE3B7DD947}" type="presParOf" srcId="{82B556A6-27F0-401F-973C-FCE8129006E7}" destId="{59893AF7-41AB-4609-AF01-CBC23BE85959}" srcOrd="1" destOrd="0" presId="urn:microsoft.com/office/officeart/2005/8/layout/hierarchy1"/>
    <dgm:cxn modelId="{00579FF6-3A77-4486-B375-2558CA86E3C4}" type="presParOf" srcId="{59893AF7-41AB-4609-AF01-CBC23BE85959}" destId="{6F879763-920D-4712-953E-2EC6D1833FBA}" srcOrd="0" destOrd="0" presId="urn:microsoft.com/office/officeart/2005/8/layout/hierarchy1"/>
    <dgm:cxn modelId="{45647F8A-FB94-450C-B3E1-08BBE861DF5F}" type="presParOf" srcId="{59893AF7-41AB-4609-AF01-CBC23BE85959}" destId="{1A728ECA-643B-4432-B798-980BBBD57989}" srcOrd="1" destOrd="0" presId="urn:microsoft.com/office/officeart/2005/8/layout/hierarchy1"/>
    <dgm:cxn modelId="{6149D4D2-AF26-429F-A68A-853C49257A5C}" type="presParOf" srcId="{1A728ECA-643B-4432-B798-980BBBD57989}" destId="{5685F5E7-6FA3-457C-BE42-B8284442E816}" srcOrd="0" destOrd="0" presId="urn:microsoft.com/office/officeart/2005/8/layout/hierarchy1"/>
    <dgm:cxn modelId="{40BAB23A-36D6-4519-A8B1-0D2CAA96120A}" type="presParOf" srcId="{5685F5E7-6FA3-457C-BE42-B8284442E816}" destId="{09F880EE-DA8C-4CC0-BC97-7F700FB3E3AE}" srcOrd="0" destOrd="0" presId="urn:microsoft.com/office/officeart/2005/8/layout/hierarchy1"/>
    <dgm:cxn modelId="{E7619AF9-41C5-46F9-900E-B3612F7C212E}" type="presParOf" srcId="{5685F5E7-6FA3-457C-BE42-B8284442E816}" destId="{57027D0D-FF0E-4C74-8E5A-6ECFEE23B9D6}" srcOrd="1" destOrd="0" presId="urn:microsoft.com/office/officeart/2005/8/layout/hierarchy1"/>
    <dgm:cxn modelId="{C63F7AA6-3450-4EE9-ADE0-A1299DE6AEF7}" type="presParOf" srcId="{1A728ECA-643B-4432-B798-980BBBD57989}" destId="{490D7A8E-0987-4ECE-B80F-73508FDDC67D}" srcOrd="1" destOrd="0" presId="urn:microsoft.com/office/officeart/2005/8/layout/hierarchy1"/>
    <dgm:cxn modelId="{3F3151EE-27B4-4F88-AC73-75F1C110C27E}" type="presParOf" srcId="{59893AF7-41AB-4609-AF01-CBC23BE85959}" destId="{88BE0775-469C-48A9-9941-22AFD55926CA}" srcOrd="2" destOrd="0" presId="urn:microsoft.com/office/officeart/2005/8/layout/hierarchy1"/>
    <dgm:cxn modelId="{51A85DF1-6F18-4D62-B719-13BCBC66BABA}" type="presParOf" srcId="{59893AF7-41AB-4609-AF01-CBC23BE85959}" destId="{B661CD1D-1990-43A2-B464-DBAC7519C6FC}" srcOrd="3" destOrd="0" presId="urn:microsoft.com/office/officeart/2005/8/layout/hierarchy1"/>
    <dgm:cxn modelId="{EDE5D22A-317C-4E1A-8E55-049A965D463E}" type="presParOf" srcId="{B661CD1D-1990-43A2-B464-DBAC7519C6FC}" destId="{FD36E3D9-D266-4323-A445-AE8EA6E36DC7}" srcOrd="0" destOrd="0" presId="urn:microsoft.com/office/officeart/2005/8/layout/hierarchy1"/>
    <dgm:cxn modelId="{EC542347-2300-4D00-BEBB-F1B285B0742A}" type="presParOf" srcId="{FD36E3D9-D266-4323-A445-AE8EA6E36DC7}" destId="{49BFFD11-2062-40A1-A1B7-CCC884E4F721}" srcOrd="0" destOrd="0" presId="urn:microsoft.com/office/officeart/2005/8/layout/hierarchy1"/>
    <dgm:cxn modelId="{557CA707-899B-49AF-BBF8-8C37BD7F27E0}" type="presParOf" srcId="{FD36E3D9-D266-4323-A445-AE8EA6E36DC7}" destId="{26F61DAB-6ACE-4CCA-9AF2-4D020D70A323}" srcOrd="1" destOrd="0" presId="urn:microsoft.com/office/officeart/2005/8/layout/hierarchy1"/>
    <dgm:cxn modelId="{F5E92340-9F56-4B0D-87CD-0F39A22AC970}" type="presParOf" srcId="{B661CD1D-1990-43A2-B464-DBAC7519C6FC}" destId="{6BFD5003-AE85-4594-A4F6-337817C599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E00C-DFE0-419C-97F3-135966196FC5}">
      <dsp:nvSpPr>
        <dsp:cNvPr id="0" name=""/>
        <dsp:cNvSpPr/>
      </dsp:nvSpPr>
      <dsp:spPr>
        <a:xfrm>
          <a:off x="3661588" y="2069239"/>
          <a:ext cx="91440" cy="366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18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B7FB-802D-4CE1-A4C1-5AFA11F67F9E}">
      <dsp:nvSpPr>
        <dsp:cNvPr id="0" name=""/>
        <dsp:cNvSpPr/>
      </dsp:nvSpPr>
      <dsp:spPr>
        <a:xfrm>
          <a:off x="2553146" y="903535"/>
          <a:ext cx="1154162" cy="366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43"/>
              </a:lnTo>
              <a:lnTo>
                <a:pt x="1154162" y="249543"/>
              </a:lnTo>
              <a:lnTo>
                <a:pt x="1154162" y="36618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E0775-469C-48A9-9941-22AFD55926CA}">
      <dsp:nvSpPr>
        <dsp:cNvPr id="0" name=""/>
        <dsp:cNvSpPr/>
      </dsp:nvSpPr>
      <dsp:spPr>
        <a:xfrm>
          <a:off x="1398984" y="2069239"/>
          <a:ext cx="769441" cy="366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43"/>
              </a:lnTo>
              <a:lnTo>
                <a:pt x="769441" y="249543"/>
              </a:lnTo>
              <a:lnTo>
                <a:pt x="769441" y="36618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79763-920D-4712-953E-2EC6D1833FBA}">
      <dsp:nvSpPr>
        <dsp:cNvPr id="0" name=""/>
        <dsp:cNvSpPr/>
      </dsp:nvSpPr>
      <dsp:spPr>
        <a:xfrm>
          <a:off x="629542" y="2069239"/>
          <a:ext cx="769441" cy="366184"/>
        </a:xfrm>
        <a:custGeom>
          <a:avLst/>
          <a:gdLst/>
          <a:ahLst/>
          <a:cxnLst/>
          <a:rect l="0" t="0" r="0" b="0"/>
          <a:pathLst>
            <a:path>
              <a:moveTo>
                <a:pt x="769441" y="0"/>
              </a:moveTo>
              <a:lnTo>
                <a:pt x="769441" y="249543"/>
              </a:lnTo>
              <a:lnTo>
                <a:pt x="0" y="249543"/>
              </a:lnTo>
              <a:lnTo>
                <a:pt x="0" y="36618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92357-D1B5-4750-8C8E-A8E3DAC9A129}">
      <dsp:nvSpPr>
        <dsp:cNvPr id="0" name=""/>
        <dsp:cNvSpPr/>
      </dsp:nvSpPr>
      <dsp:spPr>
        <a:xfrm>
          <a:off x="1398984" y="903535"/>
          <a:ext cx="1154162" cy="366184"/>
        </a:xfrm>
        <a:custGeom>
          <a:avLst/>
          <a:gdLst/>
          <a:ahLst/>
          <a:cxnLst/>
          <a:rect l="0" t="0" r="0" b="0"/>
          <a:pathLst>
            <a:path>
              <a:moveTo>
                <a:pt x="1154162" y="0"/>
              </a:moveTo>
              <a:lnTo>
                <a:pt x="1154162" y="249543"/>
              </a:lnTo>
              <a:lnTo>
                <a:pt x="0" y="249543"/>
              </a:lnTo>
              <a:lnTo>
                <a:pt x="0" y="36618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C138F-AE34-472E-90D3-643C726EE7C9}">
      <dsp:nvSpPr>
        <dsp:cNvPr id="0" name=""/>
        <dsp:cNvSpPr/>
      </dsp:nvSpPr>
      <dsp:spPr>
        <a:xfrm>
          <a:off x="1923603" y="104016"/>
          <a:ext cx="1259085" cy="7995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1944C-89A0-4FAE-A044-BF922AF0B582}">
      <dsp:nvSpPr>
        <dsp:cNvPr id="0" name=""/>
        <dsp:cNvSpPr/>
      </dsp:nvSpPr>
      <dsp:spPr>
        <a:xfrm>
          <a:off x="2063501" y="236919"/>
          <a:ext cx="1259085" cy="79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BEA Total</a:t>
          </a:r>
          <a:endParaRPr lang="en-US" sz="1500" kern="1200" dirty="0"/>
        </a:p>
      </dsp:txBody>
      <dsp:txXfrm>
        <a:off x="2086918" y="260336"/>
        <a:ext cx="1212251" cy="752685"/>
      </dsp:txXfrm>
    </dsp:sp>
    <dsp:sp modelId="{77F382AE-8184-4083-9ED1-0E2C47168FC1}">
      <dsp:nvSpPr>
        <dsp:cNvPr id="0" name=""/>
        <dsp:cNvSpPr/>
      </dsp:nvSpPr>
      <dsp:spPr>
        <a:xfrm>
          <a:off x="769441" y="1269719"/>
          <a:ext cx="1259085" cy="7995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A7972-7C3D-4AD4-B842-4C80B525FDE9}">
      <dsp:nvSpPr>
        <dsp:cNvPr id="0" name=""/>
        <dsp:cNvSpPr/>
      </dsp:nvSpPr>
      <dsp:spPr>
        <a:xfrm>
          <a:off x="909339" y="1402623"/>
          <a:ext cx="1259085" cy="79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type</a:t>
          </a:r>
          <a:endParaRPr lang="en-US" sz="1500" kern="1200" dirty="0"/>
        </a:p>
      </dsp:txBody>
      <dsp:txXfrm>
        <a:off x="932756" y="1426040"/>
        <a:ext cx="1212251" cy="752685"/>
      </dsp:txXfrm>
    </dsp:sp>
    <dsp:sp modelId="{09F880EE-DA8C-4CC0-BC97-7F700FB3E3AE}">
      <dsp:nvSpPr>
        <dsp:cNvPr id="0" name=""/>
        <dsp:cNvSpPr/>
      </dsp:nvSpPr>
      <dsp:spPr>
        <a:xfrm>
          <a:off x="0" y="2435423"/>
          <a:ext cx="1259085" cy="7995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27D0D-FF0E-4C74-8E5A-6ECFEE23B9D6}">
      <dsp:nvSpPr>
        <dsp:cNvPr id="0" name=""/>
        <dsp:cNvSpPr/>
      </dsp:nvSpPr>
      <dsp:spPr>
        <a:xfrm>
          <a:off x="139898" y="2568327"/>
          <a:ext cx="1259085" cy="79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Wage and salary employment</a:t>
          </a:r>
          <a:endParaRPr lang="en-US" sz="1500" kern="1200" dirty="0"/>
        </a:p>
      </dsp:txBody>
      <dsp:txXfrm>
        <a:off x="163315" y="2591744"/>
        <a:ext cx="1212251" cy="752685"/>
      </dsp:txXfrm>
    </dsp:sp>
    <dsp:sp modelId="{49BFFD11-2062-40A1-A1B7-CCC884E4F721}">
      <dsp:nvSpPr>
        <dsp:cNvPr id="0" name=""/>
        <dsp:cNvSpPr/>
      </dsp:nvSpPr>
      <dsp:spPr>
        <a:xfrm>
          <a:off x="1538882" y="2435423"/>
          <a:ext cx="1259085" cy="7995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61DAB-6ACE-4CCA-9AF2-4D020D70A323}">
      <dsp:nvSpPr>
        <dsp:cNvPr id="0" name=""/>
        <dsp:cNvSpPr/>
      </dsp:nvSpPr>
      <dsp:spPr>
        <a:xfrm>
          <a:off x="1678781" y="2568327"/>
          <a:ext cx="1259085" cy="79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Proprietor employment</a:t>
          </a:r>
          <a:endParaRPr lang="en-US" sz="1500" kern="1200" dirty="0"/>
        </a:p>
      </dsp:txBody>
      <dsp:txXfrm>
        <a:off x="1702198" y="2591744"/>
        <a:ext cx="1212251" cy="752685"/>
      </dsp:txXfrm>
    </dsp:sp>
    <dsp:sp modelId="{84203724-A3E2-4626-A840-C936C90776D6}">
      <dsp:nvSpPr>
        <dsp:cNvPr id="0" name=""/>
        <dsp:cNvSpPr/>
      </dsp:nvSpPr>
      <dsp:spPr>
        <a:xfrm>
          <a:off x="3077765" y="1269719"/>
          <a:ext cx="1259085" cy="7995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F70E9-D8C8-4CC4-A25E-246A58D4815D}">
      <dsp:nvSpPr>
        <dsp:cNvPr id="0" name=""/>
        <dsp:cNvSpPr/>
      </dsp:nvSpPr>
      <dsp:spPr>
        <a:xfrm>
          <a:off x="3217664" y="1402623"/>
          <a:ext cx="1259085" cy="79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industry</a:t>
          </a:r>
          <a:endParaRPr lang="en-US" sz="1500" kern="1200" dirty="0"/>
        </a:p>
      </dsp:txBody>
      <dsp:txXfrm>
        <a:off x="3241081" y="1426040"/>
        <a:ext cx="1212251" cy="752685"/>
      </dsp:txXfrm>
    </dsp:sp>
    <dsp:sp modelId="{FBD64F6E-C232-483D-9830-6B544DE3790A}">
      <dsp:nvSpPr>
        <dsp:cNvPr id="0" name=""/>
        <dsp:cNvSpPr/>
      </dsp:nvSpPr>
      <dsp:spPr>
        <a:xfrm>
          <a:off x="3077765" y="2435423"/>
          <a:ext cx="1259085" cy="7995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BDFC4-D0E0-4CBC-9BD9-F3F0805BC603}">
      <dsp:nvSpPr>
        <dsp:cNvPr id="0" name=""/>
        <dsp:cNvSpPr/>
      </dsp:nvSpPr>
      <dsp:spPr>
        <a:xfrm>
          <a:off x="3217664" y="2568327"/>
          <a:ext cx="1259085" cy="79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Employment by industry (NAICS)</a:t>
          </a:r>
          <a:endParaRPr lang="en-US" sz="1500" kern="1200" dirty="0"/>
        </a:p>
      </dsp:txBody>
      <dsp:txXfrm>
        <a:off x="3241081" y="2591744"/>
        <a:ext cx="1212251" cy="752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E0775-469C-48A9-9941-22AFD55926CA}">
      <dsp:nvSpPr>
        <dsp:cNvPr id="0" name=""/>
        <dsp:cNvSpPr/>
      </dsp:nvSpPr>
      <dsp:spPr>
        <a:xfrm>
          <a:off x="2164053" y="2090071"/>
          <a:ext cx="817531" cy="389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40"/>
              </a:lnTo>
              <a:lnTo>
                <a:pt x="817531" y="265140"/>
              </a:lnTo>
              <a:lnTo>
                <a:pt x="817531" y="3890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79763-920D-4712-953E-2EC6D1833FBA}">
      <dsp:nvSpPr>
        <dsp:cNvPr id="0" name=""/>
        <dsp:cNvSpPr/>
      </dsp:nvSpPr>
      <dsp:spPr>
        <a:xfrm>
          <a:off x="1346522" y="2090071"/>
          <a:ext cx="817531" cy="389070"/>
        </a:xfrm>
        <a:custGeom>
          <a:avLst/>
          <a:gdLst/>
          <a:ahLst/>
          <a:cxnLst/>
          <a:rect l="0" t="0" r="0" b="0"/>
          <a:pathLst>
            <a:path>
              <a:moveTo>
                <a:pt x="817531" y="0"/>
              </a:moveTo>
              <a:lnTo>
                <a:pt x="817531" y="265140"/>
              </a:lnTo>
              <a:lnTo>
                <a:pt x="0" y="265140"/>
              </a:lnTo>
              <a:lnTo>
                <a:pt x="0" y="3890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92357-D1B5-4750-8C8E-A8E3DAC9A129}">
      <dsp:nvSpPr>
        <dsp:cNvPr id="0" name=""/>
        <dsp:cNvSpPr/>
      </dsp:nvSpPr>
      <dsp:spPr>
        <a:xfrm>
          <a:off x="2118333" y="851511"/>
          <a:ext cx="91440" cy="3890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07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C138F-AE34-472E-90D3-643C726EE7C9}">
      <dsp:nvSpPr>
        <dsp:cNvPr id="0" name=""/>
        <dsp:cNvSpPr/>
      </dsp:nvSpPr>
      <dsp:spPr>
        <a:xfrm>
          <a:off x="1495164" y="2021"/>
          <a:ext cx="1337778" cy="849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1944C-89A0-4FAE-A044-BF922AF0B582}">
      <dsp:nvSpPr>
        <dsp:cNvPr id="0" name=""/>
        <dsp:cNvSpPr/>
      </dsp:nvSpPr>
      <dsp:spPr>
        <a:xfrm>
          <a:off x="1643806" y="143231"/>
          <a:ext cx="1337778" cy="84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PUMS Total</a:t>
          </a:r>
          <a:endParaRPr lang="en-US" sz="1600" kern="1200" dirty="0"/>
        </a:p>
      </dsp:txBody>
      <dsp:txXfrm>
        <a:off x="1668687" y="168112"/>
        <a:ext cx="1288016" cy="799727"/>
      </dsp:txXfrm>
    </dsp:sp>
    <dsp:sp modelId="{77F382AE-8184-4083-9ED1-0E2C47168FC1}">
      <dsp:nvSpPr>
        <dsp:cNvPr id="0" name=""/>
        <dsp:cNvSpPr/>
      </dsp:nvSpPr>
      <dsp:spPr>
        <a:xfrm>
          <a:off x="1495164" y="1240581"/>
          <a:ext cx="1337778" cy="849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A7972-7C3D-4AD4-B842-4C80B525FDE9}">
      <dsp:nvSpPr>
        <dsp:cNvPr id="0" name=""/>
        <dsp:cNvSpPr/>
      </dsp:nvSpPr>
      <dsp:spPr>
        <a:xfrm>
          <a:off x="1643806" y="1381791"/>
          <a:ext cx="1337778" cy="84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By Industry</a:t>
          </a:r>
          <a:endParaRPr lang="en-US" sz="1600" kern="1200" dirty="0"/>
        </a:p>
      </dsp:txBody>
      <dsp:txXfrm>
        <a:off x="1668687" y="1406672"/>
        <a:ext cx="1288016" cy="799727"/>
      </dsp:txXfrm>
    </dsp:sp>
    <dsp:sp modelId="{09F880EE-DA8C-4CC0-BC97-7F700FB3E3AE}">
      <dsp:nvSpPr>
        <dsp:cNvPr id="0" name=""/>
        <dsp:cNvSpPr/>
      </dsp:nvSpPr>
      <dsp:spPr>
        <a:xfrm>
          <a:off x="677633" y="2479141"/>
          <a:ext cx="1337778" cy="8494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27D0D-FF0E-4C74-8E5A-6ECFEE23B9D6}">
      <dsp:nvSpPr>
        <dsp:cNvPr id="0" name=""/>
        <dsp:cNvSpPr/>
      </dsp:nvSpPr>
      <dsp:spPr>
        <a:xfrm>
          <a:off x="826275" y="2620351"/>
          <a:ext cx="1337778" cy="84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Wage and salary employment</a:t>
          </a:r>
          <a:endParaRPr lang="en-US" sz="1600" kern="1200" dirty="0"/>
        </a:p>
      </dsp:txBody>
      <dsp:txXfrm>
        <a:off x="851156" y="2645232"/>
        <a:ext cx="1288016" cy="799727"/>
      </dsp:txXfrm>
    </dsp:sp>
    <dsp:sp modelId="{49BFFD11-2062-40A1-A1B7-CCC884E4F721}">
      <dsp:nvSpPr>
        <dsp:cNvPr id="0" name=""/>
        <dsp:cNvSpPr/>
      </dsp:nvSpPr>
      <dsp:spPr>
        <a:xfrm>
          <a:off x="2312696" y="2479141"/>
          <a:ext cx="1337778" cy="8494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61DAB-6ACE-4CCA-9AF2-4D020D70A323}">
      <dsp:nvSpPr>
        <dsp:cNvPr id="0" name=""/>
        <dsp:cNvSpPr/>
      </dsp:nvSpPr>
      <dsp:spPr>
        <a:xfrm>
          <a:off x="2461338" y="2620351"/>
          <a:ext cx="1337778" cy="84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Self-employment</a:t>
          </a:r>
          <a:endParaRPr lang="en-US" sz="1600" kern="1200" dirty="0"/>
        </a:p>
      </dsp:txBody>
      <dsp:txXfrm>
        <a:off x="2486219" y="2645232"/>
        <a:ext cx="1288016" cy="799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2015 central office MAZ employment data used BEBR 411 County Employment data as control total, which is the BEA wage and salary employment </a:t>
            </a:r>
            <a:r>
              <a:rPr lang="en-US" dirty="0" err="1" smtClean="0"/>
              <a:t>estiamtes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2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00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Reference: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Hard is it to Count Workers? Self-Employment Data in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Nonemployer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Statistics and in American Community Survey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https://www.fhwa.dot.gov/planning/census_issues/ctpp/status_report/sr1214/index.cfm#ftn1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15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50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0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26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2010 MAZ data development methodology: county</a:t>
            </a:r>
            <a:r>
              <a:rPr lang="en-US" baseline="0" dirty="0" smtClean="0"/>
              <a:t> level factors were used to scale raw </a:t>
            </a:r>
            <a:r>
              <a:rPr lang="en-US" baseline="0" dirty="0" err="1" smtClean="0"/>
              <a:t>infoGroup</a:t>
            </a:r>
            <a:r>
              <a:rPr lang="en-US" baseline="0" dirty="0" smtClean="0"/>
              <a:t> data - “These factors ensure that employment for each county is consistent with BEA”.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But here we see inconsistency between model </a:t>
            </a:r>
            <a:r>
              <a:rPr lang="en-US" baseline="0" dirty="0" err="1" smtClean="0"/>
              <a:t>maz</a:t>
            </a:r>
            <a:r>
              <a:rPr lang="en-US" baseline="0" dirty="0" smtClean="0"/>
              <a:t> data and BEA control.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3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2010 MAZ data development methodology: county</a:t>
            </a:r>
            <a:r>
              <a:rPr lang="en-US" baseline="0" dirty="0" smtClean="0"/>
              <a:t> level factors were used to scale raw </a:t>
            </a:r>
            <a:r>
              <a:rPr lang="en-US" baseline="0" dirty="0" err="1" smtClean="0"/>
              <a:t>infoGroup</a:t>
            </a:r>
            <a:r>
              <a:rPr lang="en-US" baseline="0" dirty="0" smtClean="0"/>
              <a:t> data - “These factors ensure that employment for each county is consistent with BEA”.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But here we see inconsistency between model </a:t>
            </a:r>
            <a:r>
              <a:rPr lang="en-US" baseline="0" dirty="0" err="1" smtClean="0"/>
              <a:t>maz</a:t>
            </a:r>
            <a:r>
              <a:rPr lang="en-US" baseline="0" dirty="0" smtClean="0"/>
              <a:t> data and BEA control.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7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1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7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93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2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2544" y="220805"/>
            <a:ext cx="5470178" cy="2485136"/>
          </a:xfrm>
        </p:spPr>
        <p:txBody>
          <a:bodyPr/>
          <a:lstStyle>
            <a:lvl1pPr algn="r">
              <a:defRPr sz="4400" b="0">
                <a:solidFill>
                  <a:srgbClr val="3E4D54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8331" y="2800210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500"/>
              </a:spcAft>
            </a:pPr>
            <a:r>
              <a:rPr lang="en-US" sz="1400" i="1" dirty="0" smtClean="0">
                <a:solidFill>
                  <a:srgbClr val="3E4D54"/>
                </a:solidFill>
                <a:latin typeface="Arial Narrow"/>
              </a:rPr>
              <a:t>presented to</a:t>
            </a:r>
          </a:p>
          <a:p>
            <a:pPr algn="r"/>
            <a:r>
              <a:rPr lang="en-US" sz="1400" i="1" dirty="0" smtClean="0">
                <a:solidFill>
                  <a:srgbClr val="3E4D54"/>
                </a:solidFill>
                <a:latin typeface="Arial Narrow"/>
              </a:rPr>
              <a:t>presented by</a:t>
            </a: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dirty="0">
              <a:solidFill>
                <a:srgbClr val="3E4D54"/>
              </a:solidFill>
              <a:latin typeface="Arial Narrow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472544" y="3057723"/>
            <a:ext cx="5502836" cy="470931"/>
          </a:xfrm>
        </p:spPr>
        <p:txBody>
          <a:bodyPr>
            <a:normAutofit/>
          </a:bodyPr>
          <a:lstStyle>
            <a:lvl1pPr algn="r">
              <a:buFontTx/>
              <a:buNone/>
              <a:defRPr sz="240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81937" y="6425745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421092" y="4251751"/>
            <a:ext cx="2554288" cy="989096"/>
          </a:xfrm>
        </p:spPr>
        <p:txBody>
          <a:bodyPr>
            <a:noAutofit/>
          </a:bodyPr>
          <a:lstStyle>
            <a:lvl1pPr algn="r">
              <a:buFontTx/>
              <a:buNone/>
              <a:defRPr sz="1600" baseline="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16" y="5341814"/>
            <a:ext cx="2743206" cy="134417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0" y="0"/>
            <a:ext cx="214604" cy="6866627"/>
            <a:chOff x="211639" y="0"/>
            <a:chExt cx="214604" cy="6866627"/>
          </a:xfrm>
        </p:grpSpPr>
        <p:sp>
          <p:nvSpPr>
            <p:cNvPr id="18" name="Rectangle 17"/>
            <p:cNvSpPr/>
            <p:nvPr/>
          </p:nvSpPr>
          <p:spPr>
            <a:xfrm>
              <a:off x="211639" y="0"/>
              <a:ext cx="214604" cy="1797603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639" y="1797603"/>
              <a:ext cx="214604" cy="1635711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1639" y="3433314"/>
              <a:ext cx="214604" cy="16508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1639" y="5084190"/>
              <a:ext cx="214604" cy="1782437"/>
            </a:xfrm>
            <a:prstGeom prst="rect">
              <a:avLst/>
            </a:prstGeom>
            <a:solidFill>
              <a:srgbClr val="97C3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644230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396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490355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8347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0992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67557"/>
            <a:ext cx="7772400" cy="3883376"/>
          </a:xfrm>
        </p:spPr>
        <p:txBody>
          <a:bodyPr anchor="ctr" anchorCtr="0"/>
          <a:lstStyle>
            <a:lvl1pPr algn="ctr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3667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9830" y="2262433"/>
            <a:ext cx="999241" cy="1390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49830" y="2005553"/>
            <a:ext cx="999241" cy="2568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1674674"/>
            <a:ext cx="82296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Please select a Custom</a:t>
            </a:r>
            <a:r>
              <a:rPr lang="en-US" sz="3600" baseline="0" dirty="0" smtClean="0"/>
              <a:t> CS Theme </a:t>
            </a:r>
            <a:br>
              <a:rPr lang="en-US" sz="3600" baseline="0" dirty="0" smtClean="0"/>
            </a:br>
            <a:r>
              <a:rPr lang="en-US" sz="3600" baseline="0" dirty="0" smtClean="0"/>
              <a:t>from the Design Tab . . .</a:t>
            </a:r>
          </a:p>
          <a:p>
            <a:pPr algn="ctr"/>
            <a:r>
              <a:rPr lang="en-US" sz="3600" baseline="0" dirty="0" smtClean="0"/>
              <a:t>then Delete this Slide</a:t>
            </a:r>
          </a:p>
        </p:txBody>
      </p:sp>
    </p:spTree>
    <p:extLst>
      <p:ext uri="{BB962C8B-B14F-4D97-AF65-F5344CB8AC3E}">
        <p14:creationId xmlns:p14="http://schemas.microsoft.com/office/powerpoint/2010/main" val="3620213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7788" y="1567543"/>
            <a:ext cx="778756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prstClr val="black"/>
                </a:solidFill>
              </a:rPr>
              <a:t>Included in this template are 4 layouts.</a:t>
            </a:r>
          </a:p>
          <a:p>
            <a:pPr algn="ctr"/>
            <a:endParaRPr lang="en-US" sz="2100" dirty="0" smtClean="0">
              <a:solidFill>
                <a:prstClr val="black"/>
              </a:solidFill>
            </a:endParaRPr>
          </a:p>
          <a:p>
            <a:pPr algn="ctr"/>
            <a:r>
              <a:rPr lang="en-US" sz="2100" dirty="0" smtClean="0">
                <a:solidFill>
                  <a:prstClr val="black"/>
                </a:solidFill>
              </a:rPr>
              <a:t>To begin, select the desired look from the “Layouts” drop down next to the “New Slide” drop down.   </a:t>
            </a:r>
          </a:p>
          <a:p>
            <a:pPr algn="ctr"/>
            <a:endParaRPr lang="en-US" sz="2100" dirty="0" smtClean="0">
              <a:solidFill>
                <a:prstClr val="black"/>
              </a:solidFill>
            </a:endParaRPr>
          </a:p>
          <a:p>
            <a:pPr algn="ctr"/>
            <a:r>
              <a:rPr lang="en-US" sz="2100" dirty="0" smtClean="0">
                <a:solidFill>
                  <a:prstClr val="black"/>
                </a:solidFill>
              </a:rPr>
              <a:t>Each design is intended to be used independently, do not mix and match from the different looks.</a:t>
            </a:r>
            <a:endParaRPr lang="en-US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2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7788" y="1567543"/>
            <a:ext cx="778756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Included in this template are 4 layouts.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To</a:t>
            </a:r>
            <a:r>
              <a:rPr lang="en-US" sz="2800" baseline="0" dirty="0" smtClean="0"/>
              <a:t> begin, select the desired look from the “Layouts” drop down next to the “New Slide” drop down.   </a:t>
            </a:r>
          </a:p>
          <a:p>
            <a:pPr algn="ctr"/>
            <a:endParaRPr lang="en-US" sz="2800" baseline="0" dirty="0" smtClean="0"/>
          </a:p>
          <a:p>
            <a:pPr algn="ctr"/>
            <a:r>
              <a:rPr lang="en-US" sz="2800" baseline="0" dirty="0" smtClean="0"/>
              <a:t>Each design is intended to be used independently, do not mix and match from the different looks.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068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821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7170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490353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8549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9655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82148"/>
            <a:ext cx="7772400" cy="3275044"/>
          </a:xfrm>
        </p:spPr>
        <p:txBody>
          <a:bodyPr anchor="ctr" anchorCtr="0"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9823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7788" y="1567543"/>
            <a:ext cx="778756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Included in this template are 4 layouts.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To</a:t>
            </a:r>
            <a:r>
              <a:rPr lang="en-US" sz="2800" baseline="0" dirty="0" smtClean="0"/>
              <a:t> begin, select the desired look from the “Layouts” drop down next to the “New Slide” drop down.   </a:t>
            </a:r>
          </a:p>
          <a:p>
            <a:pPr algn="ctr"/>
            <a:endParaRPr lang="en-US" sz="2800" baseline="0" dirty="0" smtClean="0"/>
          </a:p>
          <a:p>
            <a:pPr algn="ctr"/>
            <a:r>
              <a:rPr lang="en-US" sz="2800" baseline="0" dirty="0" smtClean="0"/>
              <a:t>Each design is intended to be used independently, do not mix and match from the different looks.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771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2545" y="209517"/>
            <a:ext cx="5470178" cy="2161151"/>
          </a:xfrm>
        </p:spPr>
        <p:txBody>
          <a:bodyPr/>
          <a:lstStyle>
            <a:lvl1pPr algn="r">
              <a:defRPr sz="3300" b="0">
                <a:solidFill>
                  <a:srgbClr val="3E4D54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8332" y="2563143"/>
            <a:ext cx="8034391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5625"/>
              </a:spcAft>
            </a:pPr>
            <a:r>
              <a:rPr lang="en-US" sz="1050" i="1" dirty="0" smtClean="0">
                <a:solidFill>
                  <a:srgbClr val="3E4D54"/>
                </a:solidFill>
                <a:latin typeface="Arial Narrow"/>
              </a:rPr>
              <a:t>presented to</a:t>
            </a:r>
          </a:p>
          <a:p>
            <a:pPr algn="r"/>
            <a:r>
              <a:rPr lang="en-US" sz="1050" i="1" dirty="0" smtClean="0">
                <a:solidFill>
                  <a:srgbClr val="3E4D54"/>
                </a:solidFill>
                <a:latin typeface="Arial Narrow"/>
              </a:rPr>
              <a:t>presented by</a:t>
            </a:r>
          </a:p>
          <a:p>
            <a:pPr algn="r"/>
            <a:endParaRPr lang="en-US" sz="1350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sz="1350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sz="1350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sz="1350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sz="1350" dirty="0" smtClean="0">
              <a:solidFill>
                <a:srgbClr val="3E4D54"/>
              </a:solidFill>
              <a:latin typeface="Arial Narrow"/>
            </a:endParaRPr>
          </a:p>
          <a:p>
            <a:pPr algn="r"/>
            <a:endParaRPr lang="en-US" sz="1350" dirty="0">
              <a:solidFill>
                <a:srgbClr val="3E4D54"/>
              </a:solidFill>
              <a:latin typeface="Arial Narrow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472545" y="2820656"/>
            <a:ext cx="5502836" cy="470931"/>
          </a:xfrm>
        </p:spPr>
        <p:txBody>
          <a:bodyPr>
            <a:normAutofit/>
          </a:bodyPr>
          <a:lstStyle>
            <a:lvl1pPr algn="r">
              <a:buFontTx/>
              <a:buNone/>
              <a:defRPr sz="180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sz="18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81938" y="6425747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421092" y="4014682"/>
            <a:ext cx="2554288" cy="989096"/>
          </a:xfrm>
        </p:spPr>
        <p:txBody>
          <a:bodyPr>
            <a:noAutofit/>
          </a:bodyPr>
          <a:lstStyle>
            <a:lvl1pPr algn="r">
              <a:buFontTx/>
              <a:buNone/>
              <a:defRPr sz="1200" baseline="0">
                <a:solidFill>
                  <a:srgbClr val="3E4D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27" y="5016455"/>
            <a:ext cx="2448306" cy="159956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0" y="0"/>
            <a:ext cx="164592" cy="6866627"/>
            <a:chOff x="211639" y="0"/>
            <a:chExt cx="214604" cy="6866627"/>
          </a:xfrm>
        </p:grpSpPr>
        <p:sp>
          <p:nvSpPr>
            <p:cNvPr id="18" name="Rectangle 17"/>
            <p:cNvSpPr/>
            <p:nvPr/>
          </p:nvSpPr>
          <p:spPr>
            <a:xfrm>
              <a:off x="211639" y="0"/>
              <a:ext cx="214604" cy="1797603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639" y="1797603"/>
              <a:ext cx="214604" cy="1635711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1639" y="3433314"/>
              <a:ext cx="214604" cy="1650876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1639" y="5084190"/>
              <a:ext cx="214604" cy="178243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060080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1" y="1480456"/>
            <a:ext cx="8246677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282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jp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14535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7029"/>
            <a:ext cx="8229600" cy="4319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490353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4D55">
                  <a:tint val="75000"/>
                </a:srgb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214604" cy="6866627"/>
            <a:chOff x="211639" y="0"/>
            <a:chExt cx="214604" cy="6866627"/>
          </a:xfrm>
        </p:grpSpPr>
        <p:sp>
          <p:nvSpPr>
            <p:cNvPr id="5" name="Rectangle 4"/>
            <p:cNvSpPr/>
            <p:nvPr/>
          </p:nvSpPr>
          <p:spPr>
            <a:xfrm>
              <a:off x="211639" y="0"/>
              <a:ext cx="214604" cy="1797603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1639" y="1797603"/>
              <a:ext cx="214604" cy="1635711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39" y="3433314"/>
              <a:ext cx="214604" cy="16508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39" y="5084190"/>
              <a:ext cx="214604" cy="1782437"/>
            </a:xfrm>
            <a:prstGeom prst="rect">
              <a:avLst/>
            </a:prstGeom>
            <a:solidFill>
              <a:srgbClr val="97C3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03" y="6340619"/>
            <a:ext cx="2374397" cy="3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0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000" b="0" i="1" kern="1200">
          <a:solidFill>
            <a:srgbClr val="3E4D54"/>
          </a:solidFill>
          <a:latin typeface="+mn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Tx/>
        <a:buBlip>
          <a:blip r:embed="rId10"/>
        </a:buBlip>
        <a:defRPr sz="24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Clr>
          <a:schemeClr val="accent6"/>
        </a:buClr>
        <a:buFont typeface="Arial" pitchFamily="34" charset="0"/>
        <a:buChar char="»"/>
        <a:defRPr sz="22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buFont typeface="Arial" pitchFamily="34" charset="0"/>
        <a:buChar char="–"/>
        <a:defRPr sz="22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buFont typeface="Wingdings" pitchFamily="2" charset="2"/>
        <a:buChar char="§"/>
        <a:defRPr sz="18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0108-2971-4A9A-93ED-BBCB490AF7A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702C-8D24-458A-B1AA-5E62E3CA5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7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14535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7029"/>
            <a:ext cx="8229600" cy="4319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490355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4D55">
                  <a:tint val="75000"/>
                </a:srgb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164592" cy="6866627"/>
            <a:chOff x="211639" y="0"/>
            <a:chExt cx="214604" cy="6866627"/>
          </a:xfrm>
        </p:grpSpPr>
        <p:sp>
          <p:nvSpPr>
            <p:cNvPr id="5" name="Rectangle 4"/>
            <p:cNvSpPr/>
            <p:nvPr/>
          </p:nvSpPr>
          <p:spPr>
            <a:xfrm>
              <a:off x="211639" y="0"/>
              <a:ext cx="214604" cy="1797603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1639" y="1797603"/>
              <a:ext cx="214604" cy="1635711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39" y="3433314"/>
              <a:ext cx="214604" cy="1650876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39" y="5084190"/>
              <a:ext cx="214604" cy="178243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21" y="6339014"/>
            <a:ext cx="1780798" cy="3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0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r" defTabSz="685800" rtl="0" eaLnBrk="1" latinLnBrk="0" hangingPunct="1">
        <a:spcBef>
          <a:spcPct val="0"/>
        </a:spcBef>
        <a:buNone/>
        <a:defRPr sz="3000" b="0" i="1" kern="1200">
          <a:solidFill>
            <a:srgbClr val="3E4D54"/>
          </a:solidFill>
          <a:latin typeface="+mn-lt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ts val="1800"/>
        </a:spcBef>
        <a:buFontTx/>
        <a:buBlip>
          <a:blip r:embed="rId11"/>
        </a:buBlip>
        <a:defRPr sz="180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6"/>
        </a:buClr>
        <a:buFont typeface="Arial" pitchFamily="34" charset="0"/>
        <a:buChar char="»"/>
        <a:defRPr sz="165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ts val="450"/>
        </a:spcBef>
        <a:buFont typeface="Arial" pitchFamily="34" charset="0"/>
        <a:buChar char="–"/>
        <a:defRPr sz="165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ts val="450"/>
        </a:spcBef>
        <a:buClr>
          <a:schemeClr val="accent1"/>
        </a:buClr>
        <a:buFont typeface="Arial" pitchFamily="34" charset="0"/>
        <a:buChar char="•"/>
        <a:defRPr sz="135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ts val="450"/>
        </a:spcBef>
        <a:buFont typeface="Wingdings" pitchFamily="2" charset="2"/>
        <a:buChar char="§"/>
        <a:defRPr sz="1350" b="0" kern="1200">
          <a:solidFill>
            <a:srgbClr val="3E4D54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0108-2971-4A9A-93ED-BBCB490AF7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702C-8D24-458A-B1AA-5E62E3CA5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6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0108-2971-4A9A-93ED-BBCB490AF7A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702C-8D24-458A-B1AA-5E62E3CA5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Employment data sources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RTTAC-MS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8/28/2017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56671" y="4251751"/>
            <a:ext cx="2918709" cy="989096"/>
          </a:xfrm>
        </p:spPr>
        <p:txBody>
          <a:bodyPr/>
          <a:lstStyle/>
          <a:p>
            <a:r>
              <a:rPr lang="en-US" dirty="0" smtClean="0"/>
              <a:t>Marty Milkovits, JJ Zang, Jay Evans</a:t>
            </a:r>
          </a:p>
        </p:txBody>
      </p:sp>
    </p:spTree>
    <p:extLst>
      <p:ext uri="{BB962C8B-B14F-4D97-AF65-F5344CB8AC3E}">
        <p14:creationId xmlns:p14="http://schemas.microsoft.com/office/powerpoint/2010/main" val="13852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– 2015 W/S Employment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10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05044"/>
              </p:ext>
            </p:extLst>
          </p:nvPr>
        </p:nvGraphicFramePr>
        <p:xfrm>
          <a:off x="4765675" y="1984116"/>
          <a:ext cx="3921125" cy="3028947"/>
        </p:xfrm>
        <a:graphic>
          <a:graphicData uri="http://schemas.openxmlformats.org/drawingml/2006/table">
            <a:tbl>
              <a:tblPr/>
              <a:tblGrid>
                <a:gridCol w="1063626"/>
                <a:gridCol w="923925"/>
                <a:gridCol w="952500"/>
                <a:gridCol w="981074"/>
              </a:tblGrid>
              <a:tr h="821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County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BEA 2010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 2015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534,249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618,640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1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737,629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824,197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1,034,961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1,173,629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2,306,839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2,616,466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85595" y="5190499"/>
            <a:ext cx="477281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Implied growth factors (model to BEA) are greater than BEA to BEA growth factors and are most different for Miami-Dade, which had the largest difference from BEA in 2010.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22635"/>
              </p:ext>
            </p:extLst>
          </p:nvPr>
        </p:nvGraphicFramePr>
        <p:xfrm>
          <a:off x="355601" y="2543175"/>
          <a:ext cx="4216399" cy="2469887"/>
        </p:xfrm>
        <a:graphic>
          <a:graphicData uri="http://schemas.openxmlformats.org/drawingml/2006/table">
            <a:tbl>
              <a:tblPr/>
              <a:tblGrid>
                <a:gridCol w="1025524"/>
                <a:gridCol w="1466273"/>
                <a:gridCol w="862301"/>
                <a:gridCol w="862301"/>
              </a:tblGrid>
              <a:tr h="314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County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Model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W/S 2010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 2015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533,264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618,640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738,008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824,197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927,477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1,173,629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2,198,748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2,616,466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9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354"/>
            <a:ext cx="8546951" cy="4959531"/>
          </a:xfrm>
        </p:spPr>
        <p:txBody>
          <a:bodyPr>
            <a:normAutofit/>
          </a:bodyPr>
          <a:lstStyle/>
          <a:p>
            <a:r>
              <a:rPr lang="en-US" b="1" dirty="0"/>
              <a:t>Key question</a:t>
            </a:r>
            <a:r>
              <a:rPr lang="en-US" dirty="0"/>
              <a:t>:  2015 total employment = BEA or not?</a:t>
            </a:r>
          </a:p>
          <a:p>
            <a:r>
              <a:rPr lang="en-US" dirty="0" smtClean="0"/>
              <a:t>Option 1: Use </a:t>
            </a:r>
            <a:r>
              <a:rPr lang="en-US" dirty="0"/>
              <a:t>the </a:t>
            </a:r>
            <a:r>
              <a:rPr lang="en-US" dirty="0" smtClean="0"/>
              <a:t>Central </a:t>
            </a:r>
            <a:r>
              <a:rPr lang="en-US" dirty="0"/>
              <a:t>O</a:t>
            </a:r>
            <a:r>
              <a:rPr lang="en-US" dirty="0" smtClean="0"/>
              <a:t>ffice 2015 data.</a:t>
            </a:r>
          </a:p>
          <a:p>
            <a:pPr lvl="1"/>
            <a:r>
              <a:rPr lang="en-US" dirty="0" smtClean="0"/>
              <a:t>Total employment will match BEA</a:t>
            </a:r>
          </a:p>
          <a:p>
            <a:pPr lvl="1"/>
            <a:r>
              <a:rPr lang="en-US" dirty="0" smtClean="0"/>
              <a:t>Assumes that BEA control totals are </a:t>
            </a:r>
            <a:r>
              <a:rPr lang="en-US" dirty="0"/>
              <a:t>more </a:t>
            </a:r>
            <a:r>
              <a:rPr lang="en-US" dirty="0" smtClean="0"/>
              <a:t>reliable than 2010 model employment data</a:t>
            </a:r>
          </a:p>
          <a:p>
            <a:r>
              <a:rPr lang="en-US" dirty="0" smtClean="0"/>
              <a:t>Option 2: Apply </a:t>
            </a:r>
            <a:r>
              <a:rPr lang="en-US" dirty="0"/>
              <a:t>the </a:t>
            </a:r>
            <a:r>
              <a:rPr lang="en-US" b="1" dirty="0"/>
              <a:t>BEA 2010-2015 growth </a:t>
            </a:r>
            <a:r>
              <a:rPr lang="en-US" b="1" dirty="0" smtClean="0"/>
              <a:t>rates</a:t>
            </a:r>
            <a:r>
              <a:rPr lang="en-US" dirty="0" smtClean="0"/>
              <a:t> (slide 9) </a:t>
            </a:r>
            <a:r>
              <a:rPr lang="en-US" dirty="0"/>
              <a:t>to </a:t>
            </a:r>
            <a:r>
              <a:rPr lang="en-US" dirty="0" smtClean="0"/>
              <a:t>model </a:t>
            </a:r>
            <a:r>
              <a:rPr lang="en-US" dirty="0"/>
              <a:t>2010 county </a:t>
            </a:r>
            <a:r>
              <a:rPr lang="en-US" dirty="0" smtClean="0"/>
              <a:t>total employment to produce 2015 control totals. Scale </a:t>
            </a:r>
            <a:r>
              <a:rPr lang="en-US" dirty="0"/>
              <a:t>C</a:t>
            </a:r>
            <a:r>
              <a:rPr lang="en-US" dirty="0" smtClean="0"/>
              <a:t>entral </a:t>
            </a:r>
            <a:r>
              <a:rPr lang="en-US" dirty="0"/>
              <a:t>O</a:t>
            </a:r>
            <a:r>
              <a:rPr lang="en-US" dirty="0" smtClean="0"/>
              <a:t>ffice </a:t>
            </a:r>
            <a:r>
              <a:rPr lang="en-US" dirty="0"/>
              <a:t>2015 </a:t>
            </a:r>
            <a:r>
              <a:rPr lang="en-US" dirty="0" smtClean="0"/>
              <a:t>accordingly.  </a:t>
            </a:r>
          </a:p>
          <a:p>
            <a:pPr lvl="1"/>
            <a:r>
              <a:rPr lang="en-US" dirty="0" smtClean="0"/>
              <a:t>Assumes that model 2010 employment totals </a:t>
            </a:r>
            <a:r>
              <a:rPr lang="en-US" dirty="0"/>
              <a:t>are more </a:t>
            </a:r>
            <a:r>
              <a:rPr lang="en-US" dirty="0" smtClean="0"/>
              <a:t>reliable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results will not equal BEA 2015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11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87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354"/>
            <a:ext cx="8546951" cy="4959531"/>
          </a:xfrm>
        </p:spPr>
        <p:txBody>
          <a:bodyPr>
            <a:normAutofit/>
          </a:bodyPr>
          <a:lstStyle/>
          <a:p>
            <a:r>
              <a:rPr lang="en-US" dirty="0" smtClean="0"/>
              <a:t>Option 3: (ideal) Apply the BEA 2015 control total targets to </a:t>
            </a:r>
            <a:r>
              <a:rPr lang="en-US" dirty="0" err="1" smtClean="0"/>
              <a:t>InfoGroup</a:t>
            </a:r>
            <a:r>
              <a:rPr lang="en-US" dirty="0" smtClean="0"/>
              <a:t> 2015 data.</a:t>
            </a:r>
          </a:p>
          <a:p>
            <a:pPr lvl="1"/>
            <a:r>
              <a:rPr lang="en-US" dirty="0" err="1" smtClean="0"/>
              <a:t>InfoGroup</a:t>
            </a:r>
            <a:r>
              <a:rPr lang="en-US" dirty="0" smtClean="0"/>
              <a:t> 2015 is not available for the region so this option is not available. </a:t>
            </a:r>
          </a:p>
          <a:p>
            <a:pPr lvl="1"/>
            <a:r>
              <a:rPr lang="en-US" dirty="0" smtClean="0"/>
              <a:t>The Central Office 2015 dataset (Option 1) is the closest to this dataset.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12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4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13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135161"/>
              </p:ext>
            </p:extLst>
          </p:nvPr>
        </p:nvGraphicFramePr>
        <p:xfrm>
          <a:off x="1632154" y="1842503"/>
          <a:ext cx="6302478" cy="390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43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14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898146"/>
              </p:ext>
            </p:extLst>
          </p:nvPr>
        </p:nvGraphicFramePr>
        <p:xfrm>
          <a:off x="668594" y="1641987"/>
          <a:ext cx="8018206" cy="456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6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</a:t>
            </a:r>
            <a:r>
              <a:rPr lang="en-US" dirty="0" smtClean="0"/>
              <a:t>Approach: </a:t>
            </a:r>
            <a:br>
              <a:rPr lang="en-US" dirty="0" smtClean="0"/>
            </a:br>
            <a:r>
              <a:rPr lang="en-US" sz="3200" dirty="0" smtClean="0"/>
              <a:t>Wage and Salary Base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Use the Central Office 2015 data.</a:t>
            </a:r>
          </a:p>
          <a:p>
            <a:pPr lvl="1"/>
            <a:r>
              <a:rPr lang="en-US" dirty="0" smtClean="0"/>
              <a:t>Consistent with local employment data</a:t>
            </a:r>
          </a:p>
          <a:p>
            <a:pPr lvl="1"/>
            <a:r>
              <a:rPr lang="en-US" dirty="0" smtClean="0"/>
              <a:t>Explaining ‘growth’ between Model 2010 and Central Office 2015</a:t>
            </a:r>
          </a:p>
          <a:p>
            <a:pPr lvl="2"/>
            <a:r>
              <a:rPr lang="en-US" dirty="0" smtClean="0"/>
              <a:t>Comparison of different data sources (apples and oranges)</a:t>
            </a:r>
          </a:p>
          <a:p>
            <a:pPr lvl="1"/>
            <a:r>
              <a:rPr lang="en-US" dirty="0" smtClean="0"/>
              <a:t>SERPM8 calibration would be specific to BEA 2015</a:t>
            </a:r>
          </a:p>
          <a:p>
            <a:pPr lvl="2"/>
            <a:r>
              <a:rPr lang="en-US" dirty="0" smtClean="0"/>
              <a:t>Better foundation for employment projections based on BEA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15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65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</a:t>
            </a:r>
            <a:r>
              <a:rPr lang="en-US" dirty="0" smtClean="0"/>
              <a:t>the self-employment </a:t>
            </a:r>
            <a:r>
              <a:rPr lang="en-US" dirty="0"/>
              <a:t>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BEA </a:t>
            </a:r>
            <a:r>
              <a:rPr lang="en-US" dirty="0" smtClean="0"/>
              <a:t>proprietor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600200"/>
            <a:ext cx="3714750" cy="4525963"/>
          </a:xfrm>
        </p:spPr>
        <p:txBody>
          <a:bodyPr/>
          <a:lstStyle/>
          <a:p>
            <a:r>
              <a:rPr lang="en-US" dirty="0" smtClean="0"/>
              <a:t>PUMS self-employment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16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89891993"/>
              </p:ext>
            </p:extLst>
          </p:nvPr>
        </p:nvGraphicFramePr>
        <p:xfrm>
          <a:off x="238125" y="2452687"/>
          <a:ext cx="4476750" cy="347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36576803"/>
              </p:ext>
            </p:extLst>
          </p:nvPr>
        </p:nvGraphicFramePr>
        <p:xfrm>
          <a:off x="4791075" y="2436812"/>
          <a:ext cx="4476750" cy="347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8341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</a:t>
            </a:r>
            <a:r>
              <a:rPr lang="en-US" dirty="0" smtClean="0"/>
              <a:t>the </a:t>
            </a:r>
            <a:r>
              <a:rPr lang="en-US" dirty="0"/>
              <a:t>data </a:t>
            </a:r>
            <a:r>
              <a:rPr lang="en-US" dirty="0" smtClean="0"/>
              <a:t>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BEA </a:t>
            </a:r>
            <a:r>
              <a:rPr lang="en-US" dirty="0"/>
              <a:t>county </a:t>
            </a:r>
            <a:r>
              <a:rPr lang="en-US" dirty="0" smtClean="0"/>
              <a:t>proprietors employment</a:t>
            </a:r>
            <a:endParaRPr lang="en-US" dirty="0"/>
          </a:p>
          <a:p>
            <a:pPr lvl="1"/>
            <a:r>
              <a:rPr lang="en-US" dirty="0" smtClean="0"/>
              <a:t>Data source: tax filing 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Type: sole proprietors (non-incorporated) and general partners (incorporated) who incorporated their businesses with legal entities.</a:t>
            </a:r>
            <a:endParaRPr lang="en-US" dirty="0"/>
          </a:p>
          <a:p>
            <a:r>
              <a:rPr lang="en-US" dirty="0" smtClean="0"/>
              <a:t>PUMS self-employment</a:t>
            </a:r>
          </a:p>
          <a:p>
            <a:pPr lvl="1"/>
            <a:r>
              <a:rPr lang="en-US" dirty="0" smtClean="0"/>
              <a:t>Data source: ACS survey </a:t>
            </a:r>
          </a:p>
          <a:p>
            <a:pPr lvl="1"/>
            <a:r>
              <a:rPr lang="en-US" dirty="0"/>
              <a:t>The ACS form asks people whether they are self-employed or </a:t>
            </a:r>
            <a:r>
              <a:rPr lang="en-US" dirty="0" smtClean="0"/>
              <a:t>salaried-employees.</a:t>
            </a:r>
          </a:p>
          <a:p>
            <a:pPr lvl="2"/>
            <a:r>
              <a:rPr lang="en-US" dirty="0" smtClean="0"/>
              <a:t>Based on major employment activity and primary source of income.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17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self-employment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Differences between BEA and </a:t>
            </a:r>
            <a:r>
              <a:rPr lang="en-US" dirty="0" smtClean="0"/>
              <a:t>PUMS (2015)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81500" cy="489015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Why</a:t>
            </a:r>
          </a:p>
          <a:p>
            <a:pPr lvl="1"/>
            <a:r>
              <a:rPr lang="en-US" dirty="0" smtClean="0"/>
              <a:t>“There </a:t>
            </a:r>
            <a:r>
              <a:rPr lang="en-US" dirty="0"/>
              <a:t>are people whose primary sources of income are not unincorporated businesses and have to file income tax forms for the proprietary businesses; and</a:t>
            </a:r>
          </a:p>
          <a:p>
            <a:pPr lvl="1"/>
            <a:r>
              <a:rPr lang="en-US" dirty="0"/>
              <a:t>A self-employed individual can be involved in </a:t>
            </a:r>
            <a:r>
              <a:rPr lang="en-US" b="1" dirty="0"/>
              <a:t>multiple businesses</a:t>
            </a:r>
            <a:r>
              <a:rPr lang="en-US" dirty="0"/>
              <a:t> and each of the businesses may require filing of income tax forms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marL="0" lvl="0" indent="0">
              <a:buNone/>
              <a:defRPr/>
            </a:pPr>
            <a:r>
              <a:rPr lang="en-US" sz="900" i="1" dirty="0" smtClean="0">
                <a:solidFill>
                  <a:schemeClr val="tx1"/>
                </a:solidFill>
              </a:rPr>
              <a:t>How </a:t>
            </a:r>
            <a:r>
              <a:rPr lang="en-US" sz="900" i="1" dirty="0">
                <a:solidFill>
                  <a:schemeClr val="tx1"/>
                </a:solidFill>
              </a:rPr>
              <a:t>Hard is it to Count Workers? Self-Employment Data in </a:t>
            </a:r>
            <a:r>
              <a:rPr lang="en-US" sz="900" i="1" dirty="0" err="1">
                <a:solidFill>
                  <a:schemeClr val="tx1"/>
                </a:solidFill>
              </a:rPr>
              <a:t>Nonemployer</a:t>
            </a:r>
            <a:r>
              <a:rPr lang="en-US" sz="900" i="1" dirty="0">
                <a:solidFill>
                  <a:schemeClr val="tx1"/>
                </a:solidFill>
              </a:rPr>
              <a:t> Statistics and in American Community </a:t>
            </a:r>
            <a:r>
              <a:rPr lang="en-US" sz="900" i="1" dirty="0" smtClean="0">
                <a:solidFill>
                  <a:schemeClr val="tx1"/>
                </a:solidFill>
              </a:rPr>
              <a:t>Survey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/>
              <a:t>https</a:t>
            </a:r>
            <a:r>
              <a:rPr lang="en-US" sz="900" dirty="0"/>
              <a:t>://www.fhwa.dot.gov/planning/census_issues/ctpp/status_report/sr1214/index.cfm#ftn1</a:t>
            </a:r>
            <a:r>
              <a:rPr lang="zh-CN" altLang="en-US" sz="900" dirty="0"/>
              <a:t> </a:t>
            </a:r>
            <a:endParaRPr lang="en-US" sz="9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18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05069"/>
              </p:ext>
            </p:extLst>
          </p:nvPr>
        </p:nvGraphicFramePr>
        <p:xfrm>
          <a:off x="561975" y="2523332"/>
          <a:ext cx="3581401" cy="2344672"/>
        </p:xfrm>
        <a:graphic>
          <a:graphicData uri="http://schemas.openxmlformats.org/drawingml/2006/table">
            <a:tbl>
              <a:tblPr/>
              <a:tblGrid>
                <a:gridCol w="1200150"/>
                <a:gridCol w="1460513"/>
                <a:gridCol w="920738"/>
              </a:tblGrid>
              <a:tr h="599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County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Proprietor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employment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PUMS Self-employment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257,339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108,242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314,487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147,153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507,624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205,904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1,079,450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461,299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10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</a:t>
            </a:r>
            <a:r>
              <a:rPr lang="en-US" dirty="0" smtClean="0"/>
              <a:t>Approach: </a:t>
            </a:r>
            <a:br>
              <a:rPr lang="en-US" dirty="0" smtClean="0"/>
            </a:br>
            <a:r>
              <a:rPr lang="en-US" sz="3200" dirty="0" smtClean="0"/>
              <a:t>Self-Employment Factors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Key questions: </a:t>
                </a:r>
              </a:p>
              <a:p>
                <a:pPr lvl="1"/>
                <a:r>
                  <a:rPr lang="en-US" dirty="0" smtClean="0"/>
                  <a:t>BEA proprietor data or PUMS self-employment data? 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 smtClean="0"/>
                  <a:t>Recommendation: Use </a:t>
                </a:r>
                <a:r>
                  <a:rPr lang="en-US" dirty="0"/>
                  <a:t>the </a:t>
                </a:r>
                <a:r>
                  <a:rPr lang="en-US" dirty="0" smtClean="0"/>
                  <a:t>PUMS self-employment segment factor by industry.</a:t>
                </a:r>
                <a:endParaRPr lang="en-US" dirty="0"/>
              </a:p>
              <a:p>
                <a:pPr lvl="1"/>
                <a:r>
                  <a:rPr lang="en-US" dirty="0" smtClean="0"/>
                  <a:t>Consistent </a:t>
                </a:r>
                <a:r>
                  <a:rPr lang="en-US" dirty="0" smtClean="0"/>
                  <a:t>with self-employment factor derivation for SERPM7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𝑠𝑒𝑙𝑓𝑒𝑚𝑝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𝑠𝑐𝑎𝑙𝑒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𝑓𝑎𝑐𝑡𝑜𝑟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𝑒𝑚𝑝𝑙𝑜𝑦𝑚𝑒𝑛𝑡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𝑊𝑎𝑔𝑒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𝑒𝑚𝑝𝑙𝑜𝑦𝑚𝑒𝑛𝑡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b="1" dirty="0" smtClean="0"/>
                  <a:t>Avoid individual double counting </a:t>
                </a:r>
                <a:r>
                  <a:rPr lang="en-US" dirty="0" smtClean="0"/>
                  <a:t>in </a:t>
                </a:r>
                <a:r>
                  <a:rPr lang="en-US" dirty="0"/>
                  <a:t>BEA</a:t>
                </a:r>
                <a:r>
                  <a:rPr lang="en-US" dirty="0" smtClean="0"/>
                  <a:t> </a:t>
                </a:r>
                <a:r>
                  <a:rPr lang="en-US" dirty="0"/>
                  <a:t>proprietor </a:t>
                </a:r>
                <a:r>
                  <a:rPr lang="en-US" dirty="0" smtClean="0"/>
                  <a:t>employment. </a:t>
                </a:r>
              </a:p>
              <a:p>
                <a:pPr lvl="1"/>
                <a:r>
                  <a:rPr lang="en-US" dirty="0" smtClean="0"/>
                  <a:t>Recognize the reliability of the 2015 BEA wage employment estimates, keep the total employment at a reasonable range.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19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0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Slide-doc revision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08282017</a:t>
            </a:r>
            <a:endParaRPr lang="en-US" dirty="0"/>
          </a:p>
          <a:p>
            <a:pPr lvl="1"/>
            <a:r>
              <a:rPr lang="en-US" dirty="0" smtClean="0"/>
              <a:t>Clarification of self-employment data recommendation text</a:t>
            </a:r>
          </a:p>
          <a:p>
            <a:r>
              <a:rPr lang="en-US" dirty="0" smtClean="0"/>
              <a:t>08182017</a:t>
            </a:r>
            <a:endParaRPr lang="en-US" dirty="0" smtClean="0"/>
          </a:p>
          <a:p>
            <a:pPr lvl="1"/>
            <a:r>
              <a:rPr lang="en-US" dirty="0" smtClean="0"/>
              <a:t>Updated 2010 wage/salary calculations with correct self-employment factor</a:t>
            </a:r>
          </a:p>
          <a:p>
            <a:pPr lvl="1"/>
            <a:r>
              <a:rPr lang="en-US" dirty="0" smtClean="0"/>
              <a:t>Added description of self-employment data and recommended approach</a:t>
            </a:r>
          </a:p>
          <a:p>
            <a:r>
              <a:rPr lang="en-US" dirty="0" smtClean="0"/>
              <a:t>08042017 – Initial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31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dirty="0" smtClean="0"/>
              <a:t>of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Wage / Salary: Use 2015 Central Office Employment Data </a:t>
            </a:r>
          </a:p>
          <a:p>
            <a:pPr lvl="1"/>
            <a:r>
              <a:rPr lang="en-US" dirty="0" smtClean="0"/>
              <a:t>Consistent with BEA 2015 county control totals</a:t>
            </a:r>
          </a:p>
          <a:p>
            <a:pPr lvl="1"/>
            <a:r>
              <a:rPr lang="en-US" dirty="0" smtClean="0"/>
              <a:t>MAZ-Level Adjustments based on T/MPO feedback</a:t>
            </a:r>
          </a:p>
          <a:p>
            <a:r>
              <a:rPr lang="en-US" dirty="0" smtClean="0"/>
              <a:t>Self-Employment: Apply factors derived from PUMS data</a:t>
            </a:r>
          </a:p>
          <a:p>
            <a:pPr lvl="1"/>
            <a:r>
              <a:rPr lang="en-US" dirty="0" smtClean="0"/>
              <a:t>Consistent with SERPM7 self-employment derivation process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20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9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Purpose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resolve the seemingly high growth in employment implied by the Central Office 2015 employment dataset.</a:t>
            </a:r>
          </a:p>
          <a:p>
            <a:pPr lvl="1"/>
            <a:r>
              <a:rPr lang="en-US" dirty="0" smtClean="0"/>
              <a:t>To better understand the self-employment data sources.</a:t>
            </a:r>
          </a:p>
          <a:p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Wage and salary employment data</a:t>
            </a:r>
          </a:p>
          <a:p>
            <a:pPr lvl="2"/>
            <a:r>
              <a:rPr lang="en-US" dirty="0" smtClean="0"/>
              <a:t>Description </a:t>
            </a:r>
            <a:r>
              <a:rPr lang="en-US" dirty="0"/>
              <a:t>of </a:t>
            </a:r>
            <a:r>
              <a:rPr lang="en-US" dirty="0" smtClean="0"/>
              <a:t>the wage and salary </a:t>
            </a:r>
            <a:r>
              <a:rPr lang="en-US" dirty="0"/>
              <a:t>data </a:t>
            </a:r>
            <a:r>
              <a:rPr lang="en-US" dirty="0" smtClean="0"/>
              <a:t>sources</a:t>
            </a:r>
          </a:p>
          <a:p>
            <a:pPr lvl="2"/>
            <a:r>
              <a:rPr lang="en-US" dirty="0" smtClean="0"/>
              <a:t>Wage and salary </a:t>
            </a:r>
            <a:r>
              <a:rPr lang="en-US" dirty="0"/>
              <a:t>c</a:t>
            </a:r>
            <a:r>
              <a:rPr lang="en-US" dirty="0" smtClean="0"/>
              <a:t>ounty control totals comparison</a:t>
            </a:r>
          </a:p>
          <a:p>
            <a:pPr lvl="2"/>
            <a:r>
              <a:rPr lang="en-US" dirty="0" smtClean="0"/>
              <a:t>Next steps and recommendation</a:t>
            </a:r>
            <a:endParaRPr lang="en-US" dirty="0"/>
          </a:p>
          <a:p>
            <a:pPr lvl="1"/>
            <a:r>
              <a:rPr lang="en-US" dirty="0" smtClean="0"/>
              <a:t>Self-employment data</a:t>
            </a:r>
          </a:p>
          <a:p>
            <a:pPr lvl="2"/>
            <a:r>
              <a:rPr lang="en-US" dirty="0" smtClean="0"/>
              <a:t>Description of the self-employment data sources</a:t>
            </a:r>
          </a:p>
          <a:p>
            <a:pPr lvl="2"/>
            <a:r>
              <a:rPr lang="en-US" dirty="0" smtClean="0"/>
              <a:t>Self-employment data comparison</a:t>
            </a:r>
          </a:p>
          <a:p>
            <a:pPr lvl="2"/>
            <a:r>
              <a:rPr lang="en-US" dirty="0" smtClean="0"/>
              <a:t>Next steps and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3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4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</a:t>
            </a:r>
            <a:r>
              <a:rPr lang="en-US" dirty="0" smtClean="0"/>
              <a:t>wage </a:t>
            </a:r>
            <a:r>
              <a:rPr lang="en-US" dirty="0"/>
              <a:t>data </a:t>
            </a:r>
            <a:r>
              <a:rPr lang="en-US" dirty="0" smtClean="0"/>
              <a:t>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</a:t>
            </a:r>
            <a:r>
              <a:rPr lang="en-US" dirty="0"/>
              <a:t>model MAZ employment </a:t>
            </a:r>
            <a:r>
              <a:rPr lang="en-US" dirty="0" smtClean="0"/>
              <a:t>data </a:t>
            </a:r>
          </a:p>
          <a:p>
            <a:pPr lvl="1"/>
            <a:r>
              <a:rPr lang="en-US" dirty="0" smtClean="0"/>
              <a:t>Total employment: wage employment and self-employment</a:t>
            </a:r>
          </a:p>
          <a:p>
            <a:r>
              <a:rPr lang="en-US" dirty="0" smtClean="0"/>
              <a:t>2010 &amp; 2015 BEA county wage employment</a:t>
            </a:r>
          </a:p>
          <a:p>
            <a:r>
              <a:rPr lang="en-US" dirty="0" smtClean="0"/>
              <a:t>2014 </a:t>
            </a:r>
            <a:r>
              <a:rPr lang="en-US" dirty="0" err="1" smtClean="0"/>
              <a:t>InfoGroup</a:t>
            </a:r>
            <a:r>
              <a:rPr lang="en-US" dirty="0" smtClean="0"/>
              <a:t> MAZ wage employment</a:t>
            </a:r>
          </a:p>
          <a:p>
            <a:r>
              <a:rPr lang="en-US" dirty="0" smtClean="0"/>
              <a:t>2015 </a:t>
            </a:r>
            <a:r>
              <a:rPr lang="en-US" dirty="0"/>
              <a:t>C</a:t>
            </a:r>
            <a:r>
              <a:rPr lang="en-US" dirty="0" smtClean="0"/>
              <a:t>entral Office </a:t>
            </a:r>
            <a:r>
              <a:rPr lang="en-US" dirty="0"/>
              <a:t>MAZ </a:t>
            </a:r>
            <a:r>
              <a:rPr lang="en-US" dirty="0" smtClean="0"/>
              <a:t>wage employment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4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of 2010 wage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Obtain the 2010 model wage employment data by category *.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𝑡𝑜𝑡𝑎𝑙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𝑤𝑎𝑔𝑒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𝑠𝑒𝑙𝑓𝑒𝑚𝑝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𝑠𝑐𝑎𝑙𝑒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𝑓𝑎𝑐𝑡𝑜𝑟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845966"/>
            <a:ext cx="7982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*2010 control factors were documented in PB's memo "Development of Micro-Area Zone Employment Estimates". </a:t>
            </a:r>
          </a:p>
        </p:txBody>
      </p:sp>
    </p:spTree>
    <p:extLst>
      <p:ext uri="{BB962C8B-B14F-4D97-AF65-F5344CB8AC3E}">
        <p14:creationId xmlns:p14="http://schemas.microsoft.com/office/powerpoint/2010/main" val="28540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derivation of Wage/Salary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6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40224"/>
              </p:ext>
            </p:extLst>
          </p:nvPr>
        </p:nvGraphicFramePr>
        <p:xfrm>
          <a:off x="880013" y="1437968"/>
          <a:ext cx="7467920" cy="4438650"/>
        </p:xfrm>
        <a:graphic>
          <a:graphicData uri="http://schemas.openxmlformats.org/drawingml/2006/table">
            <a:tbl>
              <a:tblPr/>
              <a:tblGrid>
                <a:gridCol w="2205698"/>
                <a:gridCol w="2043609"/>
                <a:gridCol w="1379307"/>
                <a:gridCol w="1839306"/>
              </a:tblGrid>
              <a:tr h="53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Miami-Dade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2010 total employment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2010 Self-Employment Scale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Factor*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2010 wage employment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3,974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emp_const_non_bldg_prod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71,076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36,637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emp_utilities_prod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4,120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4,120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emp_mfg_prod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67,621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62,038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emp_whsle_whs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78,459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69,433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emp_trans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42,784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32,911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emp_retail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138,084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120,073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emp_prof_bus_svcs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257,597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201,248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emp_pvt_ed_post_k12_oth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21,210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emp_health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112,649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104,305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emp_personal_svcs_office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102,421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64,823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emp_amusement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19,217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emp_hotel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22,714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22,269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emp_restaurant_bar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77,159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72,792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emp_state_local_gov_ent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53,767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49,328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emp_public_ed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52,216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52,216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1,125,068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927,477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80013" y="6126163"/>
            <a:ext cx="6435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*2010 control factors were documented in PB's memo "Development of Micro-Area Zone Employment Estimates". </a:t>
            </a:r>
          </a:p>
        </p:txBody>
      </p:sp>
    </p:spTree>
    <p:extLst>
      <p:ext uri="{BB962C8B-B14F-4D97-AF65-F5344CB8AC3E}">
        <p14:creationId xmlns:p14="http://schemas.microsoft.com/office/powerpoint/2010/main" val="153430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County Wage Employment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0181" y="5421655"/>
            <a:ext cx="387778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2010 Model wage employment for Miami-Dade is below BEA.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7164"/>
              </p:ext>
            </p:extLst>
          </p:nvPr>
        </p:nvGraphicFramePr>
        <p:xfrm>
          <a:off x="1303020" y="1703037"/>
          <a:ext cx="6212205" cy="3463381"/>
        </p:xfrm>
        <a:graphic>
          <a:graphicData uri="http://schemas.openxmlformats.org/drawingml/2006/table">
            <a:tbl>
              <a:tblPr/>
              <a:tblGrid>
                <a:gridCol w="1837620"/>
                <a:gridCol w="1919786"/>
                <a:gridCol w="1251561"/>
                <a:gridCol w="1203238"/>
              </a:tblGrid>
              <a:tr h="57715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County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Model 2010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 2010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533,264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534,249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1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738,008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737,629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927,477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1,034,961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2,198,748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2,306,839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08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County Wage/Salary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8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301980"/>
              </p:ext>
            </p:extLst>
          </p:nvPr>
        </p:nvGraphicFramePr>
        <p:xfrm>
          <a:off x="897725" y="1718594"/>
          <a:ext cx="7450208" cy="3679314"/>
        </p:xfrm>
        <a:graphic>
          <a:graphicData uri="http://schemas.openxmlformats.org/drawingml/2006/table">
            <a:tbl>
              <a:tblPr/>
              <a:tblGrid>
                <a:gridCol w="2071116"/>
                <a:gridCol w="1842837"/>
                <a:gridCol w="1568902"/>
                <a:gridCol w="1967353"/>
              </a:tblGrid>
              <a:tr h="9360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County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Central Office 2015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618,812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618,640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8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823,647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824,197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1,165,725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1,173,629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Region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2,608,184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2,616,466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86058" y="5419086"/>
            <a:ext cx="47728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2015 Central Office is consistent with BEA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InfoGroup</a:t>
            </a:r>
            <a:r>
              <a:rPr lang="en-US" dirty="0" smtClean="0"/>
              <a:t> vs. BEA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3F4D55">
                    <a:tint val="75000"/>
                  </a:srgbClr>
                </a:solidFill>
              </a:rPr>
              <a:pPr/>
              <a:t>9</a:t>
            </a:fld>
            <a:endParaRPr lang="en-US">
              <a:solidFill>
                <a:srgbClr val="3F4D55">
                  <a:tint val="75000"/>
                </a:srgb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14728"/>
              </p:ext>
            </p:extLst>
          </p:nvPr>
        </p:nvGraphicFramePr>
        <p:xfrm>
          <a:off x="704088" y="1882029"/>
          <a:ext cx="7633088" cy="3679675"/>
        </p:xfrm>
        <a:graphic>
          <a:graphicData uri="http://schemas.openxmlformats.org/drawingml/2006/table">
            <a:tbl>
              <a:tblPr/>
              <a:tblGrid>
                <a:gridCol w="2136830"/>
                <a:gridCol w="2187620"/>
                <a:gridCol w="1273390"/>
                <a:gridCol w="2035248"/>
              </a:tblGrid>
              <a:tr h="41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County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InfoGroup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BEA 2014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Differences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Palm Beach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608,565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594,919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1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Broward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812,565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801,421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1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Miami-Dade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1,058,526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1,138,693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2,479,656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2,535,033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85595" y="5857399"/>
            <a:ext cx="47728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2014 </a:t>
            </a:r>
            <a:r>
              <a:rPr lang="en-US" dirty="0" err="1" smtClean="0"/>
              <a:t>InfoGroup</a:t>
            </a:r>
            <a:r>
              <a:rPr lang="en-US" dirty="0" smtClean="0"/>
              <a:t> is inconsistent with BEA in different directions across the region.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4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ight2_standard">
  <a:themeElements>
    <a:clrScheme name="Light2">
      <a:dk1>
        <a:srgbClr val="3F4D55"/>
      </a:dk1>
      <a:lt1>
        <a:srgbClr val="FFFFFF"/>
      </a:lt1>
      <a:dk2>
        <a:srgbClr val="3F4D55"/>
      </a:dk2>
      <a:lt2>
        <a:srgbClr val="FFFFFF"/>
      </a:lt2>
      <a:accent1>
        <a:srgbClr val="25BED5"/>
      </a:accent1>
      <a:accent2>
        <a:srgbClr val="2BA570"/>
      </a:accent2>
      <a:accent3>
        <a:srgbClr val="6A7CB8"/>
      </a:accent3>
      <a:accent4>
        <a:srgbClr val="97C21C"/>
      </a:accent4>
      <a:accent5>
        <a:srgbClr val="2494D8"/>
      </a:accent5>
      <a:accent6>
        <a:srgbClr val="F88113"/>
      </a:accent6>
      <a:hlink>
        <a:srgbClr val="1A6FA2"/>
      </a:hlink>
      <a:folHlink>
        <a:srgbClr val="465793"/>
      </a:folHlink>
    </a:clrScheme>
    <a:fontScheme name="Custom 2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2_standard" id="{9868475F-F6BD-45B0-8736-01E535907713}" vid="{99C0C7A6-B8B9-4020-965F-52C0B8966066}"/>
    </a:ext>
  </a:extLst>
</a:theme>
</file>

<file path=ppt/theme/theme2.xml><?xml version="1.0" encoding="utf-8"?>
<a:theme xmlns:a="http://schemas.openxmlformats.org/drawingml/2006/main" name="Instru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_Template_NewLook.potm" id="{081F9E09-7B66-4D33-98C6-7AEE9D55E143}" vid="{397E66A9-3CB1-4515-90B0-35064AF6B080}"/>
    </a:ext>
  </a:extLst>
</a:theme>
</file>

<file path=ppt/theme/theme3.xml><?xml version="1.0" encoding="utf-8"?>
<a:theme xmlns:a="http://schemas.openxmlformats.org/drawingml/2006/main" name="Light2_widescreen">
  <a:themeElements>
    <a:clrScheme name="Custom 3">
      <a:dk1>
        <a:srgbClr val="3F4D55"/>
      </a:dk1>
      <a:lt1>
        <a:srgbClr val="FFFFFF"/>
      </a:lt1>
      <a:dk2>
        <a:srgbClr val="3F4D55"/>
      </a:dk2>
      <a:lt2>
        <a:srgbClr val="FFFFFF"/>
      </a:lt2>
      <a:accent1>
        <a:srgbClr val="25BED5"/>
      </a:accent1>
      <a:accent2>
        <a:srgbClr val="2BA570"/>
      </a:accent2>
      <a:accent3>
        <a:srgbClr val="6A7CB8"/>
      </a:accent3>
      <a:accent4>
        <a:srgbClr val="97C21C"/>
      </a:accent4>
      <a:accent5>
        <a:srgbClr val="2494D8"/>
      </a:accent5>
      <a:accent6>
        <a:srgbClr val="F88113"/>
      </a:accent6>
      <a:hlink>
        <a:srgbClr val="1A6FA2"/>
      </a:hlink>
      <a:folHlink>
        <a:srgbClr val="465793"/>
      </a:folHlink>
    </a:clrScheme>
    <a:fontScheme name="Custom 2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2_widescreen" id="{48D3CE1C-EE88-4647-9B82-FF58A9E8A43B}" vid="{55FA68FB-2A10-491C-9A42-B0F0CF1A4EF2}"/>
    </a:ext>
  </a:extLst>
</a:theme>
</file>

<file path=ppt/theme/theme4.xml><?xml version="1.0" encoding="utf-8"?>
<a:theme xmlns:a="http://schemas.openxmlformats.org/drawingml/2006/main" name="1_Instru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_Template_NewLook_widescreen.potm" id="{021FE16A-FD06-4EF0-9ECC-8E69E14F5176}" vid="{5EF4727D-C1BD-4AB2-B86F-B712432FEB8C}"/>
    </a:ext>
  </a:extLst>
</a:theme>
</file>

<file path=ppt/theme/theme5.xml><?xml version="1.0" encoding="utf-8"?>
<a:theme xmlns:a="http://schemas.openxmlformats.org/drawingml/2006/main" name="2_Instru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_Template_NewLook.potm" id="{081F9E09-7B66-4D33-98C6-7AEE9D55E143}" vid="{397E66A9-3CB1-4515-90B0-35064AF6B08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Light2_standard</Template>
  <TotalTime>1300</TotalTime>
  <Words>1244</Words>
  <Application>Microsoft Office PowerPoint</Application>
  <PresentationFormat>On-screen Show (4:3)</PresentationFormat>
  <Paragraphs>336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宋体</vt:lpstr>
      <vt:lpstr>Arial</vt:lpstr>
      <vt:lpstr>Arial Narrow</vt:lpstr>
      <vt:lpstr>Calibri</vt:lpstr>
      <vt:lpstr>Calibri Light</vt:lpstr>
      <vt:lpstr>Cambria Math</vt:lpstr>
      <vt:lpstr>Wingdings</vt:lpstr>
      <vt:lpstr>Light2_standard</vt:lpstr>
      <vt:lpstr>Instructions</vt:lpstr>
      <vt:lpstr>Light2_widescreen</vt:lpstr>
      <vt:lpstr>1_Instructions</vt:lpstr>
      <vt:lpstr>2_Instructions</vt:lpstr>
      <vt:lpstr>Employment data sources comparison</vt:lpstr>
      <vt:lpstr>Slide-doc revision history</vt:lpstr>
      <vt:lpstr>Outline and Purpose</vt:lpstr>
      <vt:lpstr>Description of wage data sources </vt:lpstr>
      <vt:lpstr>Derivation of 2010 wage data</vt:lpstr>
      <vt:lpstr>Example derivation of Wage/Salary</vt:lpstr>
      <vt:lpstr>2010 County Wage Employment</vt:lpstr>
      <vt:lpstr>2015 County Wage/Salary Comparison</vt:lpstr>
      <vt:lpstr>InfoGroup vs. BEA</vt:lpstr>
      <vt:lpstr>2010 – 2015 W/S Employment</vt:lpstr>
      <vt:lpstr>Options</vt:lpstr>
      <vt:lpstr>Options</vt:lpstr>
      <vt:lpstr>Example Application</vt:lpstr>
      <vt:lpstr>Example Application</vt:lpstr>
      <vt:lpstr>Recommended Approach:  Wage and Salary Base</vt:lpstr>
      <vt:lpstr>Description of the self-employment data sources</vt:lpstr>
      <vt:lpstr>Description of the data sources </vt:lpstr>
      <vt:lpstr>Comparison of self-employment data sources</vt:lpstr>
      <vt:lpstr>Recommended Approach:  Self-Employment Factors</vt:lpstr>
      <vt:lpstr>Summary of Recommendations</vt:lpstr>
    </vt:vector>
  </TitlesOfParts>
  <Company>Cambridge Systematics,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Wage employment data sources comparison</dc:title>
  <dc:creator>Jingjing Zang</dc:creator>
  <cp:lastModifiedBy>Martin Milkovits</cp:lastModifiedBy>
  <cp:revision>33</cp:revision>
  <dcterms:created xsi:type="dcterms:W3CDTF">2017-08-02T16:35:00Z</dcterms:created>
  <dcterms:modified xsi:type="dcterms:W3CDTF">2017-08-28T20:47:35Z</dcterms:modified>
</cp:coreProperties>
</file>