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58" r:id="rId2"/>
  </p:sldMasterIdLst>
  <p:notesMasterIdLst>
    <p:notesMasterId r:id="rId28"/>
  </p:notesMasterIdLst>
  <p:sldIdLst>
    <p:sldId id="256" r:id="rId3"/>
    <p:sldId id="295" r:id="rId4"/>
    <p:sldId id="257" r:id="rId5"/>
    <p:sldId id="258" r:id="rId6"/>
    <p:sldId id="261" r:id="rId7"/>
    <p:sldId id="275" r:id="rId8"/>
    <p:sldId id="288" r:id="rId9"/>
    <p:sldId id="274" r:id="rId10"/>
    <p:sldId id="270" r:id="rId11"/>
    <p:sldId id="291" r:id="rId12"/>
    <p:sldId id="292" r:id="rId13"/>
    <p:sldId id="271" r:id="rId14"/>
    <p:sldId id="293" r:id="rId15"/>
    <p:sldId id="294" r:id="rId16"/>
    <p:sldId id="289" r:id="rId17"/>
    <p:sldId id="285" r:id="rId18"/>
    <p:sldId id="287" r:id="rId19"/>
    <p:sldId id="279" r:id="rId20"/>
    <p:sldId id="280" r:id="rId21"/>
    <p:sldId id="281" r:id="rId22"/>
    <p:sldId id="284" r:id="rId23"/>
    <p:sldId id="282" r:id="rId24"/>
    <p:sldId id="283" r:id="rId25"/>
    <p:sldId id="290" r:id="rId26"/>
    <p:sldId id="296" r:id="rId27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lk" initials="dlk" lastIdx="3" clrIdx="0">
    <p:extLst>
      <p:ext uri="{19B8F6BF-5375-455C-9EA6-DF929625EA0E}">
        <p15:presenceInfo xmlns:p15="http://schemas.microsoft.com/office/powerpoint/2012/main" userId="dlk" providerId="None"/>
      </p:ext>
    </p:extLst>
  </p:cmAuthor>
  <p:cmAuthor id="2" name="Jingjing Zang" initials="JZ" lastIdx="2" clrIdx="1">
    <p:extLst>
      <p:ext uri="{19B8F6BF-5375-455C-9EA6-DF929625EA0E}">
        <p15:presenceInfo xmlns:p15="http://schemas.microsoft.com/office/powerpoint/2012/main" userId="S-1-5-21-2141823802-1446982699-3828168933-164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9" autoAdjust="0"/>
    <p:restoredTop sz="94394" autoAdjust="0"/>
  </p:normalViewPr>
  <p:slideViewPr>
    <p:cSldViewPr snapToGrid="0" snapToObjects="1" showGuides="1">
      <p:cViewPr varScale="1">
        <p:scale>
          <a:sx n="88" d="100"/>
          <a:sy n="88" d="100"/>
        </p:scale>
        <p:origin x="4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307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amsys.local\data\NasuniData\Proj\2016\160136%20-%20FLDOT%20D4%20UMdlDev16_OnCall\Population%20Synthesis\Validation\popsyn_validation_2015_superdistrict_newjar_2017082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amsys.local\data\NasuniData\Proj\2016\160136%20-%20FLDOT%20D4%20UMdlDev16_OnCall\Population%20Synthesis\Validation\popsyn_validation_2015_superdistrict_newjar_2017082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camsys.local\data\NasuniData\Proj\2016\160136%20-%20FLDOT%20D4%20UMdlDev16_OnCall\Population%20Synthesis\Validation\popsyn_validation_2015_superdistrict_newjar_2017082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camsys.local\data\NasuniData\Proj\2016\160136%20-%20FLDOT%20D4%20UMdlDev16_OnCall\Population%20Synthesis\Validation\popsyn_validation_2015_superdistrict_newjar_2017082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camsys.local\data\NasuniData\Proj\2016\160136%20-%20FLDOT%20D4%20UMdlDev16_OnCall\Population%20Synthesis\Validation\popsyn_validation_2015_superdistrict_newjar_20170829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camsys.local\data\NasuniData\Proj\2016\160136%20-%20FLDOT%20D4%20UMdlDev16_OnCall\Population%20Synthesis\Validation\popsyn_validation_2015_superdistrict_newjar_20170829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TAZ control totals vs. ACS estimates </a:t>
            </a:r>
            <a:br>
              <a:rPr lang="en-US"/>
            </a:br>
            <a:r>
              <a:rPr lang="en-US"/>
              <a:t>(household size)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ForSlides!$A$60</c:f>
              <c:strCache>
                <c:ptCount val="1"/>
                <c:pt idx="0">
                  <c:v>Palm Beach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ForSlides!$B$59:$E$59</c:f>
              <c:strCache>
                <c:ptCount val="4"/>
                <c:pt idx="0">
                  <c:v>HHSIZE_1</c:v>
                </c:pt>
                <c:pt idx="1">
                  <c:v>HHSIZE_2</c:v>
                </c:pt>
                <c:pt idx="2">
                  <c:v>HHSIZE_3</c:v>
                </c:pt>
                <c:pt idx="3">
                  <c:v>HHSIZE_4PLUS</c:v>
                </c:pt>
              </c:strCache>
            </c:strRef>
          </c:cat>
          <c:val>
            <c:numRef>
              <c:f>ForSlides!$B$60:$E$60</c:f>
              <c:numCache>
                <c:formatCode>0.0%</c:formatCode>
                <c:ptCount val="4"/>
                <c:pt idx="0">
                  <c:v>-8.7880762161436365E-3</c:v>
                </c:pt>
                <c:pt idx="1">
                  <c:v>-2.4291867116034593E-2</c:v>
                </c:pt>
                <c:pt idx="2">
                  <c:v>-2.0897072955585405E-2</c:v>
                </c:pt>
                <c:pt idx="3">
                  <c:v>8.0552728972543175E-2</c:v>
                </c:pt>
              </c:numCache>
            </c:numRef>
          </c:val>
        </c:ser>
        <c:ser>
          <c:idx val="1"/>
          <c:order val="1"/>
          <c:tx>
            <c:strRef>
              <c:f>ForSlides!$A$61</c:f>
              <c:strCache>
                <c:ptCount val="1"/>
                <c:pt idx="0">
                  <c:v>Broward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ForSlides!$B$59:$E$59</c:f>
              <c:strCache>
                <c:ptCount val="4"/>
                <c:pt idx="0">
                  <c:v>HHSIZE_1</c:v>
                </c:pt>
                <c:pt idx="1">
                  <c:v>HHSIZE_2</c:v>
                </c:pt>
                <c:pt idx="2">
                  <c:v>HHSIZE_3</c:v>
                </c:pt>
                <c:pt idx="3">
                  <c:v>HHSIZE_4PLUS</c:v>
                </c:pt>
              </c:strCache>
            </c:strRef>
          </c:cat>
          <c:val>
            <c:numRef>
              <c:f>ForSlides!$B$61:$E$61</c:f>
              <c:numCache>
                <c:formatCode>0.0%</c:formatCode>
                <c:ptCount val="4"/>
                <c:pt idx="0">
                  <c:v>-2.8553657467264792E-2</c:v>
                </c:pt>
                <c:pt idx="1">
                  <c:v>-2.0926792799006777E-2</c:v>
                </c:pt>
                <c:pt idx="2">
                  <c:v>-2.9173393275475634E-3</c:v>
                </c:pt>
                <c:pt idx="3">
                  <c:v>7.0398200670556133E-2</c:v>
                </c:pt>
              </c:numCache>
            </c:numRef>
          </c:val>
        </c:ser>
        <c:ser>
          <c:idx val="2"/>
          <c:order val="2"/>
          <c:tx>
            <c:strRef>
              <c:f>ForSlides!$A$62</c:f>
              <c:strCache>
                <c:ptCount val="1"/>
                <c:pt idx="0">
                  <c:v>Miami-Dade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ForSlides!$B$59:$E$59</c:f>
              <c:strCache>
                <c:ptCount val="4"/>
                <c:pt idx="0">
                  <c:v>HHSIZE_1</c:v>
                </c:pt>
                <c:pt idx="1">
                  <c:v>HHSIZE_2</c:v>
                </c:pt>
                <c:pt idx="2">
                  <c:v>HHSIZE_3</c:v>
                </c:pt>
                <c:pt idx="3">
                  <c:v>HHSIZE_4PLUS</c:v>
                </c:pt>
              </c:strCache>
            </c:strRef>
          </c:cat>
          <c:val>
            <c:numRef>
              <c:f>ForSlides!$B$62:$E$62</c:f>
              <c:numCache>
                <c:formatCode>0.0%</c:formatCode>
                <c:ptCount val="4"/>
                <c:pt idx="0">
                  <c:v>-6.8876120352510006E-2</c:v>
                </c:pt>
                <c:pt idx="1">
                  <c:v>-3.5651976251986239E-2</c:v>
                </c:pt>
                <c:pt idx="2">
                  <c:v>-4.8859879186458066E-3</c:v>
                </c:pt>
                <c:pt idx="3">
                  <c:v>0.11395754863737828</c:v>
                </c:pt>
              </c:numCache>
            </c:numRef>
          </c:val>
        </c:ser>
        <c:ser>
          <c:idx val="3"/>
          <c:order val="3"/>
          <c:tx>
            <c:strRef>
              <c:f>ForSlides!$A$63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ForSlides!$B$59:$E$59</c:f>
              <c:strCache>
                <c:ptCount val="4"/>
                <c:pt idx="0">
                  <c:v>HHSIZE_1</c:v>
                </c:pt>
                <c:pt idx="1">
                  <c:v>HHSIZE_2</c:v>
                </c:pt>
                <c:pt idx="2">
                  <c:v>HHSIZE_3</c:v>
                </c:pt>
                <c:pt idx="3">
                  <c:v>HHSIZE_4PLUS</c:v>
                </c:pt>
              </c:strCache>
            </c:strRef>
          </c:cat>
          <c:val>
            <c:numRef>
              <c:f>ForSlides!$B$63:$E$63</c:f>
              <c:numCache>
                <c:formatCode>0.0%</c:formatCode>
                <c:ptCount val="4"/>
                <c:pt idx="0">
                  <c:v>-3.8354286395925086E-2</c:v>
                </c:pt>
                <c:pt idx="1">
                  <c:v>-2.7513003404965986E-2</c:v>
                </c:pt>
                <c:pt idx="2">
                  <c:v>-7.761840791472574E-3</c:v>
                </c:pt>
                <c:pt idx="3">
                  <c:v>9.3190307478117962E-2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1907912"/>
        <c:axId val="126204728"/>
      </c:barChart>
      <c:catAx>
        <c:axId val="181907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204728"/>
        <c:crosses val="autoZero"/>
        <c:auto val="1"/>
        <c:lblAlgn val="ctr"/>
        <c:lblOffset val="100"/>
        <c:noMultiLvlLbl val="0"/>
      </c:catAx>
      <c:valAx>
        <c:axId val="126204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907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TAZ control totals vs. ACS estimates </a:t>
            </a:r>
            <a:br>
              <a:rPr lang="en-US"/>
            </a:br>
            <a:r>
              <a:rPr lang="en-US"/>
              <a:t>(number of workers in household)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ForSlides!$A$60</c:f>
              <c:strCache>
                <c:ptCount val="1"/>
                <c:pt idx="0">
                  <c:v>Palm Beach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ForSlides!$F$59:$I$59</c:f>
              <c:strCache>
                <c:ptCount val="4"/>
                <c:pt idx="0">
                  <c:v>WORKERS_0</c:v>
                </c:pt>
                <c:pt idx="1">
                  <c:v>WORKERS_1</c:v>
                </c:pt>
                <c:pt idx="2">
                  <c:v>WORKERS_2</c:v>
                </c:pt>
                <c:pt idx="3">
                  <c:v>WORKERS_3PLUS</c:v>
                </c:pt>
              </c:strCache>
            </c:strRef>
          </c:cat>
          <c:val>
            <c:numRef>
              <c:f>ForSlides!$F$60:$I$60</c:f>
              <c:numCache>
                <c:formatCode>0.0%</c:formatCode>
                <c:ptCount val="4"/>
                <c:pt idx="0">
                  <c:v>1.2675697067308755E-2</c:v>
                </c:pt>
                <c:pt idx="1">
                  <c:v>4.0858775452523588E-4</c:v>
                </c:pt>
                <c:pt idx="2">
                  <c:v>-2.0368532667050743E-2</c:v>
                </c:pt>
                <c:pt idx="3">
                  <c:v>8.1576647443668548E-3</c:v>
                </c:pt>
              </c:numCache>
            </c:numRef>
          </c:val>
        </c:ser>
        <c:ser>
          <c:idx val="1"/>
          <c:order val="1"/>
          <c:tx>
            <c:strRef>
              <c:f>ForSlides!$A$61</c:f>
              <c:strCache>
                <c:ptCount val="1"/>
                <c:pt idx="0">
                  <c:v>Broward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ForSlides!$F$59:$I$59</c:f>
              <c:strCache>
                <c:ptCount val="4"/>
                <c:pt idx="0">
                  <c:v>WORKERS_0</c:v>
                </c:pt>
                <c:pt idx="1">
                  <c:v>WORKERS_1</c:v>
                </c:pt>
                <c:pt idx="2">
                  <c:v>WORKERS_2</c:v>
                </c:pt>
                <c:pt idx="3">
                  <c:v>WORKERS_3PLUS</c:v>
                </c:pt>
              </c:strCache>
            </c:strRef>
          </c:cat>
          <c:val>
            <c:numRef>
              <c:f>ForSlides!$F$61:$I$61</c:f>
              <c:numCache>
                <c:formatCode>0.0%</c:formatCode>
                <c:ptCount val="4"/>
                <c:pt idx="0">
                  <c:v>-1.4340346493144751E-2</c:v>
                </c:pt>
                <c:pt idx="1">
                  <c:v>1.2001381077020312E-3</c:v>
                </c:pt>
                <c:pt idx="2">
                  <c:v>2.3053464638882692E-2</c:v>
                </c:pt>
                <c:pt idx="3">
                  <c:v>-4.8680107665360572E-2</c:v>
                </c:pt>
              </c:numCache>
            </c:numRef>
          </c:val>
        </c:ser>
        <c:ser>
          <c:idx val="2"/>
          <c:order val="2"/>
          <c:tx>
            <c:strRef>
              <c:f>ForSlides!$A$62</c:f>
              <c:strCache>
                <c:ptCount val="1"/>
                <c:pt idx="0">
                  <c:v>Miami-Dade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ForSlides!$F$59:$I$59</c:f>
              <c:strCache>
                <c:ptCount val="4"/>
                <c:pt idx="0">
                  <c:v>WORKERS_0</c:v>
                </c:pt>
                <c:pt idx="1">
                  <c:v>WORKERS_1</c:v>
                </c:pt>
                <c:pt idx="2">
                  <c:v>WORKERS_2</c:v>
                </c:pt>
                <c:pt idx="3">
                  <c:v>WORKERS_3PLUS</c:v>
                </c:pt>
              </c:strCache>
            </c:strRef>
          </c:cat>
          <c:val>
            <c:numRef>
              <c:f>ForSlides!$F$62:$I$62</c:f>
              <c:numCache>
                <c:formatCode>0.0%</c:formatCode>
                <c:ptCount val="4"/>
                <c:pt idx="0">
                  <c:v>-8.4262270770553371E-2</c:v>
                </c:pt>
                <c:pt idx="1">
                  <c:v>-3.7739813649186771E-2</c:v>
                </c:pt>
                <c:pt idx="2">
                  <c:v>9.9179989729781148E-2</c:v>
                </c:pt>
                <c:pt idx="3">
                  <c:v>0.12396533011986732</c:v>
                </c:pt>
              </c:numCache>
            </c:numRef>
          </c:val>
        </c:ser>
        <c:ser>
          <c:idx val="3"/>
          <c:order val="3"/>
          <c:tx>
            <c:strRef>
              <c:f>ForSlides!$A$63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ForSlides!$F$59:$I$59</c:f>
              <c:strCache>
                <c:ptCount val="4"/>
                <c:pt idx="0">
                  <c:v>WORKERS_0</c:v>
                </c:pt>
                <c:pt idx="1">
                  <c:v>WORKERS_1</c:v>
                </c:pt>
                <c:pt idx="2">
                  <c:v>WORKERS_2</c:v>
                </c:pt>
                <c:pt idx="3">
                  <c:v>WORKERS_3PLUS</c:v>
                </c:pt>
              </c:strCache>
            </c:strRef>
          </c:cat>
          <c:val>
            <c:numRef>
              <c:f>ForSlides!$F$63:$I$63</c:f>
              <c:numCache>
                <c:formatCode>0.0%</c:formatCode>
                <c:ptCount val="4"/>
                <c:pt idx="0">
                  <c:v>-3.164983558504697E-2</c:v>
                </c:pt>
                <c:pt idx="1">
                  <c:v>-1.5703983402208022E-2</c:v>
                </c:pt>
                <c:pt idx="2">
                  <c:v>4.4957289468170902E-2</c:v>
                </c:pt>
                <c:pt idx="3">
                  <c:v>4.4194942390787029E-2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1124168"/>
        <c:axId val="181763312"/>
      </c:barChart>
      <c:catAx>
        <c:axId val="181124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763312"/>
        <c:crosses val="autoZero"/>
        <c:auto val="1"/>
        <c:lblAlgn val="ctr"/>
        <c:lblOffset val="100"/>
        <c:noMultiLvlLbl val="0"/>
      </c:catAx>
      <c:valAx>
        <c:axId val="181763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124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TAZ control totals vs. </a:t>
            </a:r>
            <a:r>
              <a:rPr lang="en-US" dirty="0" smtClean="0"/>
              <a:t>ACS* </a:t>
            </a:r>
            <a:r>
              <a:rPr lang="en-US" dirty="0"/>
              <a:t>estimates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household income)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ForSlides!$A$60</c:f>
              <c:strCache>
                <c:ptCount val="1"/>
                <c:pt idx="0">
                  <c:v>Palm Beach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ForSlides!$J$59:$N$59</c:f>
              <c:strCache>
                <c:ptCount val="5"/>
                <c:pt idx="0">
                  <c:v>INCOME_25K</c:v>
                </c:pt>
                <c:pt idx="1">
                  <c:v>INCOME_50K</c:v>
                </c:pt>
                <c:pt idx="2">
                  <c:v>INCOME_75K</c:v>
                </c:pt>
                <c:pt idx="3">
                  <c:v>INCOME_100K</c:v>
                </c:pt>
                <c:pt idx="4">
                  <c:v>INCOME_100KPLUS</c:v>
                </c:pt>
              </c:strCache>
            </c:strRef>
          </c:cat>
          <c:val>
            <c:numRef>
              <c:f>ForSlides!$J$60:$N$60</c:f>
              <c:numCache>
                <c:formatCode>0.0%</c:formatCode>
                <c:ptCount val="5"/>
                <c:pt idx="0">
                  <c:v>-2.8873882512182814E-2</c:v>
                </c:pt>
                <c:pt idx="1">
                  <c:v>1.6483891613219281E-3</c:v>
                </c:pt>
                <c:pt idx="2">
                  <c:v>6.1691164863018955E-2</c:v>
                </c:pt>
                <c:pt idx="3">
                  <c:v>6.0920413631392334E-2</c:v>
                </c:pt>
                <c:pt idx="4">
                  <c:v>-4.636068798857973E-2</c:v>
                </c:pt>
              </c:numCache>
            </c:numRef>
          </c:val>
        </c:ser>
        <c:ser>
          <c:idx val="1"/>
          <c:order val="1"/>
          <c:tx>
            <c:strRef>
              <c:f>ForSlides!$A$61</c:f>
              <c:strCache>
                <c:ptCount val="1"/>
                <c:pt idx="0">
                  <c:v>Broward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ForSlides!$J$59:$N$59</c:f>
              <c:strCache>
                <c:ptCount val="5"/>
                <c:pt idx="0">
                  <c:v>INCOME_25K</c:v>
                </c:pt>
                <c:pt idx="1">
                  <c:v>INCOME_50K</c:v>
                </c:pt>
                <c:pt idx="2">
                  <c:v>INCOME_75K</c:v>
                </c:pt>
                <c:pt idx="3">
                  <c:v>INCOME_100K</c:v>
                </c:pt>
                <c:pt idx="4">
                  <c:v>INCOME_100KPLUS</c:v>
                </c:pt>
              </c:strCache>
            </c:strRef>
          </c:cat>
          <c:val>
            <c:numRef>
              <c:f>ForSlides!$J$61:$N$61</c:f>
              <c:numCache>
                <c:formatCode>0.0%</c:formatCode>
                <c:ptCount val="5"/>
                <c:pt idx="0">
                  <c:v>-2.7596626785395428E-2</c:v>
                </c:pt>
                <c:pt idx="1">
                  <c:v>2.7348695880954343E-2</c:v>
                </c:pt>
                <c:pt idx="2">
                  <c:v>3.5483857757957482E-2</c:v>
                </c:pt>
                <c:pt idx="3">
                  <c:v>3.6570828374468789E-2</c:v>
                </c:pt>
                <c:pt idx="4">
                  <c:v>-4.8958848326923321E-2</c:v>
                </c:pt>
              </c:numCache>
            </c:numRef>
          </c:val>
        </c:ser>
        <c:ser>
          <c:idx val="2"/>
          <c:order val="2"/>
          <c:tx>
            <c:strRef>
              <c:f>ForSlides!$A$62</c:f>
              <c:strCache>
                <c:ptCount val="1"/>
                <c:pt idx="0">
                  <c:v>Miami-Dade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ForSlides!$J$59:$N$59</c:f>
              <c:strCache>
                <c:ptCount val="5"/>
                <c:pt idx="0">
                  <c:v>INCOME_25K</c:v>
                </c:pt>
                <c:pt idx="1">
                  <c:v>INCOME_50K</c:v>
                </c:pt>
                <c:pt idx="2">
                  <c:v>INCOME_75K</c:v>
                </c:pt>
                <c:pt idx="3">
                  <c:v>INCOME_100K</c:v>
                </c:pt>
                <c:pt idx="4">
                  <c:v>INCOME_100KPLUS</c:v>
                </c:pt>
              </c:strCache>
            </c:strRef>
          </c:cat>
          <c:val>
            <c:numRef>
              <c:f>ForSlides!$J$62:$N$62</c:f>
              <c:numCache>
                <c:formatCode>0.0%</c:formatCode>
                <c:ptCount val="5"/>
                <c:pt idx="0">
                  <c:v>-4.6869033741061994E-2</c:v>
                </c:pt>
                <c:pt idx="1">
                  <c:v>1.9925614883050891E-2</c:v>
                </c:pt>
                <c:pt idx="2">
                  <c:v>7.2885047167549288E-2</c:v>
                </c:pt>
                <c:pt idx="3">
                  <c:v>3.2292846697995481E-2</c:v>
                </c:pt>
                <c:pt idx="4">
                  <c:v>-3.0297799317975493E-2</c:v>
                </c:pt>
              </c:numCache>
            </c:numRef>
          </c:val>
        </c:ser>
        <c:ser>
          <c:idx val="3"/>
          <c:order val="3"/>
          <c:tx>
            <c:strRef>
              <c:f>ForSlides!$A$63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ForSlides!$J$59:$N$59</c:f>
              <c:strCache>
                <c:ptCount val="5"/>
                <c:pt idx="0">
                  <c:v>INCOME_25K</c:v>
                </c:pt>
                <c:pt idx="1">
                  <c:v>INCOME_50K</c:v>
                </c:pt>
                <c:pt idx="2">
                  <c:v>INCOME_75K</c:v>
                </c:pt>
                <c:pt idx="3">
                  <c:v>INCOME_100K</c:v>
                </c:pt>
                <c:pt idx="4">
                  <c:v>INCOME_100KPLUS</c:v>
                </c:pt>
              </c:strCache>
            </c:strRef>
          </c:cat>
          <c:val>
            <c:numRef>
              <c:f>ForSlides!$J$63:$N$63</c:f>
              <c:numCache>
                <c:formatCode>0.0%</c:formatCode>
                <c:ptCount val="5"/>
                <c:pt idx="0">
                  <c:v>-3.7238658859285345E-2</c:v>
                </c:pt>
                <c:pt idx="1">
                  <c:v>1.7631331535891359E-2</c:v>
                </c:pt>
                <c:pt idx="2">
                  <c:v>5.7053971970640438E-2</c:v>
                </c:pt>
                <c:pt idx="3">
                  <c:v>4.1603965364710005E-2</c:v>
                </c:pt>
                <c:pt idx="4">
                  <c:v>-4.1493366565115819E-2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9424344"/>
        <c:axId val="179423952"/>
      </c:barChart>
      <c:catAx>
        <c:axId val="179424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423952"/>
        <c:crosses val="autoZero"/>
        <c:auto val="1"/>
        <c:lblAlgn val="ctr"/>
        <c:lblOffset val="100"/>
        <c:noMultiLvlLbl val="0"/>
      </c:catAx>
      <c:valAx>
        <c:axId val="17942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424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TAZ control totals vs. </a:t>
            </a:r>
            <a:r>
              <a:rPr lang="en-US" sz="1800" b="0" i="0" baseline="0" dirty="0" smtClean="0">
                <a:effectLst/>
              </a:rPr>
              <a:t>ACS* </a:t>
            </a:r>
            <a:r>
              <a:rPr lang="en-US" sz="1800" b="0" i="0" baseline="0" dirty="0">
                <a:effectLst/>
              </a:rPr>
              <a:t>estimates </a:t>
            </a:r>
            <a:br>
              <a:rPr lang="en-US" sz="1800" b="0" i="0" baseline="0" dirty="0">
                <a:effectLst/>
              </a:rPr>
            </a:br>
            <a:r>
              <a:rPr lang="en-US" sz="1800" b="0" i="0" baseline="0" dirty="0">
                <a:effectLst/>
              </a:rPr>
              <a:t>(age)</a:t>
            </a:r>
            <a:endParaRPr lang="en-US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ForSlides!$A$83</c:f>
              <c:strCache>
                <c:ptCount val="1"/>
                <c:pt idx="0">
                  <c:v>Palm Beach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ForSlides!$B$82:$H$82</c:f>
              <c:strCache>
                <c:ptCount val="7"/>
                <c:pt idx="0">
                  <c:v>AGE0TO17</c:v>
                </c:pt>
                <c:pt idx="1">
                  <c:v>AGE18TO24</c:v>
                </c:pt>
                <c:pt idx="2">
                  <c:v>AGE25TO34</c:v>
                </c:pt>
                <c:pt idx="3">
                  <c:v>AGE35TO49</c:v>
                </c:pt>
                <c:pt idx="4">
                  <c:v>AGE50TO64</c:v>
                </c:pt>
                <c:pt idx="5">
                  <c:v>AGE65TO79</c:v>
                </c:pt>
                <c:pt idx="6">
                  <c:v>AGE80PLUS</c:v>
                </c:pt>
              </c:strCache>
            </c:strRef>
          </c:cat>
          <c:val>
            <c:numRef>
              <c:f>ForSlides!$B$83:$H$83</c:f>
              <c:numCache>
                <c:formatCode>0.0%</c:formatCode>
                <c:ptCount val="7"/>
                <c:pt idx="0">
                  <c:v>3.7941951219023329E-2</c:v>
                </c:pt>
                <c:pt idx="1">
                  <c:v>-3.2374888660798296E-2</c:v>
                </c:pt>
                <c:pt idx="2">
                  <c:v>-3.0043138450513651E-2</c:v>
                </c:pt>
                <c:pt idx="3">
                  <c:v>6.1300049335735407E-2</c:v>
                </c:pt>
                <c:pt idx="4">
                  <c:v>-2.1614239060207763E-2</c:v>
                </c:pt>
                <c:pt idx="5">
                  <c:v>-4.3034060669381646E-2</c:v>
                </c:pt>
                <c:pt idx="6">
                  <c:v>-3.0028511287224391E-2</c:v>
                </c:pt>
              </c:numCache>
            </c:numRef>
          </c:val>
        </c:ser>
        <c:ser>
          <c:idx val="1"/>
          <c:order val="1"/>
          <c:tx>
            <c:strRef>
              <c:f>ForSlides!$A$84</c:f>
              <c:strCache>
                <c:ptCount val="1"/>
                <c:pt idx="0">
                  <c:v>Broward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ForSlides!$B$82:$H$82</c:f>
              <c:strCache>
                <c:ptCount val="7"/>
                <c:pt idx="0">
                  <c:v>AGE0TO17</c:v>
                </c:pt>
                <c:pt idx="1">
                  <c:v>AGE18TO24</c:v>
                </c:pt>
                <c:pt idx="2">
                  <c:v>AGE25TO34</c:v>
                </c:pt>
                <c:pt idx="3">
                  <c:v>AGE35TO49</c:v>
                </c:pt>
                <c:pt idx="4">
                  <c:v>AGE50TO64</c:v>
                </c:pt>
                <c:pt idx="5">
                  <c:v>AGE65TO79</c:v>
                </c:pt>
                <c:pt idx="6">
                  <c:v>AGE80PLUS</c:v>
                </c:pt>
              </c:strCache>
            </c:strRef>
          </c:cat>
          <c:val>
            <c:numRef>
              <c:f>ForSlides!$B$84:$H$84</c:f>
              <c:numCache>
                <c:formatCode>0.0%</c:formatCode>
                <c:ptCount val="7"/>
                <c:pt idx="0">
                  <c:v>-2.3583560708472229E-3</c:v>
                </c:pt>
                <c:pt idx="1">
                  <c:v>3.9535926444956182E-2</c:v>
                </c:pt>
                <c:pt idx="2">
                  <c:v>-5.473010692977065E-2</c:v>
                </c:pt>
                <c:pt idx="3">
                  <c:v>4.9515495999286285E-2</c:v>
                </c:pt>
                <c:pt idx="4">
                  <c:v>-5.9662828481394148E-2</c:v>
                </c:pt>
                <c:pt idx="5">
                  <c:v>5.5455370164091189E-2</c:v>
                </c:pt>
                <c:pt idx="6">
                  <c:v>4.3910183472746223E-3</c:v>
                </c:pt>
              </c:numCache>
            </c:numRef>
          </c:val>
        </c:ser>
        <c:ser>
          <c:idx val="2"/>
          <c:order val="2"/>
          <c:tx>
            <c:strRef>
              <c:f>ForSlides!$A$85</c:f>
              <c:strCache>
                <c:ptCount val="1"/>
                <c:pt idx="0">
                  <c:v>Miami-Dade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ForSlides!$B$82:$H$82</c:f>
              <c:strCache>
                <c:ptCount val="7"/>
                <c:pt idx="0">
                  <c:v>AGE0TO17</c:v>
                </c:pt>
                <c:pt idx="1">
                  <c:v>AGE18TO24</c:v>
                </c:pt>
                <c:pt idx="2">
                  <c:v>AGE25TO34</c:v>
                </c:pt>
                <c:pt idx="3">
                  <c:v>AGE35TO49</c:v>
                </c:pt>
                <c:pt idx="4">
                  <c:v>AGE50TO64</c:v>
                </c:pt>
                <c:pt idx="5">
                  <c:v>AGE65TO79</c:v>
                </c:pt>
                <c:pt idx="6">
                  <c:v>AGE80PLUS</c:v>
                </c:pt>
              </c:strCache>
            </c:strRef>
          </c:cat>
          <c:val>
            <c:numRef>
              <c:f>ForSlides!$B$85:$H$85</c:f>
              <c:numCache>
                <c:formatCode>0.0%</c:formatCode>
                <c:ptCount val="7"/>
                <c:pt idx="0">
                  <c:v>4.1250121547515839E-3</c:v>
                </c:pt>
                <c:pt idx="1">
                  <c:v>-3.6726571714013057E-2</c:v>
                </c:pt>
                <c:pt idx="2">
                  <c:v>4.5568595892339303E-2</c:v>
                </c:pt>
                <c:pt idx="3">
                  <c:v>-6.4328047295010293E-3</c:v>
                </c:pt>
                <c:pt idx="4">
                  <c:v>2.1294931483199386E-2</c:v>
                </c:pt>
                <c:pt idx="5">
                  <c:v>-3.5321237802148353E-2</c:v>
                </c:pt>
                <c:pt idx="6">
                  <c:v>-6.0921989408039612E-2</c:v>
                </c:pt>
              </c:numCache>
            </c:numRef>
          </c:val>
        </c:ser>
        <c:ser>
          <c:idx val="3"/>
          <c:order val="3"/>
          <c:tx>
            <c:strRef>
              <c:f>ForSlides!$A$86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ForSlides!$B$82:$H$82</c:f>
              <c:strCache>
                <c:ptCount val="7"/>
                <c:pt idx="0">
                  <c:v>AGE0TO17</c:v>
                </c:pt>
                <c:pt idx="1">
                  <c:v>AGE18TO24</c:v>
                </c:pt>
                <c:pt idx="2">
                  <c:v>AGE25TO34</c:v>
                </c:pt>
                <c:pt idx="3">
                  <c:v>AGE35TO49</c:v>
                </c:pt>
                <c:pt idx="4">
                  <c:v>AGE50TO64</c:v>
                </c:pt>
                <c:pt idx="5">
                  <c:v>AGE65TO79</c:v>
                </c:pt>
                <c:pt idx="6">
                  <c:v>AGE80PLUS</c:v>
                </c:pt>
              </c:strCache>
            </c:strRef>
          </c:cat>
          <c:val>
            <c:numRef>
              <c:f>ForSlides!$B$86:$H$86</c:f>
              <c:numCache>
                <c:formatCode>0.0%</c:formatCode>
                <c:ptCount val="7"/>
                <c:pt idx="0">
                  <c:v>9.6650844778516376E-3</c:v>
                </c:pt>
                <c:pt idx="1">
                  <c:v>-1.271652257841116E-2</c:v>
                </c:pt>
                <c:pt idx="2">
                  <c:v>-1.833981665833595E-3</c:v>
                </c:pt>
                <c:pt idx="3">
                  <c:v>2.5691180425881477E-2</c:v>
                </c:pt>
                <c:pt idx="4">
                  <c:v>-1.552807269066947E-2</c:v>
                </c:pt>
                <c:pt idx="5">
                  <c:v>-1.1743255597058022E-2</c:v>
                </c:pt>
                <c:pt idx="6">
                  <c:v>-3.2209141208211278E-2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2173904"/>
        <c:axId val="182174296"/>
      </c:barChart>
      <c:catAx>
        <c:axId val="182173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174296"/>
        <c:crosses val="autoZero"/>
        <c:auto val="1"/>
        <c:lblAlgn val="ctr"/>
        <c:lblOffset val="100"/>
        <c:noMultiLvlLbl val="0"/>
      </c:catAx>
      <c:valAx>
        <c:axId val="182174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173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TAZ control totals vs. ACS* estimates </a:t>
            </a:r>
            <a:br>
              <a:rPr lang="en-US"/>
            </a:br>
            <a:r>
              <a:rPr lang="en-US"/>
              <a:t>(employment status)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ForSlides!$A$83</c:f>
              <c:strCache>
                <c:ptCount val="1"/>
                <c:pt idx="0">
                  <c:v>Palm Beach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ForSlides!$J$82:$M$82</c:f>
              <c:strCache>
                <c:ptCount val="4"/>
                <c:pt idx="0">
                  <c:v>Full-time</c:v>
                </c:pt>
                <c:pt idx="1">
                  <c:v>Part-time</c:v>
                </c:pt>
                <c:pt idx="2">
                  <c:v>Did not work</c:v>
                </c:pt>
                <c:pt idx="3">
                  <c:v>Under 16 yrs</c:v>
                </c:pt>
              </c:strCache>
            </c:strRef>
          </c:cat>
          <c:val>
            <c:numRef>
              <c:f>ForSlides!$J$83:$M$83</c:f>
              <c:numCache>
                <c:formatCode>0.0%</c:formatCode>
                <c:ptCount val="4"/>
                <c:pt idx="0">
                  <c:v>-1.0358451940298163E-2</c:v>
                </c:pt>
                <c:pt idx="1">
                  <c:v>-0.15986213200876942</c:v>
                </c:pt>
                <c:pt idx="2">
                  <c:v>4.2337687680879865E-2</c:v>
                </c:pt>
                <c:pt idx="3">
                  <c:v>3.4916699017137454E-2</c:v>
                </c:pt>
              </c:numCache>
            </c:numRef>
          </c:val>
        </c:ser>
        <c:ser>
          <c:idx val="1"/>
          <c:order val="1"/>
          <c:tx>
            <c:strRef>
              <c:f>ForSlides!$A$84</c:f>
              <c:strCache>
                <c:ptCount val="1"/>
                <c:pt idx="0">
                  <c:v>Broward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ForSlides!$J$82:$M$82</c:f>
              <c:strCache>
                <c:ptCount val="4"/>
                <c:pt idx="0">
                  <c:v>Full-time</c:v>
                </c:pt>
                <c:pt idx="1">
                  <c:v>Part-time</c:v>
                </c:pt>
                <c:pt idx="2">
                  <c:v>Did not work</c:v>
                </c:pt>
                <c:pt idx="3">
                  <c:v>Under 16 yrs</c:v>
                </c:pt>
              </c:strCache>
            </c:strRef>
          </c:cat>
          <c:val>
            <c:numRef>
              <c:f>ForSlides!$J$84:$M$84</c:f>
              <c:numCache>
                <c:formatCode>0.0%</c:formatCode>
                <c:ptCount val="4"/>
                <c:pt idx="0">
                  <c:v>-5.2509352375814666E-3</c:v>
                </c:pt>
                <c:pt idx="1">
                  <c:v>-0.13349354783317868</c:v>
                </c:pt>
                <c:pt idx="2">
                  <c:v>6.7425555298418649E-2</c:v>
                </c:pt>
                <c:pt idx="3">
                  <c:v>-2.1360158905192383E-2</c:v>
                </c:pt>
              </c:numCache>
            </c:numRef>
          </c:val>
        </c:ser>
        <c:ser>
          <c:idx val="2"/>
          <c:order val="2"/>
          <c:tx>
            <c:strRef>
              <c:f>ForSlides!$A$85</c:f>
              <c:strCache>
                <c:ptCount val="1"/>
                <c:pt idx="0">
                  <c:v>Miami-Dade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ForSlides!$J$82:$M$82</c:f>
              <c:strCache>
                <c:ptCount val="4"/>
                <c:pt idx="0">
                  <c:v>Full-time</c:v>
                </c:pt>
                <c:pt idx="1">
                  <c:v>Part-time</c:v>
                </c:pt>
                <c:pt idx="2">
                  <c:v>Did not work</c:v>
                </c:pt>
                <c:pt idx="3">
                  <c:v>Under 16 yrs</c:v>
                </c:pt>
              </c:strCache>
            </c:strRef>
          </c:cat>
          <c:val>
            <c:numRef>
              <c:f>ForSlides!$J$85:$M$85</c:f>
              <c:numCache>
                <c:formatCode>0.0%</c:formatCode>
                <c:ptCount val="4"/>
                <c:pt idx="0">
                  <c:v>2.5737398304700232E-2</c:v>
                </c:pt>
                <c:pt idx="1">
                  <c:v>-0.13086711402270068</c:v>
                </c:pt>
                <c:pt idx="2">
                  <c:v>1.3667885031753091E-2</c:v>
                </c:pt>
                <c:pt idx="3">
                  <c:v>-5.4211391769367623E-3</c:v>
                </c:pt>
              </c:numCache>
            </c:numRef>
          </c:val>
        </c:ser>
        <c:ser>
          <c:idx val="3"/>
          <c:order val="3"/>
          <c:tx>
            <c:strRef>
              <c:f>ForSlides!$A$86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ForSlides!$J$82:$M$82</c:f>
              <c:strCache>
                <c:ptCount val="4"/>
                <c:pt idx="0">
                  <c:v>Full-time</c:v>
                </c:pt>
                <c:pt idx="1">
                  <c:v>Part-time</c:v>
                </c:pt>
                <c:pt idx="2">
                  <c:v>Did not work</c:v>
                </c:pt>
                <c:pt idx="3">
                  <c:v>Under 16 yrs</c:v>
                </c:pt>
              </c:strCache>
            </c:strRef>
          </c:cat>
          <c:val>
            <c:numRef>
              <c:f>ForSlides!$J$86:$M$86</c:f>
              <c:numCache>
                <c:formatCode>0.0%</c:formatCode>
                <c:ptCount val="4"/>
                <c:pt idx="0">
                  <c:v>7.3821585334932216E-3</c:v>
                </c:pt>
                <c:pt idx="1">
                  <c:v>-0.13900098944588057</c:v>
                </c:pt>
                <c:pt idx="2">
                  <c:v>3.6853181561627757E-2</c:v>
                </c:pt>
                <c:pt idx="3">
                  <c:v>-1.7364994081296992E-3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2175080"/>
        <c:axId val="182175472"/>
      </c:barChart>
      <c:catAx>
        <c:axId val="182175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175472"/>
        <c:crosses val="autoZero"/>
        <c:auto val="1"/>
        <c:lblAlgn val="ctr"/>
        <c:lblOffset val="100"/>
        <c:noMultiLvlLbl val="0"/>
      </c:catAx>
      <c:valAx>
        <c:axId val="182175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175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TAZ control totals vs. ACS* estimates </a:t>
            </a:r>
            <a:br>
              <a:rPr lang="en-US"/>
            </a:br>
            <a:r>
              <a:rPr lang="en-US"/>
              <a:t>(gender &amp; race)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ForSlides!$A$83</c:f>
              <c:strCache>
                <c:ptCount val="1"/>
                <c:pt idx="0">
                  <c:v>Palm Beach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ForSlides!$N$82:$R$82</c:f>
              <c:strCache>
                <c:ptCount val="5"/>
                <c:pt idx="0">
                  <c:v>MALE</c:v>
                </c:pt>
                <c:pt idx="1">
                  <c:v>FEMALE</c:v>
                </c:pt>
                <c:pt idx="2">
                  <c:v>HISPANIC</c:v>
                </c:pt>
                <c:pt idx="3">
                  <c:v>WHITE</c:v>
                </c:pt>
                <c:pt idx="4">
                  <c:v>RACEOTHER</c:v>
                </c:pt>
              </c:strCache>
            </c:strRef>
          </c:cat>
          <c:val>
            <c:numRef>
              <c:f>ForSlides!$N$83:$R$83</c:f>
              <c:numCache>
                <c:formatCode>0.0%</c:formatCode>
                <c:ptCount val="5"/>
                <c:pt idx="0">
                  <c:v>-5.7507641403331533E-6</c:v>
                </c:pt>
                <c:pt idx="1">
                  <c:v>1.2614299569992544E-5</c:v>
                </c:pt>
                <c:pt idx="2">
                  <c:v>1.0260958645551543E-3</c:v>
                </c:pt>
                <c:pt idx="3">
                  <c:v>-1.4396282655826376E-4</c:v>
                </c:pt>
                <c:pt idx="4">
                  <c:v>-5.7174936241766172E-4</c:v>
                </c:pt>
              </c:numCache>
            </c:numRef>
          </c:val>
        </c:ser>
        <c:ser>
          <c:idx val="1"/>
          <c:order val="1"/>
          <c:tx>
            <c:strRef>
              <c:f>ForSlides!$A$84</c:f>
              <c:strCache>
                <c:ptCount val="1"/>
                <c:pt idx="0">
                  <c:v>Broward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ForSlides!$N$82:$R$82</c:f>
              <c:strCache>
                <c:ptCount val="5"/>
                <c:pt idx="0">
                  <c:v>MALE</c:v>
                </c:pt>
                <c:pt idx="1">
                  <c:v>FEMALE</c:v>
                </c:pt>
                <c:pt idx="2">
                  <c:v>HISPANIC</c:v>
                </c:pt>
                <c:pt idx="3">
                  <c:v>WHITE</c:v>
                </c:pt>
                <c:pt idx="4">
                  <c:v>RACEOTHER</c:v>
                </c:pt>
              </c:strCache>
            </c:strRef>
          </c:cat>
          <c:val>
            <c:numRef>
              <c:f>ForSlides!$N$84:$R$84</c:f>
              <c:numCache>
                <c:formatCode>0.0%</c:formatCode>
                <c:ptCount val="5"/>
                <c:pt idx="0">
                  <c:v>2.2874396687787361E-6</c:v>
                </c:pt>
                <c:pt idx="1">
                  <c:v>-9.6219123016148779E-6</c:v>
                </c:pt>
                <c:pt idx="2">
                  <c:v>-3.2640201412803549E-4</c:v>
                </c:pt>
                <c:pt idx="3">
                  <c:v>-5.8893869182874425E-4</c:v>
                </c:pt>
                <c:pt idx="4">
                  <c:v>9.9924157140263148E-4</c:v>
                </c:pt>
              </c:numCache>
            </c:numRef>
          </c:val>
        </c:ser>
        <c:ser>
          <c:idx val="2"/>
          <c:order val="2"/>
          <c:tx>
            <c:strRef>
              <c:f>ForSlides!$A$85</c:f>
              <c:strCache>
                <c:ptCount val="1"/>
                <c:pt idx="0">
                  <c:v>Miami-Dade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ForSlides!$N$82:$R$82</c:f>
              <c:strCache>
                <c:ptCount val="5"/>
                <c:pt idx="0">
                  <c:v>MALE</c:v>
                </c:pt>
                <c:pt idx="1">
                  <c:v>FEMALE</c:v>
                </c:pt>
                <c:pt idx="2">
                  <c:v>HISPANIC</c:v>
                </c:pt>
                <c:pt idx="3">
                  <c:v>WHITE</c:v>
                </c:pt>
                <c:pt idx="4">
                  <c:v>RACEOTHER</c:v>
                </c:pt>
              </c:strCache>
            </c:strRef>
          </c:cat>
          <c:val>
            <c:numRef>
              <c:f>ForSlides!$N$85:$R$85</c:f>
              <c:numCache>
                <c:formatCode>0.0%</c:formatCode>
                <c:ptCount val="5"/>
                <c:pt idx="0">
                  <c:v>-7.2111166574391079E-6</c:v>
                </c:pt>
                <c:pt idx="1">
                  <c:v>0</c:v>
                </c:pt>
                <c:pt idx="2">
                  <c:v>8.2437901505127975E-4</c:v>
                </c:pt>
                <c:pt idx="3">
                  <c:v>-9.7648540949148988E-3</c:v>
                </c:pt>
                <c:pt idx="4">
                  <c:v>4.9499941258290825E-3</c:v>
                </c:pt>
              </c:numCache>
            </c:numRef>
          </c:val>
        </c:ser>
        <c:ser>
          <c:idx val="3"/>
          <c:order val="3"/>
          <c:tx>
            <c:strRef>
              <c:f>ForSlides!$A$86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ForSlides!$N$82:$R$82</c:f>
              <c:strCache>
                <c:ptCount val="5"/>
                <c:pt idx="0">
                  <c:v>MALE</c:v>
                </c:pt>
                <c:pt idx="1">
                  <c:v>FEMALE</c:v>
                </c:pt>
                <c:pt idx="2">
                  <c:v>HISPANIC</c:v>
                </c:pt>
                <c:pt idx="3">
                  <c:v>WHITE</c:v>
                </c:pt>
                <c:pt idx="4">
                  <c:v>RACEOTHER</c:v>
                </c:pt>
              </c:strCache>
            </c:strRef>
          </c:cat>
          <c:val>
            <c:numRef>
              <c:f>ForSlides!$N$86:$R$86</c:f>
              <c:numCache>
                <c:formatCode>0.0%</c:formatCode>
                <c:ptCount val="5"/>
                <c:pt idx="0">
                  <c:v>-2.1525791126638383E-6</c:v>
                </c:pt>
                <c:pt idx="1">
                  <c:v>0</c:v>
                </c:pt>
                <c:pt idx="2">
                  <c:v>1.9123544349941568E-3</c:v>
                </c:pt>
                <c:pt idx="3">
                  <c:v>-3.6023931025109812E-3</c:v>
                </c:pt>
                <c:pt idx="4">
                  <c:v>1.5693818101258916E-3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2176256"/>
        <c:axId val="182176648"/>
      </c:barChart>
      <c:catAx>
        <c:axId val="182176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176648"/>
        <c:crosses val="autoZero"/>
        <c:auto val="1"/>
        <c:lblAlgn val="ctr"/>
        <c:lblOffset val="100"/>
        <c:noMultiLvlLbl val="0"/>
      </c:catAx>
      <c:valAx>
        <c:axId val="182176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176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A8936-9575-4A7B-96FF-759D075096BF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B0A10-6CCD-44B8-ADDC-B8A3B3A8A3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26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455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037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7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Scale</a:t>
            </a:r>
            <a:r>
              <a:rPr lang="en-US" baseline="0" dirty="0" smtClean="0"/>
              <a:t> TAZ estimates to match ACS market segments distribution for each super district.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054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309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573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523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579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45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55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ACS county total were scaled to match TAZ control for equal comparison between segmented variables.</a:t>
            </a:r>
          </a:p>
          <a:p>
            <a:endParaRPr lang="en-US" dirty="0" smtClean="0"/>
          </a:p>
          <a:p>
            <a:r>
              <a:rPr lang="en-US" dirty="0" smtClean="0"/>
              <a:t>2011-2015</a:t>
            </a:r>
            <a:r>
              <a:rPr lang="en-US" baseline="0" dirty="0" smtClean="0"/>
              <a:t> ACS household income: IN 2015 INFLATION-ADJUSTED DOLLARS, consistent with TAZ 2015 household income dollars.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51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ACS county total were scaled to match TAZ control for equal comparison between segmented variables.</a:t>
            </a:r>
          </a:p>
          <a:p>
            <a:endParaRPr lang="en-US" dirty="0" smtClean="0"/>
          </a:p>
          <a:p>
            <a:r>
              <a:rPr lang="en-US" dirty="0" smtClean="0"/>
              <a:t>2011-2015</a:t>
            </a:r>
            <a:r>
              <a:rPr lang="en-US" baseline="0" dirty="0" smtClean="0"/>
              <a:t> ACS household income: IN 2015 INFLATION-ADJUSTED DOLLARS, consistent with TAZ 2015 household income dollars.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49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ACS county total were scaled to match TAZ control for equal comparison between segmented variables.</a:t>
            </a:r>
          </a:p>
          <a:p>
            <a:endParaRPr lang="en-US" dirty="0" smtClean="0"/>
          </a:p>
          <a:p>
            <a:r>
              <a:rPr lang="en-US" dirty="0" smtClean="0"/>
              <a:t>2011-2015</a:t>
            </a:r>
            <a:r>
              <a:rPr lang="en-US" baseline="0" dirty="0" smtClean="0"/>
              <a:t> ACS household income: IN 2015 INFLATION-ADJUSTED DOLLARS, consistent with TAZ 2015 household income dollars.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80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Employment</a:t>
            </a:r>
            <a:r>
              <a:rPr lang="en-US" baseline="0" dirty="0" smtClean="0"/>
              <a:t> status definition (based on </a:t>
            </a:r>
            <a:r>
              <a:rPr lang="en-US" baseline="0" dirty="0" err="1" smtClean="0"/>
              <a:t>PopSyn</a:t>
            </a:r>
            <a:r>
              <a:rPr lang="en-US" baseline="0" dirty="0" smtClean="0"/>
              <a:t> Python scripts):</a:t>
            </a:r>
          </a:p>
          <a:p>
            <a:endParaRPr lang="en-US" baseline="0" dirty="0" smtClean="0"/>
          </a:p>
          <a:p>
            <a:r>
              <a:rPr lang="en-US" baseline="0" dirty="0" smtClean="0"/>
              <a:t>Full-time: age&gt;=16 &amp; ESR in (1,2,4,5) &amp; WKHP &gt;=35 &amp; WKW in (1,2,3,4)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Part-time: age&gt;=16 &amp; ESR in (1,2,4,5) &amp; WKW &gt;=5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                or age&gt;=16 &amp; ESR in (1,2,4,5) &amp; WKHP &lt;35 &amp; WKW in (1,2,3,4)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Unemployed: age&gt;=16 &amp; ESR in (3,6)</a:t>
            </a:r>
          </a:p>
          <a:p>
            <a:endParaRPr lang="en-US" baseline="0" dirty="0" smtClean="0"/>
          </a:p>
          <a:p>
            <a:r>
              <a:rPr lang="en-US" dirty="0" smtClean="0"/>
              <a:t>ESR 1 Employment status recode </a:t>
            </a:r>
          </a:p>
          <a:p>
            <a:r>
              <a:rPr lang="en-US" dirty="0" smtClean="0"/>
              <a:t>b .N/A (less than 16 years old) </a:t>
            </a:r>
          </a:p>
          <a:p>
            <a:r>
              <a:rPr lang="en-US" dirty="0" smtClean="0"/>
              <a:t>1 .Civilian employed, at work </a:t>
            </a:r>
          </a:p>
          <a:p>
            <a:r>
              <a:rPr lang="en-US" dirty="0" smtClean="0"/>
              <a:t>2 .Civilian employed, with a job but not at work </a:t>
            </a:r>
          </a:p>
          <a:p>
            <a:r>
              <a:rPr lang="en-US" dirty="0" smtClean="0"/>
              <a:t>3 .Unemployed </a:t>
            </a:r>
          </a:p>
          <a:p>
            <a:r>
              <a:rPr lang="en-US" dirty="0" smtClean="0"/>
              <a:t>4 .Armed forces, at work </a:t>
            </a:r>
          </a:p>
          <a:p>
            <a:r>
              <a:rPr lang="en-US" dirty="0" smtClean="0"/>
              <a:t>5 .Armed forces, with a job but not at work </a:t>
            </a:r>
          </a:p>
          <a:p>
            <a:r>
              <a:rPr lang="en-US" dirty="0" smtClean="0"/>
              <a:t>6 .Not in labor force </a:t>
            </a:r>
          </a:p>
          <a:p>
            <a:endParaRPr lang="en-US" baseline="0" dirty="0" smtClean="0"/>
          </a:p>
          <a:p>
            <a:r>
              <a:rPr lang="en-US" dirty="0" smtClean="0"/>
              <a:t>WKW 2 Weeks worked during past 12 months </a:t>
            </a:r>
          </a:p>
          <a:p>
            <a:r>
              <a:rPr lang="en-US" dirty="0" smtClean="0"/>
              <a:t>b .N/A (less than 16 years old/did not work .during the past 12 months) </a:t>
            </a:r>
          </a:p>
          <a:p>
            <a:r>
              <a:rPr lang="en-US" dirty="0" smtClean="0"/>
              <a:t>1 .50 to 52 weeks </a:t>
            </a:r>
          </a:p>
          <a:p>
            <a:r>
              <a:rPr lang="en-US" dirty="0" smtClean="0"/>
              <a:t>2 .48 to 49 weeks </a:t>
            </a:r>
          </a:p>
          <a:p>
            <a:r>
              <a:rPr lang="en-US" dirty="0" smtClean="0"/>
              <a:t>3 .40 to 47 weeks </a:t>
            </a:r>
          </a:p>
          <a:p>
            <a:r>
              <a:rPr lang="en-US" dirty="0" smtClean="0"/>
              <a:t>4 .27 to 39 weeks </a:t>
            </a:r>
          </a:p>
          <a:p>
            <a:r>
              <a:rPr lang="en-US" dirty="0" smtClean="0"/>
              <a:t>5 .14 to 26 weeks </a:t>
            </a:r>
          </a:p>
          <a:p>
            <a:r>
              <a:rPr lang="en-US" dirty="0" smtClean="0"/>
              <a:t>6 .13 weeks or less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WKHP: </a:t>
            </a:r>
            <a:r>
              <a:rPr lang="en-US" dirty="0" smtClean="0"/>
              <a:t>Usual hours worked per week past 12 months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69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Employment</a:t>
            </a:r>
            <a:r>
              <a:rPr lang="en-US" baseline="0" dirty="0" smtClean="0"/>
              <a:t> status definition (based on </a:t>
            </a:r>
            <a:r>
              <a:rPr lang="en-US" baseline="0" dirty="0" err="1" smtClean="0"/>
              <a:t>PopSyn</a:t>
            </a:r>
            <a:r>
              <a:rPr lang="en-US" baseline="0" dirty="0" smtClean="0"/>
              <a:t> Python scripts):</a:t>
            </a:r>
          </a:p>
          <a:p>
            <a:endParaRPr lang="en-US" baseline="0" dirty="0" smtClean="0"/>
          </a:p>
          <a:p>
            <a:r>
              <a:rPr lang="en-US" baseline="0" dirty="0" smtClean="0"/>
              <a:t>Full-time: age&gt;=16 &amp; ESR in (1,2,4,5) &amp; WKHP &gt;=35 &amp; WKW in (1,2,3,4)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Part-time: age&gt;=16 &amp; ESR in (1,2,4,5) &amp; WKW &gt;=5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                or age&gt;=16 &amp; ESR in (1,2,4,5) &amp; WKHP &lt;35 &amp; WKW in (1,2,3,4)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Unemployed: age&gt;=16 &amp; ESR in (3,6)</a:t>
            </a:r>
          </a:p>
          <a:p>
            <a:endParaRPr lang="en-US" baseline="0" dirty="0" smtClean="0"/>
          </a:p>
          <a:p>
            <a:r>
              <a:rPr lang="en-US" dirty="0" smtClean="0"/>
              <a:t>ESR 1 Employment status recode </a:t>
            </a:r>
          </a:p>
          <a:p>
            <a:r>
              <a:rPr lang="en-US" dirty="0" smtClean="0"/>
              <a:t>b .N/A (less than 16 years old) </a:t>
            </a:r>
          </a:p>
          <a:p>
            <a:r>
              <a:rPr lang="en-US" dirty="0" smtClean="0"/>
              <a:t>1 .Civilian employed, at work </a:t>
            </a:r>
          </a:p>
          <a:p>
            <a:r>
              <a:rPr lang="en-US" dirty="0" smtClean="0"/>
              <a:t>2 .Civilian employed, with a job but not at work </a:t>
            </a:r>
          </a:p>
          <a:p>
            <a:r>
              <a:rPr lang="en-US" dirty="0" smtClean="0"/>
              <a:t>3 .Unemployed </a:t>
            </a:r>
          </a:p>
          <a:p>
            <a:r>
              <a:rPr lang="en-US" dirty="0" smtClean="0"/>
              <a:t>4 .Armed forces, at work </a:t>
            </a:r>
          </a:p>
          <a:p>
            <a:r>
              <a:rPr lang="en-US" dirty="0" smtClean="0"/>
              <a:t>5 .Armed forces, with a job but not at work </a:t>
            </a:r>
          </a:p>
          <a:p>
            <a:r>
              <a:rPr lang="en-US" dirty="0" smtClean="0"/>
              <a:t>6 .Not in labor force </a:t>
            </a:r>
          </a:p>
          <a:p>
            <a:endParaRPr lang="en-US" baseline="0" dirty="0" smtClean="0"/>
          </a:p>
          <a:p>
            <a:r>
              <a:rPr lang="en-US" dirty="0" smtClean="0"/>
              <a:t>WKW 2 Weeks worked during past 12 months </a:t>
            </a:r>
          </a:p>
          <a:p>
            <a:r>
              <a:rPr lang="en-US" dirty="0" smtClean="0"/>
              <a:t>b .N/A (less than 16 years old/did not work .during the past 12 months) </a:t>
            </a:r>
          </a:p>
          <a:p>
            <a:r>
              <a:rPr lang="en-US" dirty="0" smtClean="0"/>
              <a:t>1 .50 to 52 weeks </a:t>
            </a:r>
          </a:p>
          <a:p>
            <a:r>
              <a:rPr lang="en-US" dirty="0" smtClean="0"/>
              <a:t>2 .48 to 49 weeks </a:t>
            </a:r>
          </a:p>
          <a:p>
            <a:r>
              <a:rPr lang="en-US" dirty="0" smtClean="0"/>
              <a:t>3 .40 to 47 weeks </a:t>
            </a:r>
          </a:p>
          <a:p>
            <a:r>
              <a:rPr lang="en-US" dirty="0" smtClean="0"/>
              <a:t>4 .27 to 39 weeks </a:t>
            </a:r>
          </a:p>
          <a:p>
            <a:r>
              <a:rPr lang="en-US" dirty="0" smtClean="0"/>
              <a:t>5 .14 to 26 weeks </a:t>
            </a:r>
          </a:p>
          <a:p>
            <a:r>
              <a:rPr lang="en-US" dirty="0" smtClean="0"/>
              <a:t>6 .13 weeks or less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WKHP: </a:t>
            </a:r>
            <a:r>
              <a:rPr lang="en-US" dirty="0" smtClean="0"/>
              <a:t>Usual hours worked per week past 12 months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64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Employment</a:t>
            </a:r>
            <a:r>
              <a:rPr lang="en-US" baseline="0" dirty="0" smtClean="0"/>
              <a:t> status definition (based on </a:t>
            </a:r>
            <a:r>
              <a:rPr lang="en-US" baseline="0" dirty="0" err="1" smtClean="0"/>
              <a:t>PopSyn</a:t>
            </a:r>
            <a:r>
              <a:rPr lang="en-US" baseline="0" dirty="0" smtClean="0"/>
              <a:t> Python scripts):</a:t>
            </a:r>
          </a:p>
          <a:p>
            <a:endParaRPr lang="en-US" baseline="0" dirty="0" smtClean="0"/>
          </a:p>
          <a:p>
            <a:r>
              <a:rPr lang="en-US" baseline="0" dirty="0" smtClean="0"/>
              <a:t>Full-time: age&gt;=16 &amp; ESR in (1,2,4,5) &amp; WKHP &gt;=35 &amp; WKW in (1,2,3,4)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Part-time: age&gt;=16 &amp; ESR in (1,2,4,5) &amp; WKW &gt;=5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                or age&gt;=16 &amp; ESR in (1,2,4,5) &amp; WKHP &lt;35 &amp; WKW in (1,2,3,4)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Unemployed: age&gt;=16 &amp; ESR in (3,6)</a:t>
            </a:r>
          </a:p>
          <a:p>
            <a:endParaRPr lang="en-US" baseline="0" dirty="0" smtClean="0"/>
          </a:p>
          <a:p>
            <a:r>
              <a:rPr lang="en-US" dirty="0" smtClean="0"/>
              <a:t>ESR 1 Employment status recode </a:t>
            </a:r>
          </a:p>
          <a:p>
            <a:r>
              <a:rPr lang="en-US" dirty="0" smtClean="0"/>
              <a:t>b .N/A (less than 16 years old) </a:t>
            </a:r>
          </a:p>
          <a:p>
            <a:r>
              <a:rPr lang="en-US" dirty="0" smtClean="0"/>
              <a:t>1 .Civilian employed, at work </a:t>
            </a:r>
          </a:p>
          <a:p>
            <a:r>
              <a:rPr lang="en-US" dirty="0" smtClean="0"/>
              <a:t>2 .Civilian employed, with a job but not at work </a:t>
            </a:r>
          </a:p>
          <a:p>
            <a:r>
              <a:rPr lang="en-US" dirty="0" smtClean="0"/>
              <a:t>3 .Unemployed </a:t>
            </a:r>
          </a:p>
          <a:p>
            <a:r>
              <a:rPr lang="en-US" dirty="0" smtClean="0"/>
              <a:t>4 .Armed forces, at work </a:t>
            </a:r>
          </a:p>
          <a:p>
            <a:r>
              <a:rPr lang="en-US" dirty="0" smtClean="0"/>
              <a:t>5 .Armed forces, with a job but not at work </a:t>
            </a:r>
          </a:p>
          <a:p>
            <a:r>
              <a:rPr lang="en-US" dirty="0" smtClean="0"/>
              <a:t>6 .Not in labor force </a:t>
            </a:r>
          </a:p>
          <a:p>
            <a:endParaRPr lang="en-US" baseline="0" dirty="0" smtClean="0"/>
          </a:p>
          <a:p>
            <a:r>
              <a:rPr lang="en-US" dirty="0" smtClean="0"/>
              <a:t>WKW 2 Weeks worked during past 12 months </a:t>
            </a:r>
          </a:p>
          <a:p>
            <a:r>
              <a:rPr lang="en-US" dirty="0" smtClean="0"/>
              <a:t>b .N/A (less than 16 years old/did not work .during the past 12 months) </a:t>
            </a:r>
          </a:p>
          <a:p>
            <a:r>
              <a:rPr lang="en-US" dirty="0" smtClean="0"/>
              <a:t>1 .50 to 52 weeks </a:t>
            </a:r>
          </a:p>
          <a:p>
            <a:r>
              <a:rPr lang="en-US" dirty="0" smtClean="0"/>
              <a:t>2 .48 to 49 weeks </a:t>
            </a:r>
          </a:p>
          <a:p>
            <a:r>
              <a:rPr lang="en-US" dirty="0" smtClean="0"/>
              <a:t>3 .40 to 47 weeks </a:t>
            </a:r>
          </a:p>
          <a:p>
            <a:r>
              <a:rPr lang="en-US" dirty="0" smtClean="0"/>
              <a:t>4 .27 to 39 weeks </a:t>
            </a:r>
          </a:p>
          <a:p>
            <a:r>
              <a:rPr lang="en-US" dirty="0" smtClean="0"/>
              <a:t>5 .14 to 26 weeks </a:t>
            </a:r>
          </a:p>
          <a:p>
            <a:r>
              <a:rPr lang="en-US" dirty="0" smtClean="0"/>
              <a:t>6 .13 weeks or less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WKHP: </a:t>
            </a:r>
            <a:r>
              <a:rPr lang="en-US" dirty="0" smtClean="0"/>
              <a:t>Usual hours worked per week past 12 months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034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-TAZ and ACS estimates differ at super district level.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-Scale the TAZ estimates to match ACS households distribution among super district within one county.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761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72544" y="220805"/>
            <a:ext cx="5470178" cy="2485136"/>
          </a:xfrm>
        </p:spPr>
        <p:txBody>
          <a:bodyPr/>
          <a:lstStyle>
            <a:lvl1pPr algn="r">
              <a:defRPr sz="4400" b="0">
                <a:solidFill>
                  <a:srgbClr val="3E4D54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08331" y="2800210"/>
            <a:ext cx="8034391" cy="3147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7500"/>
              </a:spcAft>
            </a:pPr>
            <a:r>
              <a:rPr lang="en-US" sz="1400" i="1" dirty="0" smtClean="0">
                <a:solidFill>
                  <a:srgbClr val="3E4D54"/>
                </a:solidFill>
                <a:latin typeface="Arial Narrow"/>
              </a:rPr>
              <a:t>presented to</a:t>
            </a:r>
          </a:p>
          <a:p>
            <a:pPr algn="r"/>
            <a:r>
              <a:rPr lang="en-US" sz="1400" i="1" dirty="0" smtClean="0">
                <a:solidFill>
                  <a:srgbClr val="3E4D54"/>
                </a:solidFill>
                <a:latin typeface="Arial Narrow"/>
              </a:rPr>
              <a:t>presented by</a:t>
            </a:r>
          </a:p>
          <a:p>
            <a:pPr algn="r"/>
            <a:endParaRPr lang="en-US" dirty="0" smtClean="0">
              <a:solidFill>
                <a:srgbClr val="3E4D54"/>
              </a:solidFill>
              <a:latin typeface="Arial Narrow"/>
            </a:endParaRPr>
          </a:p>
          <a:p>
            <a:pPr algn="r"/>
            <a:endParaRPr lang="en-US" dirty="0" smtClean="0">
              <a:solidFill>
                <a:srgbClr val="3E4D54"/>
              </a:solidFill>
              <a:latin typeface="Arial Narrow"/>
            </a:endParaRPr>
          </a:p>
          <a:p>
            <a:pPr algn="r"/>
            <a:endParaRPr lang="en-US" dirty="0" smtClean="0">
              <a:solidFill>
                <a:srgbClr val="3E4D54"/>
              </a:solidFill>
              <a:latin typeface="Arial Narrow"/>
            </a:endParaRPr>
          </a:p>
          <a:p>
            <a:pPr algn="r"/>
            <a:endParaRPr lang="en-US" dirty="0" smtClean="0">
              <a:solidFill>
                <a:srgbClr val="3E4D54"/>
              </a:solidFill>
              <a:latin typeface="Arial Narrow"/>
            </a:endParaRPr>
          </a:p>
          <a:p>
            <a:pPr algn="r"/>
            <a:endParaRPr lang="en-US" dirty="0" smtClean="0">
              <a:solidFill>
                <a:srgbClr val="3E4D54"/>
              </a:solidFill>
              <a:latin typeface="Arial Narrow"/>
            </a:endParaRPr>
          </a:p>
          <a:p>
            <a:pPr algn="r"/>
            <a:endParaRPr lang="en-US" dirty="0">
              <a:solidFill>
                <a:srgbClr val="3E4D54"/>
              </a:solidFill>
              <a:latin typeface="Arial Narrow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472544" y="3057723"/>
            <a:ext cx="5502836" cy="470931"/>
          </a:xfrm>
        </p:spPr>
        <p:txBody>
          <a:bodyPr>
            <a:normAutofit/>
          </a:bodyPr>
          <a:lstStyle>
            <a:lvl1pPr algn="r">
              <a:buFontTx/>
              <a:buNone/>
              <a:defRPr sz="2400">
                <a:solidFill>
                  <a:srgbClr val="3E4D54"/>
                </a:solidFill>
                <a:latin typeface="+mj-lt"/>
              </a:defRPr>
            </a:lvl1pPr>
          </a:lstStyle>
          <a:p>
            <a:pPr lvl="0"/>
            <a:r>
              <a:rPr lang="en-US" sz="2400" dirty="0" smtClean="0"/>
              <a:t>Client Name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281937" y="6425745"/>
            <a:ext cx="1857375" cy="377825"/>
          </a:xfrm>
        </p:spPr>
        <p:txBody>
          <a:bodyPr>
            <a:normAutofit/>
          </a:bodyPr>
          <a:lstStyle>
            <a:lvl1pPr>
              <a:buFontTx/>
              <a:buNone/>
              <a:defRPr sz="1600">
                <a:solidFill>
                  <a:srgbClr val="3E4D5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421092" y="4251751"/>
            <a:ext cx="2554288" cy="989096"/>
          </a:xfrm>
        </p:spPr>
        <p:txBody>
          <a:bodyPr>
            <a:noAutofit/>
          </a:bodyPr>
          <a:lstStyle>
            <a:lvl1pPr algn="r">
              <a:buFontTx/>
              <a:buNone/>
              <a:defRPr sz="1600" baseline="0">
                <a:solidFill>
                  <a:srgbClr val="3E4D5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Presenters Name(s)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516" y="5341814"/>
            <a:ext cx="2743206" cy="1344171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0" y="0"/>
            <a:ext cx="214604" cy="6866627"/>
            <a:chOff x="211639" y="0"/>
            <a:chExt cx="214604" cy="6866627"/>
          </a:xfrm>
        </p:grpSpPr>
        <p:sp>
          <p:nvSpPr>
            <p:cNvPr id="18" name="Rectangle 17"/>
            <p:cNvSpPr/>
            <p:nvPr/>
          </p:nvSpPr>
          <p:spPr>
            <a:xfrm>
              <a:off x="211639" y="0"/>
              <a:ext cx="214604" cy="1797603"/>
            </a:xfrm>
            <a:prstGeom prst="rect">
              <a:avLst/>
            </a:prstGeom>
            <a:solidFill>
              <a:srgbClr val="26A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11639" y="1797603"/>
              <a:ext cx="214604" cy="1635711"/>
            </a:xfrm>
            <a:prstGeom prst="rect">
              <a:avLst/>
            </a:prstGeom>
            <a:solidFill>
              <a:srgbClr val="1C93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11639" y="3433314"/>
              <a:ext cx="214604" cy="16508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11639" y="5084190"/>
              <a:ext cx="214604" cy="1782437"/>
            </a:xfrm>
            <a:prstGeom prst="rect">
              <a:avLst/>
            </a:prstGeom>
            <a:solidFill>
              <a:srgbClr val="97C3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194991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4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480456"/>
            <a:ext cx="8246677" cy="274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9390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480456"/>
            <a:ext cx="8246677" cy="274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4049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1856" y="6490353"/>
            <a:ext cx="664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3F4D55">
                  <a:tint val="75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480456"/>
            <a:ext cx="8246677" cy="274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2750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92315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82148"/>
            <a:ext cx="7772400" cy="3275044"/>
          </a:xfrm>
        </p:spPr>
        <p:txBody>
          <a:bodyPr anchor="ctr" anchorCtr="0"/>
          <a:lstStyle>
            <a:lvl1pPr algn="ctr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253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27788" y="1567543"/>
            <a:ext cx="778756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Included in this template are 4 layouts.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To</a:t>
            </a:r>
            <a:r>
              <a:rPr lang="en-US" sz="2800" baseline="0" dirty="0" smtClean="0"/>
              <a:t> begin, select the desired look from the “Layouts” drop down next to the “New Slide” drop down.   </a:t>
            </a:r>
          </a:p>
          <a:p>
            <a:pPr algn="ctr"/>
            <a:endParaRPr lang="en-US" sz="2800" baseline="0" dirty="0" smtClean="0"/>
          </a:p>
          <a:p>
            <a:pPr algn="ctr"/>
            <a:r>
              <a:rPr lang="en-US" sz="2800" baseline="0" dirty="0" smtClean="0"/>
              <a:t>Each design is intended to be used independently, do not mix and match from the different looks.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426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5778"/>
            <a:ext cx="8229600" cy="145357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7029"/>
            <a:ext cx="8229600" cy="4319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1856" y="6490353"/>
            <a:ext cx="664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3F4D55">
                  <a:tint val="75000"/>
                </a:srgb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0"/>
            <a:ext cx="214604" cy="6866627"/>
            <a:chOff x="211639" y="0"/>
            <a:chExt cx="214604" cy="6866627"/>
          </a:xfrm>
        </p:grpSpPr>
        <p:sp>
          <p:nvSpPr>
            <p:cNvPr id="5" name="Rectangle 4"/>
            <p:cNvSpPr/>
            <p:nvPr/>
          </p:nvSpPr>
          <p:spPr>
            <a:xfrm>
              <a:off x="211639" y="0"/>
              <a:ext cx="214604" cy="1797603"/>
            </a:xfrm>
            <a:prstGeom prst="rect">
              <a:avLst/>
            </a:prstGeom>
            <a:solidFill>
              <a:srgbClr val="26A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11639" y="1797603"/>
              <a:ext cx="214604" cy="1635711"/>
            </a:xfrm>
            <a:prstGeom prst="rect">
              <a:avLst/>
            </a:prstGeom>
            <a:solidFill>
              <a:srgbClr val="1C93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1639" y="3433314"/>
              <a:ext cx="214604" cy="16508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1639" y="5084190"/>
              <a:ext cx="214604" cy="1782437"/>
            </a:xfrm>
            <a:prstGeom prst="rect">
              <a:avLst/>
            </a:prstGeom>
            <a:solidFill>
              <a:srgbClr val="97C3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403" y="6340619"/>
            <a:ext cx="2374397" cy="35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31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</p:sldLayoutIdLst>
  <p:hf hdr="0" ftr="0" dt="0"/>
  <p:txStyles>
    <p:titleStyle>
      <a:lvl1pPr algn="r" defTabSz="914400" rtl="0" eaLnBrk="1" latinLnBrk="0" hangingPunct="1">
        <a:spcBef>
          <a:spcPct val="0"/>
        </a:spcBef>
        <a:buNone/>
        <a:defRPr sz="4000" b="0" i="1" kern="1200">
          <a:solidFill>
            <a:srgbClr val="3E4D54"/>
          </a:solidFill>
          <a:latin typeface="+mn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FontTx/>
        <a:buBlip>
          <a:blip r:embed="rId10"/>
        </a:buBlip>
        <a:defRPr sz="2400" b="0" kern="1200">
          <a:solidFill>
            <a:srgbClr val="3E4D54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ts val="600"/>
        </a:spcBef>
        <a:buClr>
          <a:schemeClr val="accent6"/>
        </a:buClr>
        <a:buFont typeface="Arial" pitchFamily="34" charset="0"/>
        <a:buChar char="»"/>
        <a:defRPr sz="2200" b="0" kern="1200">
          <a:solidFill>
            <a:srgbClr val="3E4D54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ts val="600"/>
        </a:spcBef>
        <a:buFont typeface="Arial" pitchFamily="34" charset="0"/>
        <a:buChar char="–"/>
        <a:defRPr sz="2200" b="0" kern="1200">
          <a:solidFill>
            <a:srgbClr val="3E4D54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b="0" kern="1200">
          <a:solidFill>
            <a:srgbClr val="3E4D54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ts val="600"/>
        </a:spcBef>
        <a:buFont typeface="Wingdings" pitchFamily="2" charset="2"/>
        <a:buChar char="§"/>
        <a:defRPr sz="1800" b="0" kern="1200">
          <a:solidFill>
            <a:srgbClr val="3E4D54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D0108-2971-4A9A-93ED-BBCB490AF7A0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9702C-8D24-458A-B1AA-5E62E3CA5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73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0783" y="220805"/>
            <a:ext cx="7541939" cy="2485136"/>
          </a:xfrm>
        </p:spPr>
        <p:txBody>
          <a:bodyPr/>
          <a:lstStyle/>
          <a:p>
            <a:r>
              <a:rPr lang="en-US" dirty="0" smtClean="0"/>
              <a:t>SERPM 8 </a:t>
            </a:r>
            <a:r>
              <a:rPr lang="en-US" dirty="0" err="1" smtClean="0"/>
              <a:t>PopSyn</a:t>
            </a:r>
            <a:r>
              <a:rPr lang="en-US" dirty="0" smtClean="0"/>
              <a:t> 2015 Population and Household Validation and Calibration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RTTAC-MS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9/19/2017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5089585" y="4251751"/>
            <a:ext cx="3885795" cy="989096"/>
          </a:xfrm>
        </p:spPr>
        <p:txBody>
          <a:bodyPr/>
          <a:lstStyle/>
          <a:p>
            <a:r>
              <a:rPr lang="en-US" dirty="0" smtClean="0"/>
              <a:t>Marty Milkovits, JJ Zang, Jay Evans, David </a:t>
            </a:r>
            <a:r>
              <a:rPr lang="en-US" dirty="0" err="1" smtClean="0"/>
              <a:t>Kurth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5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TAZ control and ACS Comparison</a:t>
            </a:r>
            <a:br>
              <a:rPr lang="en-US" sz="3000" dirty="0" smtClean="0"/>
            </a:br>
            <a:r>
              <a:rPr lang="en-US" sz="3000" dirty="0" smtClean="0"/>
              <a:t>Household Variables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10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0008" y="5443268"/>
            <a:ext cx="3407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*ACS total scaled to match TAZ</a:t>
            </a:r>
            <a:endParaRPr lang="en-US" i="1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3803499"/>
              </p:ext>
            </p:extLst>
          </p:nvPr>
        </p:nvGraphicFramePr>
        <p:xfrm>
          <a:off x="1509623" y="1673525"/>
          <a:ext cx="5874588" cy="3769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8194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TAZ control and ACS Comparison</a:t>
            </a:r>
            <a:br>
              <a:rPr lang="en-US" sz="3000" dirty="0" smtClean="0"/>
            </a:br>
            <a:r>
              <a:rPr lang="en-US" sz="3000" dirty="0" smtClean="0"/>
              <a:t>Household Variables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11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85246" y="5209585"/>
            <a:ext cx="3407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*ACS total scaled to match TAZ</a:t>
            </a:r>
            <a:endParaRPr lang="en-US" i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249531"/>
              </p:ext>
            </p:extLst>
          </p:nvPr>
        </p:nvGraphicFramePr>
        <p:xfrm>
          <a:off x="1570008" y="1552755"/>
          <a:ext cx="5391509" cy="3648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79064" y="5784474"/>
            <a:ext cx="738587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TAZ control underestimate lowest and highest income households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54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TAZ control and ACS Comparison</a:t>
            </a:r>
            <a:br>
              <a:rPr lang="en-US" sz="3000" dirty="0" smtClean="0"/>
            </a:br>
            <a:r>
              <a:rPr lang="en-US" sz="3000" dirty="0" smtClean="0"/>
              <a:t>Person Variables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12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8972" y="6006088"/>
            <a:ext cx="78978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 Full-time, part-time estimates were generated using PUMS data to ensure the consistency of worker definition.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1431563" y="4957465"/>
            <a:ext cx="3407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*ACS total scaled to match TAZ</a:t>
            </a:r>
            <a:endParaRPr lang="en-US" i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4979514"/>
              </p:ext>
            </p:extLst>
          </p:nvPr>
        </p:nvGraphicFramePr>
        <p:xfrm>
          <a:off x="909497" y="1666874"/>
          <a:ext cx="7087190" cy="4017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9166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TAZ control and ACS Comparison</a:t>
            </a:r>
            <a:br>
              <a:rPr lang="en-US" sz="3000" dirty="0" smtClean="0"/>
            </a:br>
            <a:r>
              <a:rPr lang="en-US" sz="3000" dirty="0" smtClean="0"/>
              <a:t>Person Variables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13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8972" y="6006088"/>
            <a:ext cx="78978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 Full-time, part-time estimates were generated using PUMS data to ensure the consistency of worker definition.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2566147" y="4762121"/>
            <a:ext cx="3407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*ACS total scaled to match TAZ</a:t>
            </a:r>
            <a:endParaRPr lang="en-US" i="1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2336774"/>
              </p:ext>
            </p:extLst>
          </p:nvPr>
        </p:nvGraphicFramePr>
        <p:xfrm>
          <a:off x="1457864" y="1691151"/>
          <a:ext cx="5624423" cy="390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798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TAZ control and ACS Comparison</a:t>
            </a:r>
            <a:br>
              <a:rPr lang="en-US" sz="3000" dirty="0" smtClean="0"/>
            </a:br>
            <a:r>
              <a:rPr lang="en-US" sz="3000" dirty="0" smtClean="0"/>
              <a:t>Person Variables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14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49809" y="4885874"/>
            <a:ext cx="3407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*ACS total scaled to match TAZ</a:t>
            </a:r>
            <a:endParaRPr lang="en-US" i="1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2664818"/>
              </p:ext>
            </p:extLst>
          </p:nvPr>
        </p:nvGraphicFramePr>
        <p:xfrm>
          <a:off x="1224951" y="1702715"/>
          <a:ext cx="5417389" cy="4037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708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5-year ACS data is available at the census tract level</a:t>
            </a:r>
          </a:p>
          <a:p>
            <a:pPr lvl="1"/>
            <a:r>
              <a:rPr lang="en-US" dirty="0" smtClean="0"/>
              <a:t>Market segment differences vary by super-district</a:t>
            </a:r>
          </a:p>
          <a:p>
            <a:pPr lvl="1"/>
            <a:r>
              <a:rPr lang="en-US" dirty="0" smtClean="0"/>
              <a:t>Household and population totals vary by super district</a:t>
            </a:r>
          </a:p>
          <a:p>
            <a:r>
              <a:rPr lang="en-US" dirty="0"/>
              <a:t>Key question:</a:t>
            </a:r>
          </a:p>
          <a:p>
            <a:pPr lvl="1"/>
            <a:r>
              <a:rPr lang="en-US" dirty="0"/>
              <a:t>ACS or TAZ spatial </a:t>
            </a:r>
            <a:r>
              <a:rPr lang="en-US" dirty="0" smtClean="0"/>
              <a:t>distribution at </a:t>
            </a:r>
            <a:r>
              <a:rPr lang="en-US" dirty="0"/>
              <a:t>super district </a:t>
            </a:r>
            <a:r>
              <a:rPr lang="en-US" dirty="0" smtClean="0"/>
              <a:t>level?</a:t>
            </a:r>
            <a:endParaRPr lang="en-US" dirty="0"/>
          </a:p>
          <a:p>
            <a:pPr lvl="1"/>
            <a:r>
              <a:rPr lang="en-US" dirty="0"/>
              <a:t>ACS or TAZ market segment distribution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Following tables show effective scaling factors</a:t>
            </a:r>
          </a:p>
          <a:p>
            <a:pPr lvl="1"/>
            <a:r>
              <a:rPr lang="en-US" dirty="0" smtClean="0"/>
              <a:t>Spatial distribution adjustment</a:t>
            </a:r>
          </a:p>
          <a:p>
            <a:pPr lvl="1"/>
            <a:r>
              <a:rPr lang="en-US" dirty="0" smtClean="0"/>
              <a:t>Market segment adjustment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15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88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Households</a:t>
            </a:r>
            <a:br>
              <a:rPr lang="en-US" dirty="0"/>
            </a:br>
            <a:r>
              <a:rPr lang="en-US" dirty="0"/>
              <a:t>Super District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16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142515"/>
              </p:ext>
            </p:extLst>
          </p:nvPr>
        </p:nvGraphicFramePr>
        <p:xfrm>
          <a:off x="828133" y="1656266"/>
          <a:ext cx="7435972" cy="4378819"/>
        </p:xfrm>
        <a:graphic>
          <a:graphicData uri="http://schemas.openxmlformats.org/drawingml/2006/table">
            <a:tbl>
              <a:tblPr/>
              <a:tblGrid>
                <a:gridCol w="1675712"/>
                <a:gridCol w="1516337"/>
                <a:gridCol w="1529999"/>
                <a:gridCol w="1366070"/>
                <a:gridCol w="1347854"/>
              </a:tblGrid>
              <a:tr h="181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Super District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TOT_HH (TAZ)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TOT_HH (ACS)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Difference (%)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Scale Factors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Palm Beach North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96,119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88,305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8.8%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D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0.99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5F7FC"/>
                    </a:solidFill>
                  </a:tcPr>
                </a:tc>
              </a:tr>
              <a:tr h="262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Palm Beach CBD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27,517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24,231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13.6%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B8B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0.95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C4E3"/>
                    </a:solidFill>
                  </a:tcPr>
                </a:tc>
              </a:tr>
              <a:tr h="262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Palm Beach Central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184,034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168,762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9.0%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A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0.99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5FB"/>
                    </a:solidFill>
                  </a:tcPr>
                </a:tc>
              </a:tr>
              <a:tr h="262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Palm Beach West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11,547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12,142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-4.9%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1.13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</a:tr>
              <a:tr h="262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Palm Beach South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255,249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241,165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5.8%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D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1.02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2E5"/>
                    </a:solidFill>
                  </a:tcPr>
                </a:tc>
              </a:tr>
              <a:tr h="262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Broward North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239,094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223,545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7.0%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0.99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AFD"/>
                    </a:solidFill>
                  </a:tcPr>
                </a:tc>
              </a:tr>
              <a:tr h="262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Broward CBD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32,590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29,581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10.2%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E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0.96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DAEE"/>
                    </a:solidFill>
                  </a:tcPr>
                </a:tc>
              </a:tr>
              <a:tr h="262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Broward Central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170,345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159,996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6.5%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F3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1.00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</a:tr>
              <a:tr h="262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Broward South-West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172,946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167,063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3.5%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D7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1.03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D7DA"/>
                    </a:solidFill>
                  </a:tcPr>
                </a:tc>
              </a:tr>
              <a:tr h="262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Broward South-East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96,797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90,099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7.4%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0.99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D"/>
                    </a:solidFill>
                  </a:tcPr>
                </a:tc>
              </a:tr>
              <a:tr h="262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Miami-Dade North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221,460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206,628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7.2%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1.01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6E9"/>
                    </a:solidFill>
                  </a:tcPr>
                </a:tc>
              </a:tr>
              <a:tr h="262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Miami-Dade CBD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118,177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98,063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20.5%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0.90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8AC6"/>
                    </a:solidFill>
                  </a:tcPr>
                </a:tc>
              </a:tr>
              <a:tr h="262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Miami-Dade NorthWest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118,790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105,989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12.1%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8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0.97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F0"/>
                    </a:solidFill>
                  </a:tcPr>
                </a:tc>
              </a:tr>
              <a:tr h="262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Miami-Dade Central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236,911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226,083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4.8%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3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1.03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ED1"/>
                    </a:solidFill>
                  </a:tcPr>
                </a:tc>
              </a:tr>
              <a:tr h="262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Miami-Dade West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96,192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98,528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-2.4%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BA1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1.11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E80"/>
                    </a:solidFill>
                  </a:tcPr>
                </a:tc>
              </a:tr>
              <a:tr h="262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Miami-Dade South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121,433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106,862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13.6%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7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0.95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CE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20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Population</a:t>
            </a:r>
            <a:br>
              <a:rPr lang="en-US" dirty="0"/>
            </a:br>
            <a:r>
              <a:rPr lang="en-US" dirty="0"/>
              <a:t>Super </a:t>
            </a:r>
            <a:r>
              <a:rPr lang="en-US" dirty="0" smtClean="0"/>
              <a:t>District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17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57845"/>
              </p:ext>
            </p:extLst>
          </p:nvPr>
        </p:nvGraphicFramePr>
        <p:xfrm>
          <a:off x="905775" y="1673533"/>
          <a:ext cx="7470474" cy="4485730"/>
        </p:xfrm>
        <a:graphic>
          <a:graphicData uri="http://schemas.openxmlformats.org/drawingml/2006/table">
            <a:tbl>
              <a:tblPr/>
              <a:tblGrid>
                <a:gridCol w="1683488"/>
                <a:gridCol w="1523373"/>
                <a:gridCol w="1537098"/>
                <a:gridCol w="1372408"/>
                <a:gridCol w="1354107"/>
              </a:tblGrid>
              <a:tr h="1869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Super District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TOT_POP (TAZ)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TOT_POP (ACS)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Difference (%)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Scale Factors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Palm Beach North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220,761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214,141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3.1%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ADB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0.97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8D7EC"/>
                    </a:solidFill>
                  </a:tcPr>
                </a:tc>
              </a:tr>
              <a:tr h="2686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Palm Beach CBD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59,707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58,510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2.0%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1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0.98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7F4"/>
                    </a:solidFill>
                  </a:tcPr>
                </a:tc>
              </a:tr>
              <a:tr h="2686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Palm Beach Central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492,255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486,568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1.2%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D2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0.99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B"/>
                    </a:solidFill>
                  </a:tcPr>
                </a:tc>
              </a:tr>
              <a:tr h="2686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Palm Beach West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35,652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43,681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-18.4%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1.22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</a:tr>
              <a:tr h="2686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Palm Beach South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570,042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575,906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-1.0%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1.01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2F5"/>
                    </a:solidFill>
                  </a:tcPr>
                </a:tc>
              </a:tr>
              <a:tr h="2686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Broward North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588,613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598,395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-1.6%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7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1.00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9FC"/>
                    </a:solidFill>
                  </a:tcPr>
                </a:tc>
              </a:tr>
              <a:tr h="2686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Broward CBD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64,041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62,789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2.0%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2C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0.96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7"/>
                    </a:solidFill>
                  </a:tcPr>
                </a:tc>
              </a:tr>
              <a:tr h="2686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Broward Central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426,887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438,176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-2.6%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1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1.01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3F6"/>
                    </a:solidFill>
                  </a:tcPr>
                </a:tc>
              </a:tr>
              <a:tr h="2686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Broward South-West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503,203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515,186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-2.3%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F3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1.01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</a:tr>
              <a:tr h="2686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Broward South-East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226,961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228,606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-0.7%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7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0.99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5FB"/>
                    </a:solidFill>
                  </a:tcPr>
                </a:tc>
              </a:tr>
              <a:tr h="2686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Miami-Dade North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635,078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645,805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-1.7%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7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1.00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AFD"/>
                    </a:solidFill>
                  </a:tcPr>
                </a:tc>
              </a:tr>
              <a:tr h="2686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Miami-Dade CBD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230,521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216,276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6.6%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0.92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8AC6"/>
                    </a:solidFill>
                  </a:tcPr>
                </a:tc>
              </a:tr>
              <a:tr h="2686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Miami-Dade NorthWest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370,457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356,664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3.9%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E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0.94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FAFD8"/>
                    </a:solidFill>
                  </a:tcPr>
                </a:tc>
              </a:tr>
              <a:tr h="2686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Miami-Dade Central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648,600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674,802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-3.9%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9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1.02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BEE"/>
                    </a:solidFill>
                  </a:tcPr>
                </a:tc>
              </a:tr>
              <a:tr h="2686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Miami-Dade West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309,613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360,229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-14.1%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A6D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1.14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FA1"/>
                    </a:solidFill>
                  </a:tcPr>
                </a:tc>
              </a:tr>
              <a:tr h="2686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Miami-Dade South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393,127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385,266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2.0%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1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0.96 </a:t>
                      </a:r>
                    </a:p>
                  </a:txBody>
                  <a:tcPr marL="7173" marR="7173" marT="7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9E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25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Household </a:t>
            </a:r>
            <a:r>
              <a:rPr lang="en-US" dirty="0" smtClean="0"/>
              <a:t>Size </a:t>
            </a:r>
            <a:r>
              <a:rPr lang="en-US" dirty="0"/>
              <a:t>Adjustments</a:t>
            </a:r>
            <a:br>
              <a:rPr lang="en-US" dirty="0"/>
            </a:br>
            <a:r>
              <a:rPr lang="en-US" dirty="0"/>
              <a:t>Super District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18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211836"/>
              </p:ext>
            </p:extLst>
          </p:nvPr>
        </p:nvGraphicFramePr>
        <p:xfrm>
          <a:off x="1147157" y="1679174"/>
          <a:ext cx="6443753" cy="4499895"/>
        </p:xfrm>
        <a:graphic>
          <a:graphicData uri="http://schemas.openxmlformats.org/drawingml/2006/table">
            <a:tbl>
              <a:tblPr/>
              <a:tblGrid>
                <a:gridCol w="1735946"/>
                <a:gridCol w="1037793"/>
                <a:gridCol w="1174592"/>
                <a:gridCol w="1037793"/>
                <a:gridCol w="1457629"/>
              </a:tblGrid>
              <a:tr h="427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Super District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HHSIZE_1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HHSIZE_2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HHSIZE_3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HHSIZE_4PLUS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Palm Beach North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7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7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4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AC2E2"/>
                    </a:solidFill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Palm Beach CBD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E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BA1D1"/>
                    </a:solidFill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Palm Beach Central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2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D1E9"/>
                    </a:solidFill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Palm Beach West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A5A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A7A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09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B"/>
                    </a:solidFill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Palm Beach South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6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A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A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8F5"/>
                    </a:solidFill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Broward North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6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9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BEE"/>
                    </a:solidFill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Broward CBD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8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AD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FF8"/>
                    </a:solidFill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Broward Central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2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8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F3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4EB"/>
                    </a:solidFill>
                  </a:tcPr>
                </a:tc>
              </a:tr>
              <a:tr h="2331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Broward South-West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B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1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B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E1F1"/>
                    </a:solidFill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Broward South-East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6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DAEE"/>
                    </a:solidFill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Miami-Dade North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0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F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B0D9"/>
                    </a:solidFill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Miami-Dade CBD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C2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8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D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8EB"/>
                    </a:solidFill>
                  </a:tcPr>
                </a:tc>
              </a:tr>
              <a:tr h="2331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Miami-Dade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North West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3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ADD7"/>
                    </a:solidFill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Miami-Dade Central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0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D5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A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B8DD"/>
                    </a:solidFill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Miami-Dade West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A7A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B6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4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CEF"/>
                    </a:solidFill>
                  </a:tcPr>
                </a:tc>
              </a:tr>
              <a:tr h="24979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Miami-Dade South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2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C5E3"/>
                    </a:solidFill>
                  </a:tcPr>
                </a:tc>
              </a:tr>
              <a:tr h="24979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Total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9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E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7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ED1E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40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Household Income Adjustments</a:t>
            </a:r>
            <a:br>
              <a:rPr lang="en-US" dirty="0" smtClean="0"/>
            </a:br>
            <a:r>
              <a:rPr lang="en-US" dirty="0" smtClean="0"/>
              <a:t>Super District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19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534726"/>
              </p:ext>
            </p:extLst>
          </p:nvPr>
        </p:nvGraphicFramePr>
        <p:xfrm>
          <a:off x="704088" y="1583319"/>
          <a:ext cx="7982712" cy="4463796"/>
        </p:xfrm>
        <a:graphic>
          <a:graphicData uri="http://schemas.openxmlformats.org/drawingml/2006/table">
            <a:tbl>
              <a:tblPr/>
              <a:tblGrid>
                <a:gridCol w="1590722"/>
                <a:gridCol w="1267406"/>
                <a:gridCol w="1148310"/>
                <a:gridCol w="1195743"/>
                <a:gridCol w="1187793"/>
                <a:gridCol w="1592738"/>
              </a:tblGrid>
              <a:tr h="2573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Super District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INCOME_25K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INCOME_50K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INCOME_75K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INCOME_100K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INCOME_100KPLUS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Palm Beach North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F8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5BE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3EB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0E3"/>
                    </a:solidFill>
                  </a:tcPr>
                </a:tc>
              </a:tr>
              <a:tr h="2461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Palm Beach CBD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4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2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7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FF8"/>
                    </a:solidFill>
                  </a:tcPr>
                </a:tc>
              </a:tr>
              <a:tr h="2461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Palm Beach Central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C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C8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4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7FA"/>
                    </a:solidFill>
                  </a:tcPr>
                </a:tc>
              </a:tr>
              <a:tr h="2461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Palm Beach West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B4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C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6C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</a:tr>
              <a:tr h="2461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Palm Beach South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3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0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B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9EC"/>
                    </a:solidFill>
                  </a:tcPr>
                </a:tc>
              </a:tr>
              <a:tr h="2461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Broward North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A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A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DF0"/>
                    </a:solidFill>
                  </a:tcPr>
                </a:tc>
              </a:tr>
              <a:tr h="2461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Broward CBD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B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BC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B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8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3FA"/>
                    </a:solidFill>
                  </a:tcPr>
                </a:tc>
              </a:tr>
              <a:tr h="2461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Broward Central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3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8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F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0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AEC"/>
                    </a:solidFill>
                  </a:tcPr>
                </a:tc>
              </a:tr>
              <a:tr h="2461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Broward South-West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6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6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1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1F4"/>
                    </a:solidFill>
                  </a:tcPr>
                </a:tc>
              </a:tr>
              <a:tr h="2461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Broward South-East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A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A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DA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2C4"/>
                    </a:solidFill>
                  </a:tcPr>
                </a:tc>
              </a:tr>
              <a:tr h="2461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Miami-Dade North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F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D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CB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6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5E8"/>
                    </a:solidFill>
                  </a:tcPr>
                </a:tc>
              </a:tr>
              <a:tr h="2461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Miami-Dade CBD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E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B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9EC"/>
                    </a:solidFill>
                  </a:tcPr>
                </a:tc>
              </a:tr>
              <a:tr h="2461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Miami-Dade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North West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BB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ED0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4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0F9"/>
                    </a:solidFill>
                  </a:tcPr>
                </a:tc>
              </a:tr>
              <a:tr h="2461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Miami-Dade Central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1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D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9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ADD"/>
                    </a:solidFill>
                  </a:tcPr>
                </a:tc>
              </a:tr>
              <a:tr h="2461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Miami-Dade West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6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5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6FC"/>
                    </a:solidFill>
                  </a:tcPr>
                </a:tc>
              </a:tr>
              <a:tr h="2573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Miami-Dade South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E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BC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1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8F5"/>
                    </a:solidFill>
                  </a:tcPr>
                </a:tc>
              </a:tr>
              <a:tr h="2573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Total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E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F1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6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D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37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9/19/2017 – revisions to recommendations to only impact household and persons composition, but not spatial locations. Added next steps slide to specify that </a:t>
            </a:r>
            <a:r>
              <a:rPr lang="en-US" dirty="0" err="1" smtClean="0"/>
              <a:t>PopSyn</a:t>
            </a:r>
            <a:r>
              <a:rPr lang="en-US" dirty="0" smtClean="0"/>
              <a:t> III outputs would be summarized following revised control totals.</a:t>
            </a:r>
          </a:p>
          <a:p>
            <a:r>
              <a:rPr lang="en-US" dirty="0" smtClean="0"/>
              <a:t>Original version presented to Project Status Meeting on 9/18/2017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2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086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Workers Adjustments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Super District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20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745749"/>
              </p:ext>
            </p:extLst>
          </p:nvPr>
        </p:nvGraphicFramePr>
        <p:xfrm>
          <a:off x="615142" y="1679168"/>
          <a:ext cx="7780712" cy="4463940"/>
        </p:xfrm>
        <a:graphic>
          <a:graphicData uri="http://schemas.openxmlformats.org/drawingml/2006/table">
            <a:tbl>
              <a:tblPr/>
              <a:tblGrid>
                <a:gridCol w="1834908"/>
                <a:gridCol w="1235033"/>
                <a:gridCol w="1517327"/>
                <a:gridCol w="1517327"/>
                <a:gridCol w="1676117"/>
              </a:tblGrid>
              <a:tr h="25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Super District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WORKERS_0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WORKERS_1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WORKERS_2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WORKERS_3PLUS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Palm Beach North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D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EE7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9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BD9ED"/>
                    </a:solidFill>
                  </a:tcPr>
                </a:tc>
              </a:tr>
              <a:tr h="246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Palm Beach CBD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CCF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5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9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DF7"/>
                    </a:solidFill>
                  </a:tcPr>
                </a:tc>
              </a:tr>
              <a:tr h="246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Palm Beach Central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0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AF6"/>
                    </a:solidFill>
                  </a:tcPr>
                </a:tc>
              </a:tr>
              <a:tr h="246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Palm Beach West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F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6C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A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</a:tr>
              <a:tr h="246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Palm Beach South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6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6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AED"/>
                    </a:solidFill>
                  </a:tcPr>
                </a:tc>
              </a:tr>
              <a:tr h="246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Broward North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3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8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CEF"/>
                    </a:solidFill>
                  </a:tcPr>
                </a:tc>
              </a:tr>
              <a:tr h="246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Broward CBD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D5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CB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F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18FC8"/>
                    </a:solidFill>
                  </a:tcPr>
                </a:tc>
              </a:tr>
              <a:tr h="246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Broward Central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F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6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CEF"/>
                    </a:solidFill>
                  </a:tcPr>
                </a:tc>
              </a:tr>
              <a:tr h="246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Broward South-West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2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8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D6D9"/>
                    </a:solidFill>
                  </a:tcPr>
                </a:tc>
              </a:tr>
              <a:tr h="246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Broward South-East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1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9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8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DD0"/>
                    </a:solidFill>
                  </a:tcPr>
                </a:tc>
              </a:tr>
              <a:tr h="246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Miami-Dade North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AC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1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CC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8AC6"/>
                    </a:solidFill>
                  </a:tcPr>
                </a:tc>
              </a:tr>
              <a:tr h="246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Miami-Dade CBD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D1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D8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9AB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8BC6"/>
                    </a:solidFill>
                  </a:tcPr>
                </a:tc>
              </a:tr>
              <a:tr h="246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Miami-Dade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North West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0B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1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BAC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DEF"/>
                    </a:solidFill>
                  </a:tcPr>
                </a:tc>
              </a:tr>
              <a:tr h="246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Miami-Dade Central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D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D0D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A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5CAE6"/>
                    </a:solidFill>
                  </a:tcPr>
                </a:tc>
              </a:tr>
              <a:tr h="246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Miami-Dade West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2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A5A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D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8DB"/>
                    </a:solidFill>
                  </a:tcPr>
                </a:tc>
              </a:tr>
              <a:tr h="25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Miami-Dade South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E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B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9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A1D1"/>
                    </a:solidFill>
                  </a:tcPr>
                </a:tc>
              </a:tr>
              <a:tr h="25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Total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C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3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E8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E8F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43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Presence of Children Adjustments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Super District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21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783823"/>
              </p:ext>
            </p:extLst>
          </p:nvPr>
        </p:nvGraphicFramePr>
        <p:xfrm>
          <a:off x="1589349" y="1743711"/>
          <a:ext cx="5094084" cy="4086684"/>
        </p:xfrm>
        <a:graphic>
          <a:graphicData uri="http://schemas.openxmlformats.org/drawingml/2006/table">
            <a:tbl>
              <a:tblPr/>
              <a:tblGrid>
                <a:gridCol w="1969460"/>
                <a:gridCol w="1325598"/>
                <a:gridCol w="1799026"/>
              </a:tblGrid>
              <a:tr h="235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Super District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CHILDREN_0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CHILDREN_1PLUS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Palm Beach North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9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4E0F1"/>
                    </a:solidFill>
                  </a:tcPr>
                </a:tc>
              </a:tr>
              <a:tr h="22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Palm Beach CBD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C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BDDF"/>
                    </a:solidFill>
                  </a:tcPr>
                </a:tc>
              </a:tr>
              <a:tr h="22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Palm Beach Central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A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AF6"/>
                    </a:solidFill>
                  </a:tcPr>
                </a:tc>
              </a:tr>
              <a:tr h="22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Palm Beach West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C9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1F4"/>
                    </a:solidFill>
                  </a:tcPr>
                </a:tc>
              </a:tr>
              <a:tr h="22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Palm Beach South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1F3"/>
                    </a:solidFill>
                  </a:tcPr>
                </a:tc>
              </a:tr>
              <a:tr h="22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Broward North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BFE"/>
                    </a:solidFill>
                  </a:tcPr>
                </a:tc>
              </a:tr>
              <a:tr h="22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Broward CBD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A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F2FA"/>
                    </a:solidFill>
                  </a:tcPr>
                </a:tc>
              </a:tr>
              <a:tr h="22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Broward Central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CF7"/>
                    </a:solidFill>
                  </a:tcPr>
                </a:tc>
              </a:tr>
              <a:tr h="22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Broward South-West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D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EF8"/>
                    </a:solidFill>
                  </a:tcPr>
                </a:tc>
              </a:tr>
              <a:tr h="22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Broward South-East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</a:tr>
              <a:tr h="22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Miami-Dade North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A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9F5"/>
                    </a:solidFill>
                  </a:tcPr>
                </a:tc>
              </a:tr>
              <a:tr h="22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Miami-Dade CBD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8AA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B9D"/>
                    </a:solidFill>
                  </a:tcPr>
                </a:tc>
              </a:tr>
              <a:tr h="22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Miami-Dade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North West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E0F1"/>
                    </a:solidFill>
                  </a:tcPr>
                </a:tc>
              </a:tr>
              <a:tr h="22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Miami-Dade Central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9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1F4"/>
                    </a:solidFill>
                  </a:tcPr>
                </a:tc>
              </a:tr>
              <a:tr h="22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Miami-Dade West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B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1E4"/>
                    </a:solidFill>
                  </a:tcPr>
                </a:tc>
              </a:tr>
              <a:tr h="235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Miami-Dade South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8ED"/>
                    </a:solidFill>
                  </a:tcPr>
                </a:tc>
              </a:tr>
              <a:tr h="235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Total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7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5F7F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442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Adjustments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Super District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22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451315"/>
              </p:ext>
            </p:extLst>
          </p:nvPr>
        </p:nvGraphicFramePr>
        <p:xfrm>
          <a:off x="631766" y="1562789"/>
          <a:ext cx="7913717" cy="4779826"/>
        </p:xfrm>
        <a:graphic>
          <a:graphicData uri="http://schemas.openxmlformats.org/drawingml/2006/table">
            <a:tbl>
              <a:tblPr/>
              <a:tblGrid>
                <a:gridCol w="1408925"/>
                <a:gridCol w="842292"/>
                <a:gridCol w="953322"/>
                <a:gridCol w="842292"/>
                <a:gridCol w="934179"/>
                <a:gridCol w="888236"/>
                <a:gridCol w="999263"/>
                <a:gridCol w="1045208"/>
              </a:tblGrid>
              <a:tr h="4057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Super District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AGE0TO17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AGE18TO24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AGE25TO34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AGE35TO49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AGE50TO64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AGE65TO79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AGE80PLUS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Palm Beach North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0.95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9D8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0.91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1.07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2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0.95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7D6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1.02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1F4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1.04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B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1.16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D5D8"/>
                    </a:solidFill>
                  </a:tcPr>
                </a:tc>
              </a:tr>
              <a:tr h="24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Palm Beach CBD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0.93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D2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1.11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1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0.89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0.99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C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1.03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9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1.13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B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1.03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BFE"/>
                    </a:solidFill>
                  </a:tcPr>
                </a:tc>
              </a:tr>
              <a:tr h="24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Palm Beach Central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0.97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0.99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0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1.02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9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0.94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DA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1.02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A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1.12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A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1.04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7"/>
                    </a:solidFill>
                  </a:tcPr>
                </a:tc>
              </a:tr>
              <a:tr h="24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Palm Beach West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0.79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B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0.96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4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1.16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57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1.19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1.14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B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0.93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F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1.07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89A"/>
                    </a:solidFill>
                  </a:tcPr>
                </a:tc>
              </a:tr>
              <a:tr h="24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Palm Beach South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0.98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5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1.13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D0D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1.04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E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0.93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1.02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1.01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7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1.00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BFE"/>
                    </a:solidFill>
                  </a:tcPr>
                </a:tc>
              </a:tr>
              <a:tr h="24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Broward North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1.02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0.99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F3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1.04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0.97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1.05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E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0.94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0.95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4F3"/>
                    </a:solidFill>
                  </a:tcPr>
                </a:tc>
              </a:tr>
              <a:tr h="24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Broward CBD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1.06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7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0.77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0.99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6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0.92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CB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1.06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7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1.05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A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1.26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B7BA"/>
                    </a:solidFill>
                  </a:tcPr>
                </a:tc>
              </a:tr>
              <a:tr h="24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Broward Central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1.01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7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0.91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D7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1.08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1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0.95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6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1.06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6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0.95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8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0.99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C"/>
                    </a:solidFill>
                  </a:tcPr>
                </a:tc>
              </a:tr>
              <a:tr h="24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Broward South-West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0.96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B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1.00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A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1.09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F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0.92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B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1.10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C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0.97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0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1.11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D7D9"/>
                    </a:solidFill>
                  </a:tcPr>
                </a:tc>
              </a:tr>
              <a:tr h="24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Broward South-East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1.04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0.95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F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1.03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1.02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1.03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7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0.90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0.93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D9ED"/>
                    </a:solidFill>
                  </a:tcPr>
                </a:tc>
              </a:tr>
              <a:tr h="24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Miami-Dade North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1.00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8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1.02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0.97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D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1.01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0.96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8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1.06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C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1.09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1E4"/>
                    </a:solidFill>
                  </a:tcPr>
                </a:tc>
              </a:tr>
              <a:tr h="24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Miami-Dade CBD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1.18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3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0.90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E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0.89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AD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1.03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3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0.96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FC6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1.04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7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1.00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6EC"/>
                    </a:solidFill>
                  </a:tcPr>
                </a:tc>
              </a:tr>
              <a:tr h="4057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Miami-Dade NorthWest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0.99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0.98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A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0.97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4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0.99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D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0.98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B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1.10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1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1.10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2F5"/>
                    </a:solidFill>
                  </a:tcPr>
                </a:tc>
              </a:tr>
              <a:tr h="24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Miami-Dade Central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0.95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B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1.10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D7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0.99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9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1.00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6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1.01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0.99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A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1.04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AED"/>
                    </a:solidFill>
                  </a:tcPr>
                </a:tc>
              </a:tr>
              <a:tr h="24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Miami-Dade West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0.96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1.07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B3B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0.98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8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1.02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8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1.00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D1D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1.00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E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1.05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BDC0"/>
                    </a:solidFill>
                  </a:tcPr>
                </a:tc>
              </a:tr>
              <a:tr h="257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Miami-Dade South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1.03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5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1.05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0.92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A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1.00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B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0.95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4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1.07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1.13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1E3"/>
                    </a:solidFill>
                  </a:tcPr>
                </a:tc>
              </a:tr>
              <a:tr h="257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Total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0.99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1.01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9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1.00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FB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0.98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F0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1.02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8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1.01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A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1.03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3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15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Adjustments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Super District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23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725492"/>
              </p:ext>
            </p:extLst>
          </p:nvPr>
        </p:nvGraphicFramePr>
        <p:xfrm>
          <a:off x="1952409" y="1659186"/>
          <a:ext cx="4356951" cy="4242850"/>
        </p:xfrm>
        <a:graphic>
          <a:graphicData uri="http://schemas.openxmlformats.org/drawingml/2006/table">
            <a:tbl>
              <a:tblPr/>
              <a:tblGrid>
                <a:gridCol w="1815396"/>
                <a:gridCol w="1287281"/>
                <a:gridCol w="1254274"/>
              </a:tblGrid>
              <a:tr h="1957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Super District </a:t>
                      </a:r>
                    </a:p>
                  </a:txBody>
                  <a:tcPr marL="6766" marR="6766" marT="67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MALE </a:t>
                      </a:r>
                    </a:p>
                  </a:txBody>
                  <a:tcPr marL="6766" marR="6766" marT="67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FEMALE </a:t>
                      </a:r>
                    </a:p>
                  </a:txBody>
                  <a:tcPr marL="6766" marR="6766" marT="67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Palm Beach North </a:t>
                      </a:r>
                    </a:p>
                  </a:txBody>
                  <a:tcPr marL="6766" marR="6766" marT="676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E8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F2FA"/>
                    </a:solidFill>
                  </a:tcPr>
                </a:tc>
              </a:tr>
              <a:tr h="238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200" b="0" i="0" u="none" strike="noStrike" spc="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Palm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Beach CBD </a:t>
                      </a:r>
                    </a:p>
                  </a:txBody>
                  <a:tcPr marL="6766" marR="6766" marT="67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5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EF8"/>
                    </a:solidFill>
                  </a:tcPr>
                </a:tc>
              </a:tr>
              <a:tr h="238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Palm Beach Central </a:t>
                      </a:r>
                    </a:p>
                  </a:txBody>
                  <a:tcPr marL="6766" marR="6766" marT="67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1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D"/>
                    </a:solidFill>
                  </a:tcPr>
                </a:tc>
              </a:tr>
              <a:tr h="238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Palm Beach West </a:t>
                      </a:r>
                    </a:p>
                  </a:txBody>
                  <a:tcPr marL="6766" marR="6766" marT="67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58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1E4"/>
                    </a:solidFill>
                  </a:tcPr>
                </a:tc>
              </a:tr>
              <a:tr h="238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Palm Beach South </a:t>
                      </a:r>
                    </a:p>
                  </a:txBody>
                  <a:tcPr marL="6766" marR="6766" marT="67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</a:tr>
              <a:tr h="238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Broward North </a:t>
                      </a:r>
                    </a:p>
                  </a:txBody>
                  <a:tcPr marL="6766" marR="6766" marT="67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A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4FB"/>
                    </a:solidFill>
                  </a:tcPr>
                </a:tc>
              </a:tr>
              <a:tr h="238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Broward CBD </a:t>
                      </a:r>
                    </a:p>
                  </a:txBody>
                  <a:tcPr marL="6766" marR="6766" marT="67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A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AF6"/>
                    </a:solidFill>
                  </a:tcPr>
                </a:tc>
              </a:tr>
              <a:tr h="238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Broward Central </a:t>
                      </a:r>
                    </a:p>
                  </a:txBody>
                  <a:tcPr marL="6766" marR="6766" marT="67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9FC"/>
                    </a:solidFill>
                  </a:tcPr>
                </a:tc>
              </a:tr>
              <a:tr h="238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Broward South-West </a:t>
                      </a:r>
                    </a:p>
                  </a:txBody>
                  <a:tcPr marL="6766" marR="6766" marT="67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A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AFE"/>
                    </a:solidFill>
                  </a:tcPr>
                </a:tc>
              </a:tr>
              <a:tr h="238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Broward South-East </a:t>
                      </a:r>
                    </a:p>
                  </a:txBody>
                  <a:tcPr marL="6766" marR="6766" marT="67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4FB"/>
                    </a:solidFill>
                  </a:tcPr>
                </a:tc>
              </a:tr>
              <a:tr h="238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Miami-Dade North </a:t>
                      </a:r>
                    </a:p>
                  </a:txBody>
                  <a:tcPr marL="6766" marR="6766" marT="67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6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E"/>
                    </a:solidFill>
                  </a:tcPr>
                </a:tc>
              </a:tr>
              <a:tr h="238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Miami-Dade CBD </a:t>
                      </a:r>
                    </a:p>
                  </a:txBody>
                  <a:tcPr marL="6766" marR="6766" marT="67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B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4EB"/>
                    </a:solidFill>
                  </a:tcPr>
                </a:tc>
              </a:tr>
              <a:tr h="238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Miami-Dade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North West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766" marR="6766" marT="67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F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5F3"/>
                    </a:solidFill>
                  </a:tcPr>
                </a:tc>
              </a:tr>
              <a:tr h="238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Miami-Dade Central </a:t>
                      </a:r>
                    </a:p>
                  </a:txBody>
                  <a:tcPr marL="6766" marR="6766" marT="67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3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BFE"/>
                    </a:solidFill>
                  </a:tcPr>
                </a:tc>
              </a:tr>
              <a:tr h="238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Miami-Dade West </a:t>
                      </a:r>
                    </a:p>
                  </a:txBody>
                  <a:tcPr marL="6766" marR="6766" marT="67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3C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ADD"/>
                    </a:solidFill>
                  </a:tcPr>
                </a:tc>
              </a:tr>
              <a:tr h="238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Miami-Dade South </a:t>
                      </a:r>
                    </a:p>
                  </a:txBody>
                  <a:tcPr marL="6766" marR="6766" marT="67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6F4"/>
                    </a:solidFill>
                  </a:tcPr>
                </a:tc>
              </a:tr>
              <a:tr h="238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Total </a:t>
                      </a:r>
                    </a:p>
                  </a:txBody>
                  <a:tcPr marL="6766" marR="6766" marT="676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F8F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02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Maintain </a:t>
            </a:r>
            <a:r>
              <a:rPr lang="en-US" dirty="0" smtClean="0"/>
              <a:t>TAZ </a:t>
            </a:r>
            <a:r>
              <a:rPr lang="en-US" dirty="0" smtClean="0"/>
              <a:t>total </a:t>
            </a:r>
            <a:r>
              <a:rPr lang="en-US" dirty="0" smtClean="0"/>
              <a:t>household and total person control totals as specified by the T/MPOs</a:t>
            </a:r>
          </a:p>
          <a:p>
            <a:pPr lvl="1"/>
            <a:r>
              <a:rPr lang="en-US" dirty="0" smtClean="0"/>
              <a:t>T/MPO spatial distribution is more reliable than ACS. </a:t>
            </a:r>
            <a:endParaRPr lang="en-US" dirty="0" smtClean="0"/>
          </a:p>
          <a:p>
            <a:r>
              <a:rPr lang="en-US" dirty="0" smtClean="0"/>
              <a:t>Adjust TAZ control totals to match ACS distribution pattern by market segment at super district level</a:t>
            </a:r>
          </a:p>
          <a:p>
            <a:pPr lvl="1"/>
            <a:r>
              <a:rPr lang="en-US" dirty="0" smtClean="0"/>
              <a:t>ACS market segment distribution is more reliable.</a:t>
            </a:r>
          </a:p>
          <a:p>
            <a:r>
              <a:rPr lang="en-US" dirty="0" smtClean="0"/>
              <a:t>Scale factors presented above are preliminary</a:t>
            </a:r>
          </a:p>
          <a:p>
            <a:pPr lvl="1"/>
            <a:r>
              <a:rPr lang="en-US" dirty="0" smtClean="0"/>
              <a:t>An iterative proportional fitting process is necessary to derive final factors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24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82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Derive balanced scale factors for household and person compositions</a:t>
            </a:r>
          </a:p>
          <a:p>
            <a:r>
              <a:rPr lang="en-US" dirty="0" smtClean="0"/>
              <a:t>Apply scale factors and compare </a:t>
            </a:r>
            <a:r>
              <a:rPr lang="en-US" dirty="0" err="1" smtClean="0"/>
              <a:t>PopSynIII</a:t>
            </a:r>
            <a:r>
              <a:rPr lang="en-US" dirty="0" smtClean="0"/>
              <a:t> outputs to control totals and ACS</a:t>
            </a:r>
          </a:p>
          <a:p>
            <a:r>
              <a:rPr lang="en-US" dirty="0" smtClean="0"/>
              <a:t>Identify segments where revised control totals are not well matched due to correlations in sample population</a:t>
            </a:r>
          </a:p>
          <a:p>
            <a:pPr lvl="1"/>
            <a:r>
              <a:rPr lang="en-US" dirty="0" smtClean="0"/>
              <a:t>Revise control totals to compensate as necessary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1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 of validation data sources</a:t>
            </a:r>
          </a:p>
          <a:p>
            <a:r>
              <a:rPr lang="en-US" dirty="0" smtClean="0"/>
              <a:t>County total population and households comparison</a:t>
            </a:r>
          </a:p>
          <a:p>
            <a:r>
              <a:rPr lang="en-US" dirty="0" smtClean="0"/>
              <a:t>TAZ control total and ACS data comparison by attributes</a:t>
            </a:r>
          </a:p>
          <a:p>
            <a:r>
              <a:rPr lang="en-US" dirty="0" smtClean="0"/>
              <a:t>Next steps and recommendation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3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46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 of validation data </a:t>
            </a:r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7029"/>
            <a:ext cx="8902460" cy="4319134"/>
          </a:xfrm>
        </p:spPr>
        <p:txBody>
          <a:bodyPr>
            <a:normAutofit fontScale="92500"/>
          </a:bodyPr>
          <a:lstStyle/>
          <a:p>
            <a:r>
              <a:rPr lang="en-US" dirty="0"/>
              <a:t>2015 TAZ population and </a:t>
            </a:r>
            <a:r>
              <a:rPr lang="en-US" dirty="0" smtClean="0"/>
              <a:t>household control totals</a:t>
            </a:r>
            <a:endParaRPr lang="en-US" dirty="0"/>
          </a:p>
          <a:p>
            <a:r>
              <a:rPr lang="en-US" dirty="0" err="1" smtClean="0"/>
              <a:t>PopSyn</a:t>
            </a:r>
            <a:r>
              <a:rPr lang="en-US" dirty="0" smtClean="0"/>
              <a:t> III Synthetic population</a:t>
            </a:r>
          </a:p>
          <a:p>
            <a:pPr lvl="1"/>
            <a:r>
              <a:rPr lang="en-US" dirty="0" smtClean="0"/>
              <a:t>Synthetic population and household data based on TAZ level data.</a:t>
            </a:r>
          </a:p>
          <a:p>
            <a:r>
              <a:rPr lang="en-US" dirty="0" smtClean="0"/>
              <a:t>2015 Bureau of Economic and Business Research (BEBR) Population Estimates</a:t>
            </a:r>
          </a:p>
          <a:p>
            <a:r>
              <a:rPr lang="en-US" dirty="0" smtClean="0"/>
              <a:t>2011-2015 American Community Survey (ACS)</a:t>
            </a:r>
          </a:p>
          <a:p>
            <a:r>
              <a:rPr lang="en-US" dirty="0" smtClean="0"/>
              <a:t>2011-2015 PUMS </a:t>
            </a:r>
          </a:p>
          <a:p>
            <a:pPr lvl="1"/>
            <a:r>
              <a:rPr lang="en-US" dirty="0" smtClean="0"/>
              <a:t>Micro population/household records using 5% of ACS sample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4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52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Population</a:t>
            </a:r>
            <a:br>
              <a:rPr lang="en-US" dirty="0" smtClean="0"/>
            </a:br>
            <a:r>
              <a:rPr lang="en-US" dirty="0" smtClean="0"/>
              <a:t>County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5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6320" y="4786813"/>
            <a:ext cx="569042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PopSyn</a:t>
            </a:r>
            <a:r>
              <a:rPr lang="en-US" dirty="0" smtClean="0"/>
              <a:t> outputs match TAZ population control total.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36320" y="6011206"/>
            <a:ext cx="569042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BEBR and ACS estimates are close.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30765"/>
              </p:ext>
            </p:extLst>
          </p:nvPr>
        </p:nvGraphicFramePr>
        <p:xfrm>
          <a:off x="804692" y="1866259"/>
          <a:ext cx="7415179" cy="2497130"/>
        </p:xfrm>
        <a:graphic>
          <a:graphicData uri="http://schemas.openxmlformats.org/drawingml/2006/table">
            <a:tbl>
              <a:tblPr/>
              <a:tblGrid>
                <a:gridCol w="1238117"/>
                <a:gridCol w="782937"/>
                <a:gridCol w="1123684"/>
                <a:gridCol w="846306"/>
                <a:gridCol w="885217"/>
                <a:gridCol w="894198"/>
                <a:gridCol w="759504"/>
                <a:gridCol w="885216"/>
              </a:tblGrid>
              <a:tr h="499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County_Name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PopSyn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TAZ Control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BEBR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ACS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PopSyn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vs. TAZ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TAZ vs. BEBR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TAZ vs. ACS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Palm Beach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1,378,427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1,378,417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1,378,417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1,378,806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99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Broward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1,809,698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1,809,705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1,827,367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1,843,152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9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Miami-Dade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2,587,387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2,587,396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2,653,934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2,639,042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Total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5,775,512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5,775,518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5,859,718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5,861,000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036320" y="5283400"/>
            <a:ext cx="569042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Broward and Miami-Dade slightly underestimate population compared to BEBR.</a:t>
            </a:r>
          </a:p>
        </p:txBody>
      </p:sp>
    </p:spTree>
    <p:extLst>
      <p:ext uri="{BB962C8B-B14F-4D97-AF65-F5344CB8AC3E}">
        <p14:creationId xmlns:p14="http://schemas.microsoft.com/office/powerpoint/2010/main" val="15118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</a:t>
            </a:r>
            <a:r>
              <a:rPr lang="en-US" dirty="0"/>
              <a:t>Households</a:t>
            </a:r>
            <a:br>
              <a:rPr lang="en-US" dirty="0"/>
            </a:br>
            <a:r>
              <a:rPr lang="en-US" dirty="0"/>
              <a:t>County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6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6320" y="4786813"/>
            <a:ext cx="569042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PopSyn</a:t>
            </a:r>
            <a:r>
              <a:rPr lang="en-US" dirty="0" smtClean="0"/>
              <a:t> outputs match TAZ households control total.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36320" y="5239949"/>
            <a:ext cx="569042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TAZ control totals is close to BEBR estimates.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794541"/>
              </p:ext>
            </p:extLst>
          </p:nvPr>
        </p:nvGraphicFramePr>
        <p:xfrm>
          <a:off x="940881" y="1884667"/>
          <a:ext cx="7035799" cy="2461610"/>
        </p:xfrm>
        <a:graphic>
          <a:graphicData uri="http://schemas.openxmlformats.org/drawingml/2006/table">
            <a:tbl>
              <a:tblPr/>
              <a:tblGrid>
                <a:gridCol w="1216717"/>
                <a:gridCol w="700935"/>
                <a:gridCol w="974165"/>
                <a:gridCol w="846306"/>
                <a:gridCol w="718765"/>
                <a:gridCol w="1018339"/>
                <a:gridCol w="723994"/>
                <a:gridCol w="836578"/>
              </a:tblGrid>
              <a:tr h="4923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County_Name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PopSyn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TAZ Control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BEBR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ACS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PopSyn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vs. TAZ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TAZ vs. BEBR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TAZ vs. ACS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3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Palm Beach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574,954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574,466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566,485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534,605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923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Broward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712,214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711,772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711,772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670,284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23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Miami-Dade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913,874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912,963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914,152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842,153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-0.1%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3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Total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2,201,042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2,199,201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2,192,409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2,047,042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36319" y="5683056"/>
            <a:ext cx="796965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ACS has fewer households (thus larger average </a:t>
            </a:r>
            <a:r>
              <a:rPr lang="en-US" dirty="0" err="1" smtClean="0"/>
              <a:t>hh</a:t>
            </a:r>
            <a:r>
              <a:rPr lang="en-US" dirty="0" smtClean="0"/>
              <a:t> size) than TAZ or BEBR</a:t>
            </a:r>
          </a:p>
        </p:txBody>
      </p:sp>
    </p:spTree>
    <p:extLst>
      <p:ext uri="{BB962C8B-B14F-4D97-AF65-F5344CB8AC3E}">
        <p14:creationId xmlns:p14="http://schemas.microsoft.com/office/powerpoint/2010/main" val="365431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County-Level Control Totals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2573"/>
            <a:ext cx="8229600" cy="4319134"/>
          </a:xfrm>
        </p:spPr>
        <p:txBody>
          <a:bodyPr>
            <a:normAutofit/>
          </a:bodyPr>
          <a:lstStyle/>
          <a:p>
            <a:r>
              <a:rPr lang="en-US" dirty="0" smtClean="0"/>
              <a:t>TAZ level controls are consistent with BEBR totals</a:t>
            </a:r>
          </a:p>
          <a:p>
            <a:pPr lvl="1"/>
            <a:r>
              <a:rPr lang="en-US" dirty="0" smtClean="0"/>
              <a:t>BEBR is considered to be more reliable than ACS for the region</a:t>
            </a:r>
          </a:p>
          <a:p>
            <a:pPr lvl="1"/>
            <a:r>
              <a:rPr lang="en-US" dirty="0" smtClean="0"/>
              <a:t>No changes recommended to total households or total population</a:t>
            </a:r>
          </a:p>
          <a:p>
            <a:r>
              <a:rPr lang="en-US" dirty="0" smtClean="0"/>
              <a:t>BEBR does not include estimates by market segment</a:t>
            </a:r>
          </a:p>
          <a:p>
            <a:pPr lvl="1"/>
            <a:r>
              <a:rPr lang="en-US" dirty="0" smtClean="0"/>
              <a:t>ACS data is most reliable estimates in region</a:t>
            </a:r>
          </a:p>
          <a:p>
            <a:pPr lvl="1"/>
            <a:r>
              <a:rPr lang="en-US" dirty="0" smtClean="0"/>
              <a:t>Market segment level analysis should first scale ACS data to TAZ (BEBR) county-level control totals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7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31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SERPM8 Market 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TAZ level household and person attributes (control totals):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8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035" y="2635459"/>
            <a:ext cx="7876765" cy="2277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15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TAZ control and ACS Comparison</a:t>
            </a:r>
            <a:br>
              <a:rPr lang="en-US" sz="3000" dirty="0" smtClean="0"/>
            </a:br>
            <a:r>
              <a:rPr lang="en-US" sz="3000" dirty="0" smtClean="0"/>
              <a:t>Household Variables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9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4144" y="5415142"/>
            <a:ext cx="3407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*ACS total scaled to match TAZ</a:t>
            </a:r>
            <a:endParaRPr lang="en-US" i="1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254689"/>
              </p:ext>
            </p:extLst>
          </p:nvPr>
        </p:nvGraphicFramePr>
        <p:xfrm>
          <a:off x="1706370" y="1570009"/>
          <a:ext cx="5063705" cy="3845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300929" y="5777325"/>
            <a:ext cx="738587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TAZ </a:t>
            </a:r>
            <a:r>
              <a:rPr lang="en-US" dirty="0" smtClean="0"/>
              <a:t>control </a:t>
            </a:r>
            <a:r>
              <a:rPr lang="en-US" dirty="0"/>
              <a:t>overestimate 4-persons households.</a:t>
            </a:r>
          </a:p>
        </p:txBody>
      </p:sp>
    </p:spTree>
    <p:extLst>
      <p:ext uri="{BB962C8B-B14F-4D97-AF65-F5344CB8AC3E}">
        <p14:creationId xmlns:p14="http://schemas.microsoft.com/office/powerpoint/2010/main" val="325337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Light2_standard">
  <a:themeElements>
    <a:clrScheme name="Light2">
      <a:dk1>
        <a:srgbClr val="3F4D55"/>
      </a:dk1>
      <a:lt1>
        <a:srgbClr val="FFFFFF"/>
      </a:lt1>
      <a:dk2>
        <a:srgbClr val="3F4D55"/>
      </a:dk2>
      <a:lt2>
        <a:srgbClr val="FFFFFF"/>
      </a:lt2>
      <a:accent1>
        <a:srgbClr val="25BED5"/>
      </a:accent1>
      <a:accent2>
        <a:srgbClr val="2BA570"/>
      </a:accent2>
      <a:accent3>
        <a:srgbClr val="6A7CB8"/>
      </a:accent3>
      <a:accent4>
        <a:srgbClr val="97C21C"/>
      </a:accent4>
      <a:accent5>
        <a:srgbClr val="2494D8"/>
      </a:accent5>
      <a:accent6>
        <a:srgbClr val="F88113"/>
      </a:accent6>
      <a:hlink>
        <a:srgbClr val="1A6FA2"/>
      </a:hlink>
      <a:folHlink>
        <a:srgbClr val="465793"/>
      </a:folHlink>
    </a:clrScheme>
    <a:fontScheme name="Custom 2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CSBlu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ight2_standard" id="{9868475F-F6BD-45B0-8736-01E535907713}" vid="{99C0C7A6-B8B9-4020-965F-52C0B8966066}"/>
    </a:ext>
  </a:extLst>
</a:theme>
</file>

<file path=ppt/theme/theme2.xml><?xml version="1.0" encoding="utf-8"?>
<a:theme xmlns:a="http://schemas.openxmlformats.org/drawingml/2006/main" name="Instruc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T_Template_NewLook.potm" id="{081F9E09-7B66-4D33-98C6-7AEE9D55E143}" vid="{397E66A9-3CB1-4515-90B0-35064AF6B08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Light2_standard</Template>
  <TotalTime>2654</TotalTime>
  <Words>2936</Words>
  <Application>Microsoft Office PowerPoint</Application>
  <PresentationFormat>On-screen Show (4:3)</PresentationFormat>
  <Paragraphs>1010</Paragraphs>
  <Slides>25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Arial Narrow</vt:lpstr>
      <vt:lpstr>Calibri</vt:lpstr>
      <vt:lpstr>Calibri Light</vt:lpstr>
      <vt:lpstr>Wingdings</vt:lpstr>
      <vt:lpstr>Light2_standard</vt:lpstr>
      <vt:lpstr>Instructions</vt:lpstr>
      <vt:lpstr>SERPM 8 PopSyn 2015 Population and Household Validation and Calibration</vt:lpstr>
      <vt:lpstr>Revision History</vt:lpstr>
      <vt:lpstr>Outline</vt:lpstr>
      <vt:lpstr>Description of validation data sources</vt:lpstr>
      <vt:lpstr>Total Population County</vt:lpstr>
      <vt:lpstr>Total Households County</vt:lpstr>
      <vt:lpstr>County-Level Control Totals</vt:lpstr>
      <vt:lpstr>SERPM8 Market Segments</vt:lpstr>
      <vt:lpstr>TAZ control and ACS Comparison Household Variables</vt:lpstr>
      <vt:lpstr>TAZ control and ACS Comparison Household Variables</vt:lpstr>
      <vt:lpstr>TAZ control and ACS Comparison Household Variables</vt:lpstr>
      <vt:lpstr>TAZ control and ACS Comparison Person Variables</vt:lpstr>
      <vt:lpstr>TAZ control and ACS Comparison Person Variables</vt:lpstr>
      <vt:lpstr>TAZ control and ACS Comparison Person Variables</vt:lpstr>
      <vt:lpstr>Spatial Distribution</vt:lpstr>
      <vt:lpstr>Total Households Super District</vt:lpstr>
      <vt:lpstr>Total Population Super District</vt:lpstr>
      <vt:lpstr>Household Size Adjustments Super District</vt:lpstr>
      <vt:lpstr>Household Income Adjustments Super District</vt:lpstr>
      <vt:lpstr>Number of Workers Adjustments Super District</vt:lpstr>
      <vt:lpstr>Presence of Children Adjustments Super District</vt:lpstr>
      <vt:lpstr>Age Adjustments Super District</vt:lpstr>
      <vt:lpstr>Gender Adjustments Super District</vt:lpstr>
      <vt:lpstr>Recommendation</vt:lpstr>
      <vt:lpstr>Next Steps</vt:lpstr>
    </vt:vector>
  </TitlesOfParts>
  <Company>Cambridge Systematics,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SERPM PopSynIII 2015 Socioeconomic Data</dc:title>
  <dc:creator>Jingjing Zang</dc:creator>
  <cp:lastModifiedBy>Martin Milkovits</cp:lastModifiedBy>
  <cp:revision>37</cp:revision>
  <dcterms:created xsi:type="dcterms:W3CDTF">2017-08-22T14:03:38Z</dcterms:created>
  <dcterms:modified xsi:type="dcterms:W3CDTF">2017-09-19T15:14:35Z</dcterms:modified>
</cp:coreProperties>
</file>