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8" r:id="rId2"/>
  </p:sldMasterIdLst>
  <p:notesMasterIdLst>
    <p:notesMasterId r:id="rId35"/>
  </p:notesMasterIdLst>
  <p:sldIdLst>
    <p:sldId id="256" r:id="rId3"/>
    <p:sldId id="257" r:id="rId4"/>
    <p:sldId id="258" r:id="rId5"/>
    <p:sldId id="290" r:id="rId6"/>
    <p:sldId id="289" r:id="rId7"/>
    <p:sldId id="291" r:id="rId8"/>
    <p:sldId id="292" r:id="rId9"/>
    <p:sldId id="315" r:id="rId10"/>
    <p:sldId id="301" r:id="rId11"/>
    <p:sldId id="316" r:id="rId12"/>
    <p:sldId id="325" r:id="rId13"/>
    <p:sldId id="295" r:id="rId14"/>
    <p:sldId id="309" r:id="rId15"/>
    <p:sldId id="296" r:id="rId16"/>
    <p:sldId id="312" r:id="rId17"/>
    <p:sldId id="328" r:id="rId18"/>
    <p:sldId id="321" r:id="rId19"/>
    <p:sldId id="326" r:id="rId20"/>
    <p:sldId id="313" r:id="rId21"/>
    <p:sldId id="327" r:id="rId22"/>
    <p:sldId id="314" r:id="rId23"/>
    <p:sldId id="329" r:id="rId24"/>
    <p:sldId id="324" r:id="rId25"/>
    <p:sldId id="288" r:id="rId26"/>
    <p:sldId id="318" r:id="rId27"/>
    <p:sldId id="317" r:id="rId28"/>
    <p:sldId id="303" r:id="rId29"/>
    <p:sldId id="302" r:id="rId30"/>
    <p:sldId id="308" r:id="rId31"/>
    <p:sldId id="319" r:id="rId32"/>
    <p:sldId id="306" r:id="rId33"/>
    <p:sldId id="331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lk" initials="dlk" lastIdx="3" clrIdx="0">
    <p:extLst>
      <p:ext uri="{19B8F6BF-5375-455C-9EA6-DF929625EA0E}">
        <p15:presenceInfo xmlns:p15="http://schemas.microsoft.com/office/powerpoint/2012/main" userId="dlk" providerId="None"/>
      </p:ext>
    </p:extLst>
  </p:cmAuthor>
  <p:cmAuthor id="2" name="Jingjing Zang" initials="JZ" lastIdx="2" clrIdx="1">
    <p:extLst>
      <p:ext uri="{19B8F6BF-5375-455C-9EA6-DF929625EA0E}">
        <p15:presenceInfo xmlns:p15="http://schemas.microsoft.com/office/powerpoint/2012/main" userId="S-1-5-21-2141823802-1446982699-3828168933-164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80752" autoAdjust="0"/>
  </p:normalViewPr>
  <p:slideViewPr>
    <p:cSldViewPr snapToGrid="0" snapToObjects="1" showGuides="1">
      <p:cViewPr varScale="1">
        <p:scale>
          <a:sx n="69" d="100"/>
          <a:sy n="69" d="100"/>
        </p:scale>
        <p:origin x="131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sys.local\data\NasuniData\Proj\2016\160136%20-%20FLDOT%20D4%20UMdlDev16_OnCall\Validation\data\Speeds\presentation\Charts_0913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sys.local\data\NasuniData\Proj\2016\160136%20-%20FLDOT%20D4%20UMdlDev16_OnCall\Validation\data\Speeds\presentation\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sys.local\data\NasuniData\Proj\2016\160136%20-%20FLDOT%20D4%20UMdlDev16_OnCall\Validation\data\Speeds\presentation\Charts_0913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sys.local\data\NasuniData\Proj\2016\160136%20-%20FLDOT%20D4%20UMdlDev16_OnCall\Validation\data\Speeds\presentation\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sys.local\data\NasuniData\Proj\2016\160136%20-%20FLDOT%20D4%20UMdlDev16_OnCall\Validation\data\Speeds\presentation\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sys.local\data\NasuniData\Proj\2016\160136%20-%20FLDOT%20D4%20UMdlDev16_OnCall\Validation\data\Speeds\presentation\Cha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liu\AppData\Roaming\Microsoft\Excel\Charts%20(version%201)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msys.local\data\NasuniData\Proj\2016\160136%20-%20FLDOT%20D4%20UMdlDev16_OnCall\Validation\data\Speeds\presentation\Char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1" baseline="0" dirty="0" smtClean="0">
                <a:effectLst/>
              </a:rPr>
              <a:t>5</a:t>
            </a:r>
            <a:r>
              <a:rPr lang="en-US" sz="1800" b="0" i="1" baseline="30000" dirty="0" smtClean="0">
                <a:effectLst/>
              </a:rPr>
              <a:t>th</a:t>
            </a:r>
            <a:r>
              <a:rPr lang="en-US" sz="1800" b="0" i="1" baseline="0" dirty="0" smtClean="0">
                <a:effectLst/>
              </a:rPr>
              <a:t> Percentile Average Speed by Area Type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ATG!$C$2</c:f>
              <c:strCache>
                <c:ptCount val="1"/>
                <c:pt idx="0">
                  <c:v>AM speed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ATG!$C$3:$C$7</c:f>
              <c:numCache>
                <c:formatCode>0</c:formatCode>
                <c:ptCount val="5"/>
                <c:pt idx="0">
                  <c:v>26.674570691591502</c:v>
                </c:pt>
                <c:pt idx="1">
                  <c:v>29.4473555676187</c:v>
                </c:pt>
                <c:pt idx="2">
                  <c:v>29.579451842034601</c:v>
                </c:pt>
                <c:pt idx="3">
                  <c:v>33.2150268763708</c:v>
                </c:pt>
                <c:pt idx="4">
                  <c:v>43.473141275859703</c:v>
                </c:pt>
              </c:numCache>
            </c:numRef>
          </c:val>
        </c:ser>
        <c:ser>
          <c:idx val="2"/>
          <c:order val="1"/>
          <c:tx>
            <c:strRef>
              <c:f>ATG!$D$2</c:f>
              <c:strCache>
                <c:ptCount val="1"/>
                <c:pt idx="0">
                  <c:v>Midday speed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ATG!$D$3:$D$7</c:f>
              <c:numCache>
                <c:formatCode>0</c:formatCode>
                <c:ptCount val="5"/>
                <c:pt idx="0">
                  <c:v>26.106239800642001</c:v>
                </c:pt>
                <c:pt idx="1">
                  <c:v>28.685413104546701</c:v>
                </c:pt>
                <c:pt idx="2">
                  <c:v>29.456425283665698</c:v>
                </c:pt>
                <c:pt idx="3">
                  <c:v>32.9138999918585</c:v>
                </c:pt>
                <c:pt idx="4">
                  <c:v>43.095429716854497</c:v>
                </c:pt>
              </c:numCache>
            </c:numRef>
          </c:val>
        </c:ser>
        <c:ser>
          <c:idx val="3"/>
          <c:order val="2"/>
          <c:tx>
            <c:strRef>
              <c:f>ATG!$E$2</c:f>
              <c:strCache>
                <c:ptCount val="1"/>
                <c:pt idx="0">
                  <c:v>PM speed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ATG!$E$3:$E$7</c:f>
              <c:numCache>
                <c:formatCode>0</c:formatCode>
                <c:ptCount val="5"/>
                <c:pt idx="0">
                  <c:v>24.5357249024506</c:v>
                </c:pt>
                <c:pt idx="1">
                  <c:v>24.9515631539421</c:v>
                </c:pt>
                <c:pt idx="2">
                  <c:v>27.200823734099899</c:v>
                </c:pt>
                <c:pt idx="3">
                  <c:v>31.7936447066281</c:v>
                </c:pt>
                <c:pt idx="4">
                  <c:v>43.483950670383102</c:v>
                </c:pt>
              </c:numCache>
            </c:numRef>
          </c:val>
        </c:ser>
        <c:ser>
          <c:idx val="4"/>
          <c:order val="3"/>
          <c:tx>
            <c:strRef>
              <c:f>ATG!$F$2</c:f>
              <c:strCache>
                <c:ptCount val="1"/>
                <c:pt idx="0">
                  <c:v> Evening speed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ATG!$F$3:$F$7</c:f>
              <c:numCache>
                <c:formatCode>0</c:formatCode>
                <c:ptCount val="5"/>
                <c:pt idx="0">
                  <c:v>26.7224635095465</c:v>
                </c:pt>
                <c:pt idx="1">
                  <c:v>30.3068163907929</c:v>
                </c:pt>
                <c:pt idx="2">
                  <c:v>30.689365314386801</c:v>
                </c:pt>
                <c:pt idx="3">
                  <c:v>33.5505242524574</c:v>
                </c:pt>
                <c:pt idx="4">
                  <c:v>43.7990862748645</c:v>
                </c:pt>
              </c:numCache>
            </c:numRef>
          </c:val>
        </c:ser>
        <c:ser>
          <c:idx val="5"/>
          <c:order val="4"/>
          <c:tx>
            <c:strRef>
              <c:f>ATG!$G$2</c:f>
              <c:strCache>
                <c:ptCount val="1"/>
                <c:pt idx="0">
                  <c:v>Night speed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ATG!$G$3:$G$7</c:f>
              <c:numCache>
                <c:formatCode>0</c:formatCode>
                <c:ptCount val="5"/>
                <c:pt idx="0">
                  <c:v>27.9702857196725</c:v>
                </c:pt>
                <c:pt idx="1">
                  <c:v>33.673661991657099</c:v>
                </c:pt>
                <c:pt idx="2">
                  <c:v>33.096934193567598</c:v>
                </c:pt>
                <c:pt idx="3">
                  <c:v>35.032733935585803</c:v>
                </c:pt>
                <c:pt idx="4">
                  <c:v>44.201050268615603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0523704"/>
        <c:axId val="170524096"/>
      </c:barChart>
      <c:catAx>
        <c:axId val="170523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Area Type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524096"/>
        <c:crosses val="autoZero"/>
        <c:auto val="1"/>
        <c:lblAlgn val="ctr"/>
        <c:lblOffset val="100"/>
        <c:noMultiLvlLbl val="0"/>
      </c:catAx>
      <c:valAx>
        <c:axId val="17052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Speed</a:t>
                </a:r>
                <a:r>
                  <a:rPr lang="en-US" baseline="0" dirty="0" smtClean="0"/>
                  <a:t> (mph)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52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1" baseline="0" dirty="0" smtClean="0">
                <a:effectLst/>
              </a:rPr>
              <a:t>5</a:t>
            </a:r>
            <a:r>
              <a:rPr lang="en-US" sz="1800" b="0" i="1" baseline="30000" dirty="0" smtClean="0">
                <a:effectLst/>
              </a:rPr>
              <a:t>th</a:t>
            </a:r>
            <a:r>
              <a:rPr lang="en-US" sz="1800" b="0" i="1" baseline="0" dirty="0" smtClean="0">
                <a:effectLst/>
              </a:rPr>
              <a:t> Percentile Average Speed by Functional Class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FTC!$C$2</c:f>
              <c:strCache>
                <c:ptCount val="1"/>
                <c:pt idx="0">
                  <c:v>AM speed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FTC!$A$3:$A$8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FTC!$C$3:$C$8</c:f>
              <c:numCache>
                <c:formatCode>General</c:formatCode>
                <c:ptCount val="6"/>
                <c:pt idx="0">
                  <c:v>53</c:v>
                </c:pt>
                <c:pt idx="1">
                  <c:v>46</c:v>
                </c:pt>
                <c:pt idx="2">
                  <c:v>28</c:v>
                </c:pt>
                <c:pt idx="3">
                  <c:v>20</c:v>
                </c:pt>
                <c:pt idx="4">
                  <c:v>44</c:v>
                </c:pt>
                <c:pt idx="5">
                  <c:v>48</c:v>
                </c:pt>
              </c:numCache>
            </c:numRef>
          </c:val>
        </c:ser>
        <c:ser>
          <c:idx val="2"/>
          <c:order val="1"/>
          <c:tx>
            <c:strRef>
              <c:f>FTC!$D$2</c:f>
              <c:strCache>
                <c:ptCount val="1"/>
                <c:pt idx="0">
                  <c:v>Midday speed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FTC!$A$3:$A$8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FTC!$D$3:$D$8</c:f>
              <c:numCache>
                <c:formatCode>General</c:formatCode>
                <c:ptCount val="6"/>
                <c:pt idx="0">
                  <c:v>56</c:v>
                </c:pt>
                <c:pt idx="1">
                  <c:v>45</c:v>
                </c:pt>
                <c:pt idx="2">
                  <c:v>28</c:v>
                </c:pt>
                <c:pt idx="3">
                  <c:v>19</c:v>
                </c:pt>
                <c:pt idx="4">
                  <c:v>46</c:v>
                </c:pt>
                <c:pt idx="5">
                  <c:v>51</c:v>
                </c:pt>
              </c:numCache>
            </c:numRef>
          </c:val>
        </c:ser>
        <c:ser>
          <c:idx val="3"/>
          <c:order val="2"/>
          <c:tx>
            <c:strRef>
              <c:f>FTC!$E$2</c:f>
              <c:strCache>
                <c:ptCount val="1"/>
                <c:pt idx="0">
                  <c:v>PM speed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FTC!$A$3:$A$8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FTC!$E$3:$E$8</c:f>
              <c:numCache>
                <c:formatCode>General</c:formatCode>
                <c:ptCount val="6"/>
                <c:pt idx="0">
                  <c:v>51</c:v>
                </c:pt>
                <c:pt idx="1">
                  <c:v>45</c:v>
                </c:pt>
                <c:pt idx="2">
                  <c:v>27</c:v>
                </c:pt>
                <c:pt idx="3">
                  <c:v>19</c:v>
                </c:pt>
                <c:pt idx="4">
                  <c:v>45</c:v>
                </c:pt>
                <c:pt idx="5">
                  <c:v>45</c:v>
                </c:pt>
              </c:numCache>
            </c:numRef>
          </c:val>
        </c:ser>
        <c:ser>
          <c:idx val="4"/>
          <c:order val="3"/>
          <c:tx>
            <c:strRef>
              <c:f>FTC!$F$2</c:f>
              <c:strCache>
                <c:ptCount val="1"/>
                <c:pt idx="0">
                  <c:v> Evening speed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FTC!$A$3:$A$8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FTC!$F$3:$F$8</c:f>
              <c:numCache>
                <c:formatCode>General</c:formatCode>
                <c:ptCount val="6"/>
                <c:pt idx="0">
                  <c:v>57</c:v>
                </c:pt>
                <c:pt idx="1">
                  <c:v>46</c:v>
                </c:pt>
                <c:pt idx="2">
                  <c:v>28</c:v>
                </c:pt>
                <c:pt idx="3">
                  <c:v>20</c:v>
                </c:pt>
                <c:pt idx="4">
                  <c:v>47</c:v>
                </c:pt>
                <c:pt idx="5">
                  <c:v>52</c:v>
                </c:pt>
              </c:numCache>
            </c:numRef>
          </c:val>
        </c:ser>
        <c:ser>
          <c:idx val="5"/>
          <c:order val="4"/>
          <c:tx>
            <c:strRef>
              <c:f>FTC!$G$2</c:f>
              <c:strCache>
                <c:ptCount val="1"/>
                <c:pt idx="0">
                  <c:v>Night speed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FTC!$A$3:$A$8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FTC!$G$3:$G$8</c:f>
              <c:numCache>
                <c:formatCode>General</c:formatCode>
                <c:ptCount val="6"/>
                <c:pt idx="0">
                  <c:v>59</c:v>
                </c:pt>
                <c:pt idx="1">
                  <c:v>46</c:v>
                </c:pt>
                <c:pt idx="2">
                  <c:v>30</c:v>
                </c:pt>
                <c:pt idx="3">
                  <c:v>20</c:v>
                </c:pt>
                <c:pt idx="4">
                  <c:v>46</c:v>
                </c:pt>
                <c:pt idx="5">
                  <c:v>55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845424"/>
        <c:axId val="171845816"/>
      </c:barChart>
      <c:catAx>
        <c:axId val="171845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Functional</a:t>
                </a:r>
                <a:r>
                  <a:rPr lang="en-US" baseline="0" dirty="0" smtClean="0"/>
                  <a:t> Class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45816"/>
        <c:crosses val="autoZero"/>
        <c:auto val="1"/>
        <c:lblAlgn val="ctr"/>
        <c:lblOffset val="100"/>
        <c:noMultiLvlLbl val="0"/>
      </c:catAx>
      <c:valAx>
        <c:axId val="17184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Speed(mph)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4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1" baseline="0" dirty="0" smtClean="0">
                <a:effectLst/>
              </a:rPr>
              <a:t>50</a:t>
            </a:r>
            <a:r>
              <a:rPr lang="en-US" sz="1800" b="0" i="1" baseline="30000" dirty="0" smtClean="0">
                <a:effectLst/>
              </a:rPr>
              <a:t>th</a:t>
            </a:r>
            <a:r>
              <a:rPr lang="en-US" sz="1800" b="0" i="1" baseline="0" dirty="0" smtClean="0">
                <a:effectLst/>
              </a:rPr>
              <a:t> Percentile Average Speed by Area Type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ATG!$C$19</c:f>
              <c:strCache>
                <c:ptCount val="1"/>
                <c:pt idx="0">
                  <c:v>AM speed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ATG!$C$20:$C$24</c:f>
              <c:numCache>
                <c:formatCode>0</c:formatCode>
                <c:ptCount val="5"/>
                <c:pt idx="0">
                  <c:v>27.758101639692502</c:v>
                </c:pt>
                <c:pt idx="1">
                  <c:v>30.318100411864599</c:v>
                </c:pt>
                <c:pt idx="2">
                  <c:v>30.361024805046299</c:v>
                </c:pt>
                <c:pt idx="3">
                  <c:v>34.050887174454097</c:v>
                </c:pt>
                <c:pt idx="4">
                  <c:v>44.490233898338097</c:v>
                </c:pt>
              </c:numCache>
            </c:numRef>
          </c:val>
        </c:ser>
        <c:ser>
          <c:idx val="2"/>
          <c:order val="1"/>
          <c:tx>
            <c:strRef>
              <c:f>ATG!$D$19</c:f>
              <c:strCache>
                <c:ptCount val="1"/>
                <c:pt idx="0">
                  <c:v>Midday speed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ATG!$D$20:$D$24</c:f>
              <c:numCache>
                <c:formatCode>0</c:formatCode>
                <c:ptCount val="5"/>
                <c:pt idx="0">
                  <c:v>26.683488720087801</c:v>
                </c:pt>
                <c:pt idx="1">
                  <c:v>29.2872421344569</c:v>
                </c:pt>
                <c:pt idx="2">
                  <c:v>30.0316849413589</c:v>
                </c:pt>
                <c:pt idx="3">
                  <c:v>33.547774913708899</c:v>
                </c:pt>
                <c:pt idx="4">
                  <c:v>44.047968324777102</c:v>
                </c:pt>
              </c:numCache>
            </c:numRef>
          </c:val>
        </c:ser>
        <c:ser>
          <c:idx val="3"/>
          <c:order val="2"/>
          <c:tx>
            <c:strRef>
              <c:f>ATG!$E$19</c:f>
              <c:strCache>
                <c:ptCount val="1"/>
                <c:pt idx="0">
                  <c:v>PM speed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ATG!$E$20:$E$24</c:f>
              <c:numCache>
                <c:formatCode>0</c:formatCode>
                <c:ptCount val="5"/>
                <c:pt idx="0">
                  <c:v>25.259183196134501</c:v>
                </c:pt>
                <c:pt idx="1">
                  <c:v>25.744811746558</c:v>
                </c:pt>
                <c:pt idx="2">
                  <c:v>27.963309542425801</c:v>
                </c:pt>
                <c:pt idx="3">
                  <c:v>32.511366973262803</c:v>
                </c:pt>
                <c:pt idx="4">
                  <c:v>44.599245092629502</c:v>
                </c:pt>
              </c:numCache>
            </c:numRef>
          </c:val>
        </c:ser>
        <c:ser>
          <c:idx val="4"/>
          <c:order val="3"/>
          <c:tx>
            <c:strRef>
              <c:f>ATG!$F$19</c:f>
              <c:strCache>
                <c:ptCount val="1"/>
                <c:pt idx="0">
                  <c:v> Evening speed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ATG!$F$20:$F$24</c:f>
              <c:numCache>
                <c:formatCode>0</c:formatCode>
                <c:ptCount val="5"/>
                <c:pt idx="0">
                  <c:v>27.781504289969</c:v>
                </c:pt>
                <c:pt idx="1">
                  <c:v>31.2368266426923</c:v>
                </c:pt>
                <c:pt idx="2">
                  <c:v>31.6735084619513</c:v>
                </c:pt>
                <c:pt idx="3">
                  <c:v>34.713634119466199</c:v>
                </c:pt>
                <c:pt idx="4">
                  <c:v>45.113597677313102</c:v>
                </c:pt>
              </c:numCache>
            </c:numRef>
          </c:val>
        </c:ser>
        <c:ser>
          <c:idx val="5"/>
          <c:order val="4"/>
          <c:tx>
            <c:strRef>
              <c:f>ATG!$G$19</c:f>
              <c:strCache>
                <c:ptCount val="1"/>
                <c:pt idx="0">
                  <c:v>Night speed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ATG!$G$20:$G$24</c:f>
              <c:numCache>
                <c:formatCode>0</c:formatCode>
                <c:ptCount val="5"/>
                <c:pt idx="0">
                  <c:v>29.693443611694502</c:v>
                </c:pt>
                <c:pt idx="1">
                  <c:v>35.136352659743899</c:v>
                </c:pt>
                <c:pt idx="2">
                  <c:v>34.7029220968438</c:v>
                </c:pt>
                <c:pt idx="3">
                  <c:v>36.9715314730255</c:v>
                </c:pt>
                <c:pt idx="4">
                  <c:v>46.112630064148398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846600"/>
        <c:axId val="171846992"/>
        <c:extLst/>
      </c:barChart>
      <c:catAx>
        <c:axId val="171846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Area</a:t>
                </a:r>
                <a:r>
                  <a:rPr lang="en-US" baseline="0" dirty="0" smtClean="0"/>
                  <a:t> Type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46992"/>
        <c:crosses val="autoZero"/>
        <c:auto val="1"/>
        <c:lblAlgn val="ctr"/>
        <c:lblOffset val="100"/>
        <c:noMultiLvlLbl val="0"/>
      </c:catAx>
      <c:valAx>
        <c:axId val="17184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Speed (mph)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46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1" baseline="0" dirty="0" smtClean="0">
                <a:effectLst/>
              </a:rPr>
              <a:t>50</a:t>
            </a:r>
            <a:r>
              <a:rPr lang="en-US" sz="1800" b="0" i="1" baseline="30000" dirty="0" smtClean="0">
                <a:effectLst/>
              </a:rPr>
              <a:t>th</a:t>
            </a:r>
            <a:r>
              <a:rPr lang="en-US" sz="1800" b="0" i="1" baseline="0" dirty="0" smtClean="0">
                <a:effectLst/>
              </a:rPr>
              <a:t> Percentile Average Speed by Functional Class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FTC!$C$2</c:f>
              <c:strCache>
                <c:ptCount val="1"/>
                <c:pt idx="0">
                  <c:v>AM speed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FTC!$A$15:$A$20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FTC!$C$15:$C$20</c:f>
              <c:numCache>
                <c:formatCode>General</c:formatCode>
                <c:ptCount val="6"/>
                <c:pt idx="0">
                  <c:v>54</c:v>
                </c:pt>
                <c:pt idx="1">
                  <c:v>47</c:v>
                </c:pt>
                <c:pt idx="2">
                  <c:v>29</c:v>
                </c:pt>
                <c:pt idx="3">
                  <c:v>22</c:v>
                </c:pt>
                <c:pt idx="4">
                  <c:v>44</c:v>
                </c:pt>
                <c:pt idx="5">
                  <c:v>49</c:v>
                </c:pt>
              </c:numCache>
            </c:numRef>
          </c:val>
        </c:ser>
        <c:ser>
          <c:idx val="2"/>
          <c:order val="1"/>
          <c:tx>
            <c:strRef>
              <c:f>FTC!$D$2</c:f>
              <c:strCache>
                <c:ptCount val="1"/>
                <c:pt idx="0">
                  <c:v>Midday speed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FTC!$A$15:$A$20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FTC!$D$15:$D$20</c:f>
              <c:numCache>
                <c:formatCode>General</c:formatCode>
                <c:ptCount val="6"/>
                <c:pt idx="0">
                  <c:v>56</c:v>
                </c:pt>
                <c:pt idx="1">
                  <c:v>46</c:v>
                </c:pt>
                <c:pt idx="2">
                  <c:v>28</c:v>
                </c:pt>
                <c:pt idx="3">
                  <c:v>20</c:v>
                </c:pt>
                <c:pt idx="4">
                  <c:v>46</c:v>
                </c:pt>
                <c:pt idx="5">
                  <c:v>52</c:v>
                </c:pt>
              </c:numCache>
            </c:numRef>
          </c:val>
        </c:ser>
        <c:ser>
          <c:idx val="3"/>
          <c:order val="2"/>
          <c:tx>
            <c:strRef>
              <c:f>FTC!$E$2</c:f>
              <c:strCache>
                <c:ptCount val="1"/>
                <c:pt idx="0">
                  <c:v>PM speed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FTC!$A$15:$A$20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FTC!$E$15:$E$20</c:f>
              <c:numCache>
                <c:formatCode>General</c:formatCode>
                <c:ptCount val="6"/>
                <c:pt idx="0">
                  <c:v>52</c:v>
                </c:pt>
                <c:pt idx="1">
                  <c:v>47</c:v>
                </c:pt>
                <c:pt idx="2">
                  <c:v>27</c:v>
                </c:pt>
                <c:pt idx="3">
                  <c:v>20</c:v>
                </c:pt>
                <c:pt idx="4">
                  <c:v>46</c:v>
                </c:pt>
                <c:pt idx="5">
                  <c:v>46</c:v>
                </c:pt>
              </c:numCache>
            </c:numRef>
          </c:val>
        </c:ser>
        <c:ser>
          <c:idx val="4"/>
          <c:order val="3"/>
          <c:tx>
            <c:strRef>
              <c:f>FTC!$F$2</c:f>
              <c:strCache>
                <c:ptCount val="1"/>
                <c:pt idx="0">
                  <c:v> Evening speed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FTC!$A$15:$A$20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FTC!$F$15:$F$20</c:f>
              <c:numCache>
                <c:formatCode>General</c:formatCode>
                <c:ptCount val="6"/>
                <c:pt idx="0">
                  <c:v>58</c:v>
                </c:pt>
                <c:pt idx="1">
                  <c:v>48</c:v>
                </c:pt>
                <c:pt idx="2">
                  <c:v>30</c:v>
                </c:pt>
                <c:pt idx="3">
                  <c:v>21</c:v>
                </c:pt>
                <c:pt idx="4">
                  <c:v>48</c:v>
                </c:pt>
                <c:pt idx="5">
                  <c:v>53</c:v>
                </c:pt>
              </c:numCache>
            </c:numRef>
          </c:val>
        </c:ser>
        <c:ser>
          <c:idx val="5"/>
          <c:order val="4"/>
          <c:tx>
            <c:strRef>
              <c:f>FTC!$G$2</c:f>
              <c:strCache>
                <c:ptCount val="1"/>
                <c:pt idx="0">
                  <c:v>Night speed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FTC!$A$15:$A$20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FTC!$G$15:$G$20</c:f>
              <c:numCache>
                <c:formatCode>General</c:formatCode>
                <c:ptCount val="6"/>
                <c:pt idx="0">
                  <c:v>60</c:v>
                </c:pt>
                <c:pt idx="1">
                  <c:v>47</c:v>
                </c:pt>
                <c:pt idx="2">
                  <c:v>32</c:v>
                </c:pt>
                <c:pt idx="3">
                  <c:v>22</c:v>
                </c:pt>
                <c:pt idx="4">
                  <c:v>48</c:v>
                </c:pt>
                <c:pt idx="5">
                  <c:v>56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847776"/>
        <c:axId val="171848168"/>
        <c:extLst/>
      </c:barChart>
      <c:catAx>
        <c:axId val="171847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Functional Class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48168"/>
        <c:crosses val="autoZero"/>
        <c:auto val="1"/>
        <c:lblAlgn val="ctr"/>
        <c:lblOffset val="100"/>
        <c:noMultiLvlLbl val="0"/>
      </c:catAx>
      <c:valAx>
        <c:axId val="17184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Speed(mph)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4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NPMRDS</a:t>
            </a:r>
            <a:r>
              <a:rPr lang="en-US" baseline="0" dirty="0"/>
              <a:t> Arterials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FTC!$B$51:$J$51</c:f>
              <c:strCache>
                <c:ptCount val="9"/>
                <c:pt idx="0">
                  <c:v>AM Speed</c:v>
                </c:pt>
                <c:pt idx="1">
                  <c:v>Midday Speed</c:v>
                </c:pt>
                <c:pt idx="2">
                  <c:v>PM Speed</c:v>
                </c:pt>
                <c:pt idx="3">
                  <c:v>Evening Speed</c:v>
                </c:pt>
                <c:pt idx="4">
                  <c:v>Nightime Speed</c:v>
                </c:pt>
                <c:pt idx="5">
                  <c:v>Peak Speed</c:v>
                </c:pt>
                <c:pt idx="6">
                  <c:v>Off-peak Speed</c:v>
                </c:pt>
                <c:pt idx="7">
                  <c:v>Daily Speed</c:v>
                </c:pt>
                <c:pt idx="8">
                  <c:v>Average Posted Speed</c:v>
                </c:pt>
              </c:strCache>
            </c:strRef>
          </c:cat>
          <c:val>
            <c:numRef>
              <c:f>FTC!$B$52:$J$52</c:f>
              <c:numCache>
                <c:formatCode>0.00</c:formatCode>
                <c:ptCount val="9"/>
                <c:pt idx="0">
                  <c:v>28.469417673091101</c:v>
                </c:pt>
                <c:pt idx="1">
                  <c:v>27.628153761410399</c:v>
                </c:pt>
                <c:pt idx="2">
                  <c:v>26.758910224130201</c:v>
                </c:pt>
                <c:pt idx="3">
                  <c:v>28.469485900170699</c:v>
                </c:pt>
                <c:pt idx="4">
                  <c:v>30.208204129133701</c:v>
                </c:pt>
                <c:pt idx="5">
                  <c:v>27.474070560560499</c:v>
                </c:pt>
                <c:pt idx="6">
                  <c:v>28.1726787164197</c:v>
                </c:pt>
                <c:pt idx="7">
                  <c:v>27.8589106696889</c:v>
                </c:pt>
                <c:pt idx="8" formatCode="0">
                  <c:v>42.146781789638901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71848952"/>
        <c:axId val="172621536"/>
      </c:barChart>
      <c:catAx>
        <c:axId val="17184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621536"/>
        <c:crosses val="autoZero"/>
        <c:auto val="1"/>
        <c:lblAlgn val="ctr"/>
        <c:lblOffset val="100"/>
        <c:noMultiLvlLbl val="0"/>
      </c:catAx>
      <c:valAx>
        <c:axId val="1726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Speed(mph)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4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NPMRDS Weighted Daily Average Speed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8618828306839"/>
          <c:y val="0.17171296296296298"/>
          <c:w val="0.83053657207943343"/>
          <c:h val="0.6149843248760571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FTC!$B$24</c:f>
              <c:strCache>
                <c:ptCount val="1"/>
                <c:pt idx="0">
                  <c:v>5th Daily Speed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FTC!$A$25:$A$30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FTC!$B$25:$B$30</c:f>
              <c:numCache>
                <c:formatCode>General</c:formatCode>
                <c:ptCount val="6"/>
                <c:pt idx="0">
                  <c:v>55</c:v>
                </c:pt>
                <c:pt idx="1">
                  <c:v>45</c:v>
                </c:pt>
                <c:pt idx="2">
                  <c:v>28</c:v>
                </c:pt>
                <c:pt idx="3">
                  <c:v>20</c:v>
                </c:pt>
                <c:pt idx="4">
                  <c:v>45</c:v>
                </c:pt>
                <c:pt idx="5">
                  <c:v>49</c:v>
                </c:pt>
              </c:numCache>
            </c:numRef>
          </c:val>
        </c:ser>
        <c:ser>
          <c:idx val="2"/>
          <c:order val="1"/>
          <c:tx>
            <c:strRef>
              <c:f>FTC!$C$24</c:f>
              <c:strCache>
                <c:ptCount val="1"/>
                <c:pt idx="0">
                  <c:v>50th Daily Speed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FTC!$A$25:$A$30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FTC!$C$25:$C$30</c:f>
              <c:numCache>
                <c:formatCode>General</c:formatCode>
                <c:ptCount val="6"/>
                <c:pt idx="0">
                  <c:v>55</c:v>
                </c:pt>
                <c:pt idx="1">
                  <c:v>47</c:v>
                </c:pt>
                <c:pt idx="2">
                  <c:v>29</c:v>
                </c:pt>
                <c:pt idx="3">
                  <c:v>21</c:v>
                </c:pt>
                <c:pt idx="4">
                  <c:v>46</c:v>
                </c:pt>
                <c:pt idx="5">
                  <c:v>50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622712"/>
        <c:axId val="172623104"/>
      </c:barChart>
      <c:catAx>
        <c:axId val="172622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FTG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623104"/>
        <c:crosses val="autoZero"/>
        <c:auto val="1"/>
        <c:lblAlgn val="ctr"/>
        <c:lblOffset val="100"/>
        <c:noMultiLvlLbl val="0"/>
      </c:catAx>
      <c:valAx>
        <c:axId val="17262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Speed(mph)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62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HERE 5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  <a:r>
              <a:rPr lang="en-US" baseline="0" dirty="0" smtClean="0"/>
              <a:t> </a:t>
            </a:r>
            <a:r>
              <a:rPr lang="en-US" baseline="0" dirty="0"/>
              <a:t>Average Speed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HERE!$D$3</c:f>
              <c:strCache>
                <c:ptCount val="1"/>
                <c:pt idx="0">
                  <c:v>AM Speed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HERE!$B$4:$B$9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HERE!$D$4:$D$9</c:f>
              <c:numCache>
                <c:formatCode>General</c:formatCode>
                <c:ptCount val="6"/>
                <c:pt idx="0">
                  <c:v>43</c:v>
                </c:pt>
                <c:pt idx="1">
                  <c:v>45</c:v>
                </c:pt>
                <c:pt idx="2">
                  <c:v>25</c:v>
                </c:pt>
                <c:pt idx="3">
                  <c:v>19</c:v>
                </c:pt>
                <c:pt idx="4">
                  <c:v>39</c:v>
                </c:pt>
                <c:pt idx="5">
                  <c:v>34</c:v>
                </c:pt>
              </c:numCache>
            </c:numRef>
          </c:val>
        </c:ser>
        <c:ser>
          <c:idx val="1"/>
          <c:order val="1"/>
          <c:tx>
            <c:strRef>
              <c:f>HERE!$E$3</c:f>
              <c:strCache>
                <c:ptCount val="1"/>
                <c:pt idx="0">
                  <c:v>Midday Speed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HERE!$B$4:$B$9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HERE!$E$4:$E$9</c:f>
              <c:numCache>
                <c:formatCode>General</c:formatCode>
                <c:ptCount val="6"/>
                <c:pt idx="0">
                  <c:v>50</c:v>
                </c:pt>
                <c:pt idx="1">
                  <c:v>44</c:v>
                </c:pt>
                <c:pt idx="2">
                  <c:v>25</c:v>
                </c:pt>
                <c:pt idx="3">
                  <c:v>17</c:v>
                </c:pt>
                <c:pt idx="4">
                  <c:v>41</c:v>
                </c:pt>
                <c:pt idx="5">
                  <c:v>40</c:v>
                </c:pt>
              </c:numCache>
            </c:numRef>
          </c:val>
        </c:ser>
        <c:ser>
          <c:idx val="2"/>
          <c:order val="2"/>
          <c:tx>
            <c:strRef>
              <c:f>HERE!$F$3</c:f>
              <c:strCache>
                <c:ptCount val="1"/>
                <c:pt idx="0">
                  <c:v>PM Speed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HERE!$B$4:$B$9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HERE!$F$4:$F$9</c:f>
              <c:numCache>
                <c:formatCode>General</c:formatCode>
                <c:ptCount val="6"/>
                <c:pt idx="0">
                  <c:v>43</c:v>
                </c:pt>
                <c:pt idx="1">
                  <c:v>45</c:v>
                </c:pt>
                <c:pt idx="2">
                  <c:v>24</c:v>
                </c:pt>
                <c:pt idx="3">
                  <c:v>17</c:v>
                </c:pt>
                <c:pt idx="4">
                  <c:v>42</c:v>
                </c:pt>
                <c:pt idx="5">
                  <c:v>37</c:v>
                </c:pt>
              </c:numCache>
            </c:numRef>
          </c:val>
        </c:ser>
        <c:ser>
          <c:idx val="3"/>
          <c:order val="3"/>
          <c:tx>
            <c:strRef>
              <c:f>HERE!$G$3</c:f>
              <c:strCache>
                <c:ptCount val="1"/>
                <c:pt idx="0">
                  <c:v> Evening Speed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HERE!$B$4:$B$9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HERE!$G$4:$G$9</c:f>
              <c:numCache>
                <c:formatCode>General</c:formatCode>
                <c:ptCount val="6"/>
                <c:pt idx="0">
                  <c:v>55</c:v>
                </c:pt>
                <c:pt idx="1">
                  <c:v>47</c:v>
                </c:pt>
                <c:pt idx="2">
                  <c:v>29</c:v>
                </c:pt>
                <c:pt idx="3">
                  <c:v>20</c:v>
                </c:pt>
                <c:pt idx="4">
                  <c:v>44</c:v>
                </c:pt>
                <c:pt idx="5">
                  <c:v>45</c:v>
                </c:pt>
              </c:numCache>
            </c:numRef>
          </c:val>
        </c:ser>
        <c:ser>
          <c:idx val="4"/>
          <c:order val="4"/>
          <c:tx>
            <c:strRef>
              <c:f>HERE!$H$3</c:f>
              <c:strCache>
                <c:ptCount val="1"/>
                <c:pt idx="0">
                  <c:v>Night Speed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HERE!$B$4:$B$9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70</c:v>
                </c:pt>
                <c:pt idx="5">
                  <c:v>90</c:v>
                </c:pt>
              </c:numCache>
            </c:numRef>
          </c:cat>
          <c:val>
            <c:numRef>
              <c:f>HERE!$H$4:$H$9</c:f>
              <c:numCache>
                <c:formatCode>General</c:formatCode>
                <c:ptCount val="6"/>
                <c:pt idx="0">
                  <c:v>56</c:v>
                </c:pt>
                <c:pt idx="1">
                  <c:v>49</c:v>
                </c:pt>
                <c:pt idx="2">
                  <c:v>33</c:v>
                </c:pt>
                <c:pt idx="3">
                  <c:v>24</c:v>
                </c:pt>
                <c:pt idx="4">
                  <c:v>43</c:v>
                </c:pt>
                <c:pt idx="5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624280"/>
        <c:axId val="172624672"/>
      </c:barChart>
      <c:catAx>
        <c:axId val="172624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FTC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624672"/>
        <c:crosses val="autoZero"/>
        <c:auto val="1"/>
        <c:lblAlgn val="ctr"/>
        <c:lblOffset val="100"/>
        <c:noMultiLvlLbl val="0"/>
      </c:catAx>
      <c:valAx>
        <c:axId val="1726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 (mph)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624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Reference</a:t>
            </a:r>
            <a:r>
              <a:rPr lang="en-US" baseline="0"/>
              <a:t> Speed, Free-flow Speed &amp; Posted Speed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271810345558258E-2"/>
          <c:y val="0.1142109314857583"/>
          <c:w val="0.94981107447683144"/>
          <c:h val="0.45414316282058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REF!$D$1</c:f>
              <c:strCache>
                <c:ptCount val="1"/>
                <c:pt idx="0">
                  <c:v>Reference Speed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REF!$A$2:$B$26</c:f>
              <c:multiLvlStrCache>
                <c:ptCount val="25"/>
                <c:lvl>
                  <c:pt idx="0">
                    <c:v>CBD</c:v>
                  </c:pt>
                  <c:pt idx="1">
                    <c:v>Fringe</c:v>
                  </c:pt>
                  <c:pt idx="2">
                    <c:v>OBD</c:v>
                  </c:pt>
                  <c:pt idx="3">
                    <c:v>Generally Residential</c:v>
                  </c:pt>
                  <c:pt idx="4">
                    <c:v>Rural</c:v>
                  </c:pt>
                  <c:pt idx="5">
                    <c:v>Fringe</c:v>
                  </c:pt>
                  <c:pt idx="6">
                    <c:v>OBD</c:v>
                  </c:pt>
                  <c:pt idx="7">
                    <c:v>Generally Residential</c:v>
                  </c:pt>
                  <c:pt idx="8">
                    <c:v>Rural</c:v>
                  </c:pt>
                  <c:pt idx="9">
                    <c:v>CBD</c:v>
                  </c:pt>
                  <c:pt idx="10">
                    <c:v>Fringe</c:v>
                  </c:pt>
                  <c:pt idx="11">
                    <c:v>OBD</c:v>
                  </c:pt>
                  <c:pt idx="12">
                    <c:v>Generally Residential</c:v>
                  </c:pt>
                  <c:pt idx="13">
                    <c:v>Rural</c:v>
                  </c:pt>
                  <c:pt idx="14">
                    <c:v>CBD</c:v>
                  </c:pt>
                  <c:pt idx="15">
                    <c:v>Fringe</c:v>
                  </c:pt>
                  <c:pt idx="16">
                    <c:v>OBD</c:v>
                  </c:pt>
                  <c:pt idx="17">
                    <c:v>Generally Residential</c:v>
                  </c:pt>
                  <c:pt idx="18">
                    <c:v>Fringe</c:v>
                  </c:pt>
                  <c:pt idx="19">
                    <c:v>OBD</c:v>
                  </c:pt>
                  <c:pt idx="20">
                    <c:v>Generally Residential</c:v>
                  </c:pt>
                  <c:pt idx="21">
                    <c:v>Fringe</c:v>
                  </c:pt>
                  <c:pt idx="22">
                    <c:v>OBD</c:v>
                  </c:pt>
                  <c:pt idx="23">
                    <c:v>Generally Residential</c:v>
                  </c:pt>
                  <c:pt idx="24">
                    <c:v>Rural</c:v>
                  </c:pt>
                </c:lvl>
                <c:lvl>
                  <c:pt idx="0">
                    <c:v>Freeway</c:v>
                  </c:pt>
                  <c:pt idx="5">
                    <c:v>Uninterrupted Facility</c:v>
                  </c:pt>
                  <c:pt idx="9">
                    <c:v>Higher Speed Interrupted Facility</c:v>
                  </c:pt>
                  <c:pt idx="14">
                    <c:v>Lower Speed &amp;Collector Facility</c:v>
                  </c:pt>
                  <c:pt idx="18">
                    <c:v>Ramps</c:v>
                  </c:pt>
                  <c:pt idx="21">
                    <c:v>Toll Roads</c:v>
                  </c:pt>
                </c:lvl>
              </c:multiLvlStrCache>
            </c:multiLvlStrRef>
          </c:cat>
          <c:val>
            <c:numRef>
              <c:f>REF!$D$2:$D$26</c:f>
              <c:numCache>
                <c:formatCode>0</c:formatCode>
                <c:ptCount val="25"/>
                <c:pt idx="0">
                  <c:v>55</c:v>
                </c:pt>
                <c:pt idx="1">
                  <c:v>55.609756097560997</c:v>
                </c:pt>
                <c:pt idx="2">
                  <c:v>60.529411764705898</c:v>
                </c:pt>
                <c:pt idx="3">
                  <c:v>63.8</c:v>
                </c:pt>
                <c:pt idx="4">
                  <c:v>66.25</c:v>
                </c:pt>
                <c:pt idx="5">
                  <c:v>45</c:v>
                </c:pt>
                <c:pt idx="6">
                  <c:v>45</c:v>
                </c:pt>
                <c:pt idx="7">
                  <c:v>47.413793103448299</c:v>
                </c:pt>
                <c:pt idx="8">
                  <c:v>52.272727272727302</c:v>
                </c:pt>
                <c:pt idx="9">
                  <c:v>27.5</c:v>
                </c:pt>
                <c:pt idx="10">
                  <c:v>30.068493150684901</c:v>
                </c:pt>
                <c:pt idx="11">
                  <c:v>33.005617977528097</c:v>
                </c:pt>
                <c:pt idx="12">
                  <c:v>37.8070175438597</c:v>
                </c:pt>
                <c:pt idx="13">
                  <c:v>46.363636363636402</c:v>
                </c:pt>
                <c:pt idx="14">
                  <c:v>17.727272727272702</c:v>
                </c:pt>
                <c:pt idx="15">
                  <c:v>27.037037037036999</c:v>
                </c:pt>
                <c:pt idx="16">
                  <c:v>27.6388888888889</c:v>
                </c:pt>
                <c:pt idx="17">
                  <c:v>31</c:v>
                </c:pt>
                <c:pt idx="18">
                  <c:v>45</c:v>
                </c:pt>
                <c:pt idx="19">
                  <c:v>45</c:v>
                </c:pt>
                <c:pt idx="20">
                  <c:v>49.615384615384599</c:v>
                </c:pt>
                <c:pt idx="21">
                  <c:v>60</c:v>
                </c:pt>
                <c:pt idx="22">
                  <c:v>56.5277777777778</c:v>
                </c:pt>
                <c:pt idx="23">
                  <c:v>58.821138211382099</c:v>
                </c:pt>
                <c:pt idx="24">
                  <c:v>57</c:v>
                </c:pt>
              </c:numCache>
            </c:numRef>
          </c:val>
        </c:ser>
        <c:ser>
          <c:idx val="1"/>
          <c:order val="1"/>
          <c:tx>
            <c:strRef>
              <c:f>REF!$E$1</c:f>
              <c:strCache>
                <c:ptCount val="1"/>
                <c:pt idx="0">
                  <c:v>Free-flow Speed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REF!$A$2:$B$26</c:f>
              <c:multiLvlStrCache>
                <c:ptCount val="25"/>
                <c:lvl>
                  <c:pt idx="0">
                    <c:v>CBD</c:v>
                  </c:pt>
                  <c:pt idx="1">
                    <c:v>Fringe</c:v>
                  </c:pt>
                  <c:pt idx="2">
                    <c:v>OBD</c:v>
                  </c:pt>
                  <c:pt idx="3">
                    <c:v>Generally Residential</c:v>
                  </c:pt>
                  <c:pt idx="4">
                    <c:v>Rural</c:v>
                  </c:pt>
                  <c:pt idx="5">
                    <c:v>Fringe</c:v>
                  </c:pt>
                  <c:pt idx="6">
                    <c:v>OBD</c:v>
                  </c:pt>
                  <c:pt idx="7">
                    <c:v>Generally Residential</c:v>
                  </c:pt>
                  <c:pt idx="8">
                    <c:v>Rural</c:v>
                  </c:pt>
                  <c:pt idx="9">
                    <c:v>CBD</c:v>
                  </c:pt>
                  <c:pt idx="10">
                    <c:v>Fringe</c:v>
                  </c:pt>
                  <c:pt idx="11">
                    <c:v>OBD</c:v>
                  </c:pt>
                  <c:pt idx="12">
                    <c:v>Generally Residential</c:v>
                  </c:pt>
                  <c:pt idx="13">
                    <c:v>Rural</c:v>
                  </c:pt>
                  <c:pt idx="14">
                    <c:v>CBD</c:v>
                  </c:pt>
                  <c:pt idx="15">
                    <c:v>Fringe</c:v>
                  </c:pt>
                  <c:pt idx="16">
                    <c:v>OBD</c:v>
                  </c:pt>
                  <c:pt idx="17">
                    <c:v>Generally Residential</c:v>
                  </c:pt>
                  <c:pt idx="18">
                    <c:v>Fringe</c:v>
                  </c:pt>
                  <c:pt idx="19">
                    <c:v>OBD</c:v>
                  </c:pt>
                  <c:pt idx="20">
                    <c:v>Generally Residential</c:v>
                  </c:pt>
                  <c:pt idx="21">
                    <c:v>Fringe</c:v>
                  </c:pt>
                  <c:pt idx="22">
                    <c:v>OBD</c:v>
                  </c:pt>
                  <c:pt idx="23">
                    <c:v>Generally Residential</c:v>
                  </c:pt>
                  <c:pt idx="24">
                    <c:v>Rural</c:v>
                  </c:pt>
                </c:lvl>
                <c:lvl>
                  <c:pt idx="0">
                    <c:v>Freeway</c:v>
                  </c:pt>
                  <c:pt idx="5">
                    <c:v>Uninterrupted Facility</c:v>
                  </c:pt>
                  <c:pt idx="9">
                    <c:v>Higher Speed Interrupted Facility</c:v>
                  </c:pt>
                  <c:pt idx="14">
                    <c:v>Lower Speed &amp;Collector Facility</c:v>
                  </c:pt>
                  <c:pt idx="18">
                    <c:v>Ramps</c:v>
                  </c:pt>
                  <c:pt idx="21">
                    <c:v>Toll Roads</c:v>
                  </c:pt>
                </c:lvl>
              </c:multiLvlStrCache>
            </c:multiLvlStrRef>
          </c:cat>
          <c:val>
            <c:numRef>
              <c:f>REF!$E$2:$E$26</c:f>
              <c:numCache>
                <c:formatCode>0</c:formatCode>
                <c:ptCount val="25"/>
                <c:pt idx="0">
                  <c:v>53.631616153846203</c:v>
                </c:pt>
                <c:pt idx="1">
                  <c:v>53.685254684210499</c:v>
                </c:pt>
                <c:pt idx="2">
                  <c:v>59.311171504065001</c:v>
                </c:pt>
                <c:pt idx="3">
                  <c:v>64.9142027428571</c:v>
                </c:pt>
                <c:pt idx="4">
                  <c:v>71.931376666666694</c:v>
                </c:pt>
                <c:pt idx="5">
                  <c:v>53.090056571428597</c:v>
                </c:pt>
                <c:pt idx="6">
                  <c:v>57.046807368421</c:v>
                </c:pt>
                <c:pt idx="7">
                  <c:v>52.025398994709001</c:v>
                </c:pt>
                <c:pt idx="8">
                  <c:v>57.937532513513503</c:v>
                </c:pt>
                <c:pt idx="9">
                  <c:v>30.7359619677419</c:v>
                </c:pt>
                <c:pt idx="10">
                  <c:v>32.923438688212897</c:v>
                </c:pt>
                <c:pt idx="11">
                  <c:v>34.388769216659099</c:v>
                </c:pt>
                <c:pt idx="12">
                  <c:v>37.695019070715603</c:v>
                </c:pt>
                <c:pt idx="13">
                  <c:v>41.139774355555602</c:v>
                </c:pt>
                <c:pt idx="14">
                  <c:v>26.549652487479101</c:v>
                </c:pt>
                <c:pt idx="15">
                  <c:v>29.486790228758199</c:v>
                </c:pt>
                <c:pt idx="16">
                  <c:v>31.4434437492176</c:v>
                </c:pt>
                <c:pt idx="17">
                  <c:v>33.3055498988697</c:v>
                </c:pt>
                <c:pt idx="18">
                  <c:v>49.402464827586201</c:v>
                </c:pt>
                <c:pt idx="19">
                  <c:v>49.0998044733985</c:v>
                </c:pt>
                <c:pt idx="20">
                  <c:v>49.693179676806103</c:v>
                </c:pt>
                <c:pt idx="21">
                  <c:v>52.090905238095203</c:v>
                </c:pt>
                <c:pt idx="22">
                  <c:v>48.610739445945903</c:v>
                </c:pt>
                <c:pt idx="23">
                  <c:v>48.3994263979666</c:v>
                </c:pt>
                <c:pt idx="24">
                  <c:v>46.316213846153801</c:v>
                </c:pt>
              </c:numCache>
            </c:numRef>
          </c:val>
        </c:ser>
        <c:ser>
          <c:idx val="2"/>
          <c:order val="2"/>
          <c:tx>
            <c:strRef>
              <c:f>REF!$F$1</c:f>
              <c:strCache>
                <c:ptCount val="1"/>
                <c:pt idx="0">
                  <c:v>Posted Speed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REF!$A$2:$B$26</c:f>
              <c:multiLvlStrCache>
                <c:ptCount val="25"/>
                <c:lvl>
                  <c:pt idx="0">
                    <c:v>CBD</c:v>
                  </c:pt>
                  <c:pt idx="1">
                    <c:v>Fringe</c:v>
                  </c:pt>
                  <c:pt idx="2">
                    <c:v>OBD</c:v>
                  </c:pt>
                  <c:pt idx="3">
                    <c:v>Generally Residential</c:v>
                  </c:pt>
                  <c:pt idx="4">
                    <c:v>Rural</c:v>
                  </c:pt>
                  <c:pt idx="5">
                    <c:v>Fringe</c:v>
                  </c:pt>
                  <c:pt idx="6">
                    <c:v>OBD</c:v>
                  </c:pt>
                  <c:pt idx="7">
                    <c:v>Generally Residential</c:v>
                  </c:pt>
                  <c:pt idx="8">
                    <c:v>Rural</c:v>
                  </c:pt>
                  <c:pt idx="9">
                    <c:v>CBD</c:v>
                  </c:pt>
                  <c:pt idx="10">
                    <c:v>Fringe</c:v>
                  </c:pt>
                  <c:pt idx="11">
                    <c:v>OBD</c:v>
                  </c:pt>
                  <c:pt idx="12">
                    <c:v>Generally Residential</c:v>
                  </c:pt>
                  <c:pt idx="13">
                    <c:v>Rural</c:v>
                  </c:pt>
                  <c:pt idx="14">
                    <c:v>CBD</c:v>
                  </c:pt>
                  <c:pt idx="15">
                    <c:v>Fringe</c:v>
                  </c:pt>
                  <c:pt idx="16">
                    <c:v>OBD</c:v>
                  </c:pt>
                  <c:pt idx="17">
                    <c:v>Generally Residential</c:v>
                  </c:pt>
                  <c:pt idx="18">
                    <c:v>Fringe</c:v>
                  </c:pt>
                  <c:pt idx="19">
                    <c:v>OBD</c:v>
                  </c:pt>
                  <c:pt idx="20">
                    <c:v>Generally Residential</c:v>
                  </c:pt>
                  <c:pt idx="21">
                    <c:v>Fringe</c:v>
                  </c:pt>
                  <c:pt idx="22">
                    <c:v>OBD</c:v>
                  </c:pt>
                  <c:pt idx="23">
                    <c:v>Generally Residential</c:v>
                  </c:pt>
                  <c:pt idx="24">
                    <c:v>Rural</c:v>
                  </c:pt>
                </c:lvl>
                <c:lvl>
                  <c:pt idx="0">
                    <c:v>Freeway</c:v>
                  </c:pt>
                  <c:pt idx="5">
                    <c:v>Uninterrupted Facility</c:v>
                  </c:pt>
                  <c:pt idx="9">
                    <c:v>Higher Speed Interrupted Facility</c:v>
                  </c:pt>
                  <c:pt idx="14">
                    <c:v>Lower Speed &amp;Collector Facility</c:v>
                  </c:pt>
                  <c:pt idx="18">
                    <c:v>Ramps</c:v>
                  </c:pt>
                  <c:pt idx="21">
                    <c:v>Toll Roads</c:v>
                  </c:pt>
                </c:lvl>
              </c:multiLvlStrCache>
            </c:multiLvlStrRef>
          </c:cat>
          <c:val>
            <c:numRef>
              <c:f>REF!$F$2:$F$26</c:f>
              <c:numCache>
                <c:formatCode>0</c:formatCode>
                <c:ptCount val="25"/>
                <c:pt idx="0">
                  <c:v>55</c:v>
                </c:pt>
                <c:pt idx="1">
                  <c:v>55</c:v>
                </c:pt>
                <c:pt idx="2">
                  <c:v>59.603658536585399</c:v>
                </c:pt>
                <c:pt idx="3">
                  <c:v>64.528571428571396</c:v>
                </c:pt>
                <c:pt idx="4">
                  <c:v>70</c:v>
                </c:pt>
                <c:pt idx="5">
                  <c:v>52.142857142857103</c:v>
                </c:pt>
                <c:pt idx="6">
                  <c:v>55.526315789473699</c:v>
                </c:pt>
                <c:pt idx="7">
                  <c:v>52.936507936507901</c:v>
                </c:pt>
                <c:pt idx="8">
                  <c:v>57.270270270270302</c:v>
                </c:pt>
                <c:pt idx="9">
                  <c:v>35.306451612903203</c:v>
                </c:pt>
                <c:pt idx="10">
                  <c:v>38.745247148289003</c:v>
                </c:pt>
                <c:pt idx="11">
                  <c:v>39.289580514208403</c:v>
                </c:pt>
                <c:pt idx="12">
                  <c:v>41.256150709967699</c:v>
                </c:pt>
                <c:pt idx="13">
                  <c:v>41.2</c:v>
                </c:pt>
                <c:pt idx="14">
                  <c:v>28.381469115192001</c:v>
                </c:pt>
                <c:pt idx="15">
                  <c:v>31.157407407407401</c:v>
                </c:pt>
                <c:pt idx="16">
                  <c:v>31.7139578552055</c:v>
                </c:pt>
                <c:pt idx="17">
                  <c:v>32.378048780487802</c:v>
                </c:pt>
                <c:pt idx="18">
                  <c:v>46.804597701149397</c:v>
                </c:pt>
                <c:pt idx="19">
                  <c:v>46.487513572204101</c:v>
                </c:pt>
                <c:pt idx="20">
                  <c:v>47.005703422053202</c:v>
                </c:pt>
                <c:pt idx="21">
                  <c:v>49.285714285714299</c:v>
                </c:pt>
                <c:pt idx="22">
                  <c:v>45.986486486486498</c:v>
                </c:pt>
                <c:pt idx="23">
                  <c:v>45.355846042120596</c:v>
                </c:pt>
                <c:pt idx="24">
                  <c:v>43.076923076923102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604664"/>
        <c:axId val="172605056"/>
      </c:barChart>
      <c:catAx>
        <c:axId val="172604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605056"/>
        <c:crosses val="autoZero"/>
        <c:auto val="1"/>
        <c:lblAlgn val="ctr"/>
        <c:lblOffset val="100"/>
        <c:noMultiLvlLbl val="0"/>
      </c:catAx>
      <c:valAx>
        <c:axId val="17260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604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F651B-AF4B-4759-87D0-9DFF0E47618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166C11-B5EB-455B-B545-E5A487053EA4}">
      <dgm:prSet phldrT="[Text]"/>
      <dgm:spPr/>
      <dgm:t>
        <a:bodyPr/>
        <a:lstStyle/>
        <a:p>
          <a:r>
            <a:rPr lang="en-US" dirty="0" smtClean="0"/>
            <a:t>Identify valid links in NHS</a:t>
          </a:r>
          <a:endParaRPr lang="en-US" dirty="0"/>
        </a:p>
      </dgm:t>
    </dgm:pt>
    <dgm:pt modelId="{D96B3BE8-2D1A-4365-AF0D-A8C50CDE6CCB}" type="parTrans" cxnId="{82BD8456-E72C-444A-AE15-73B0729E76CE}">
      <dgm:prSet/>
      <dgm:spPr/>
      <dgm:t>
        <a:bodyPr/>
        <a:lstStyle/>
        <a:p>
          <a:endParaRPr lang="en-US"/>
        </a:p>
      </dgm:t>
    </dgm:pt>
    <dgm:pt modelId="{FE114CC0-CDE0-498D-A841-4ED50B9DA041}" type="sibTrans" cxnId="{82BD8456-E72C-444A-AE15-73B0729E76CE}">
      <dgm:prSet/>
      <dgm:spPr/>
      <dgm:t>
        <a:bodyPr/>
        <a:lstStyle/>
        <a:p>
          <a:endParaRPr lang="en-US"/>
        </a:p>
      </dgm:t>
    </dgm:pt>
    <dgm:pt modelId="{806373D2-9A74-4FA9-9FCC-FAF800AA2D85}">
      <dgm:prSet phldrT="[Text]"/>
      <dgm:spPr/>
      <dgm:t>
        <a:bodyPr/>
        <a:lstStyle/>
        <a:p>
          <a:r>
            <a:rPr lang="en-US" dirty="0" smtClean="0"/>
            <a:t>All +/- TMC have been removed and only N/P TMC kept</a:t>
          </a:r>
          <a:endParaRPr lang="en-US" dirty="0"/>
        </a:p>
      </dgm:t>
    </dgm:pt>
    <dgm:pt modelId="{3767E049-6D18-404D-BBE8-B1C25E5320D5}" type="parTrans" cxnId="{BE1E83C2-891B-4B28-9502-0FAA4A4218ED}">
      <dgm:prSet/>
      <dgm:spPr/>
      <dgm:t>
        <a:bodyPr/>
        <a:lstStyle/>
        <a:p>
          <a:endParaRPr lang="en-US"/>
        </a:p>
      </dgm:t>
    </dgm:pt>
    <dgm:pt modelId="{BC8CB5D1-28E0-4440-8590-D816E6898479}" type="sibTrans" cxnId="{BE1E83C2-891B-4B28-9502-0FAA4A4218ED}">
      <dgm:prSet/>
      <dgm:spPr/>
      <dgm:t>
        <a:bodyPr/>
        <a:lstStyle/>
        <a:p>
          <a:endParaRPr lang="en-US"/>
        </a:p>
      </dgm:t>
    </dgm:pt>
    <dgm:pt modelId="{39747AA7-222B-4010-B58A-8EA5A22CCB6C}">
      <dgm:prSet phldrT="[Text]"/>
      <dgm:spPr/>
      <dgm:t>
        <a:bodyPr/>
        <a:lstStyle/>
        <a:p>
          <a:r>
            <a:rPr lang="en-US" dirty="0" smtClean="0"/>
            <a:t>Attach TMC to NHS</a:t>
          </a:r>
          <a:endParaRPr lang="en-US" dirty="0"/>
        </a:p>
      </dgm:t>
    </dgm:pt>
    <dgm:pt modelId="{F5A9BFBB-51FC-42E7-B5C9-66D440ECDA59}" type="parTrans" cxnId="{DEB24C61-E353-4E75-958E-D8C7B2641629}">
      <dgm:prSet/>
      <dgm:spPr/>
      <dgm:t>
        <a:bodyPr/>
        <a:lstStyle/>
        <a:p>
          <a:endParaRPr lang="en-US"/>
        </a:p>
      </dgm:t>
    </dgm:pt>
    <dgm:pt modelId="{371737F2-2A9A-4DA6-8EBF-0C5B4217CA88}" type="sibTrans" cxnId="{DEB24C61-E353-4E75-958E-D8C7B2641629}">
      <dgm:prSet/>
      <dgm:spPr/>
      <dgm:t>
        <a:bodyPr/>
        <a:lstStyle/>
        <a:p>
          <a:endParaRPr lang="en-US"/>
        </a:p>
      </dgm:t>
    </dgm:pt>
    <dgm:pt modelId="{45E06716-6DD4-4209-AC86-927577F25C77}">
      <dgm:prSet phldrT="[Text]"/>
      <dgm:spPr/>
      <dgm:t>
        <a:bodyPr/>
        <a:lstStyle/>
        <a:p>
          <a:endParaRPr lang="en-US" dirty="0"/>
        </a:p>
      </dgm:t>
    </dgm:pt>
    <dgm:pt modelId="{FCE9AE68-14F1-4CAA-8BD4-BCDC80016681}" type="parTrans" cxnId="{2E2F9391-4659-4327-A293-BE59107E9840}">
      <dgm:prSet/>
      <dgm:spPr/>
      <dgm:t>
        <a:bodyPr/>
        <a:lstStyle/>
        <a:p>
          <a:endParaRPr lang="en-US"/>
        </a:p>
      </dgm:t>
    </dgm:pt>
    <dgm:pt modelId="{FB23E217-C97F-4B78-BDE9-375640324B22}" type="sibTrans" cxnId="{2E2F9391-4659-4327-A293-BE59107E9840}">
      <dgm:prSet/>
      <dgm:spPr/>
      <dgm:t>
        <a:bodyPr/>
        <a:lstStyle/>
        <a:p>
          <a:endParaRPr lang="en-US"/>
        </a:p>
      </dgm:t>
    </dgm:pt>
    <dgm:pt modelId="{204876D9-1F01-491B-AC52-96D87F938BBF}">
      <dgm:prSet/>
      <dgm:spPr/>
      <dgm:t>
        <a:bodyPr/>
        <a:lstStyle/>
        <a:p>
          <a:r>
            <a:rPr lang="en-US" dirty="0" smtClean="0"/>
            <a:t>The TMC identification table is processed to establish the multiple-to-multiple correspondence between TMCs and NHS links*</a:t>
          </a:r>
          <a:endParaRPr lang="en-US" dirty="0"/>
        </a:p>
      </dgm:t>
    </dgm:pt>
    <dgm:pt modelId="{991CDEF1-0D4E-4508-BF64-B06079D4224B}" type="parTrans" cxnId="{1F49D159-263C-45B6-97C7-324DF5E8C765}">
      <dgm:prSet/>
      <dgm:spPr/>
      <dgm:t>
        <a:bodyPr/>
        <a:lstStyle/>
        <a:p>
          <a:endParaRPr lang="en-US"/>
        </a:p>
      </dgm:t>
    </dgm:pt>
    <dgm:pt modelId="{494EEE60-8671-48A3-8B17-C6B541006B79}" type="sibTrans" cxnId="{1F49D159-263C-45B6-97C7-324DF5E8C765}">
      <dgm:prSet/>
      <dgm:spPr/>
      <dgm:t>
        <a:bodyPr/>
        <a:lstStyle/>
        <a:p>
          <a:endParaRPr lang="en-US"/>
        </a:p>
      </dgm:t>
    </dgm:pt>
    <dgm:pt modelId="{1CB261E4-0D54-426D-B4C4-07C4FDF085B8}">
      <dgm:prSet/>
      <dgm:spPr/>
      <dgm:t>
        <a:bodyPr/>
        <a:lstStyle/>
        <a:p>
          <a:r>
            <a:rPr lang="en-US" dirty="0" smtClean="0"/>
            <a:t>The multiple-to-multiple correspondence is cleaned up in consideration of the duplicated LINK_ID</a:t>
          </a:r>
          <a:endParaRPr lang="en-US" dirty="0"/>
        </a:p>
      </dgm:t>
    </dgm:pt>
    <dgm:pt modelId="{4FFB6F62-F280-46E4-9010-630D54F8A230}" type="parTrans" cxnId="{F798F122-1438-486B-91F3-420711293473}">
      <dgm:prSet/>
      <dgm:spPr/>
      <dgm:t>
        <a:bodyPr/>
        <a:lstStyle/>
        <a:p>
          <a:endParaRPr lang="en-US"/>
        </a:p>
      </dgm:t>
    </dgm:pt>
    <dgm:pt modelId="{B0E80140-07F4-474C-B546-36DA9DFC9C8A}" type="sibTrans" cxnId="{F798F122-1438-486B-91F3-420711293473}">
      <dgm:prSet/>
      <dgm:spPr/>
      <dgm:t>
        <a:bodyPr/>
        <a:lstStyle/>
        <a:p>
          <a:endParaRPr lang="en-US"/>
        </a:p>
      </dgm:t>
    </dgm:pt>
    <dgm:pt modelId="{3AD107DC-4495-4823-9AE0-B3C6EFB10D9E}">
      <dgm:prSet phldrT="[Text]"/>
      <dgm:spPr/>
      <dgm:t>
        <a:bodyPr/>
        <a:lstStyle/>
        <a:p>
          <a:endParaRPr lang="en-US" dirty="0"/>
        </a:p>
      </dgm:t>
    </dgm:pt>
    <dgm:pt modelId="{EB54B7C6-DA65-4BA4-8E17-4951D761F678}" type="parTrans" cxnId="{0ABA615C-4524-4244-84FC-D1EFC207E5FF}">
      <dgm:prSet/>
      <dgm:spPr/>
      <dgm:t>
        <a:bodyPr/>
        <a:lstStyle/>
        <a:p>
          <a:endParaRPr lang="en-US"/>
        </a:p>
      </dgm:t>
    </dgm:pt>
    <dgm:pt modelId="{AE5FB71D-1DFE-4EF3-99B6-C5277FEE7D99}" type="sibTrans" cxnId="{0ABA615C-4524-4244-84FC-D1EFC207E5FF}">
      <dgm:prSet/>
      <dgm:spPr/>
      <dgm:t>
        <a:bodyPr/>
        <a:lstStyle/>
        <a:p>
          <a:endParaRPr lang="en-US"/>
        </a:p>
      </dgm:t>
    </dgm:pt>
    <dgm:pt modelId="{DB2DB142-F17C-43F6-B094-390ABFCBA908}">
      <dgm:prSet/>
      <dgm:spPr/>
      <dgm:t>
        <a:bodyPr/>
        <a:lstStyle/>
        <a:p>
          <a:r>
            <a:rPr lang="en-US" dirty="0" smtClean="0"/>
            <a:t>Each LINK_ID is only associated with one TMC for each direction **  </a:t>
          </a:r>
          <a:endParaRPr lang="en-US" dirty="0"/>
        </a:p>
      </dgm:t>
    </dgm:pt>
    <dgm:pt modelId="{12CC2531-0F4E-4EBF-8B37-51AC362C9721}" type="parTrans" cxnId="{AF47F9C4-D2D3-456D-8944-DF1220ACF83B}">
      <dgm:prSet/>
      <dgm:spPr/>
      <dgm:t>
        <a:bodyPr/>
        <a:lstStyle/>
        <a:p>
          <a:endParaRPr lang="en-US"/>
        </a:p>
      </dgm:t>
    </dgm:pt>
    <dgm:pt modelId="{B07E9710-206C-46B4-BF43-BF1A162ECD41}" type="sibTrans" cxnId="{AF47F9C4-D2D3-456D-8944-DF1220ACF83B}">
      <dgm:prSet/>
      <dgm:spPr/>
      <dgm:t>
        <a:bodyPr/>
        <a:lstStyle/>
        <a:p>
          <a:endParaRPr lang="en-US"/>
        </a:p>
      </dgm:t>
    </dgm:pt>
    <dgm:pt modelId="{EC9403F4-9B07-4508-B717-43FBAFB36491}">
      <dgm:prSet/>
      <dgm:spPr/>
      <dgm:t>
        <a:bodyPr/>
        <a:lstStyle/>
        <a:p>
          <a:endParaRPr lang="en-US" dirty="0"/>
        </a:p>
      </dgm:t>
    </dgm:pt>
    <dgm:pt modelId="{6DDBAEF7-FFC7-48D2-BE77-EEABF2AE9D94}" type="parTrans" cxnId="{54517C88-D583-4C8B-B43F-54DCEE5FA480}">
      <dgm:prSet/>
      <dgm:spPr/>
      <dgm:t>
        <a:bodyPr/>
        <a:lstStyle/>
        <a:p>
          <a:endParaRPr lang="en-US"/>
        </a:p>
      </dgm:t>
    </dgm:pt>
    <dgm:pt modelId="{F0700307-3B1F-4EC4-A671-6D3861C05A00}" type="sibTrans" cxnId="{54517C88-D583-4C8B-B43F-54DCEE5FA480}">
      <dgm:prSet/>
      <dgm:spPr/>
      <dgm:t>
        <a:bodyPr/>
        <a:lstStyle/>
        <a:p>
          <a:endParaRPr lang="en-US"/>
        </a:p>
      </dgm:t>
    </dgm:pt>
    <dgm:pt modelId="{C614EF66-46D0-4B1A-8D2C-85BBC2467B1E}">
      <dgm:prSet phldrT="[Text]"/>
      <dgm:spPr/>
      <dgm:t>
        <a:bodyPr/>
        <a:lstStyle/>
        <a:p>
          <a:endParaRPr lang="en-US" dirty="0"/>
        </a:p>
      </dgm:t>
    </dgm:pt>
    <dgm:pt modelId="{17FB79C4-E4D4-445E-8378-5939AFF9059D}" type="parTrans" cxnId="{738424B2-6CB8-495C-917C-57BE57E884C4}">
      <dgm:prSet/>
      <dgm:spPr/>
      <dgm:t>
        <a:bodyPr/>
        <a:lstStyle/>
        <a:p>
          <a:endParaRPr lang="en-US"/>
        </a:p>
      </dgm:t>
    </dgm:pt>
    <dgm:pt modelId="{F42535EA-FAAC-4386-B6AE-886DC01467A7}" type="sibTrans" cxnId="{738424B2-6CB8-495C-917C-57BE57E884C4}">
      <dgm:prSet/>
      <dgm:spPr/>
      <dgm:t>
        <a:bodyPr/>
        <a:lstStyle/>
        <a:p>
          <a:endParaRPr lang="en-US"/>
        </a:p>
      </dgm:t>
    </dgm:pt>
    <dgm:pt modelId="{2A8855F8-8C5B-445D-B0CE-CBE1263EE1BA}">
      <dgm:prSet phldrT="[Text]"/>
      <dgm:spPr/>
      <dgm:t>
        <a:bodyPr/>
        <a:lstStyle/>
        <a:p>
          <a:endParaRPr lang="en-US" dirty="0"/>
        </a:p>
      </dgm:t>
    </dgm:pt>
    <dgm:pt modelId="{E738E816-3B6D-4140-AEE7-DCE9822E5457}" type="parTrans" cxnId="{D1F32B67-01CC-4FEB-9426-04C95C075337}">
      <dgm:prSet/>
      <dgm:spPr/>
      <dgm:t>
        <a:bodyPr/>
        <a:lstStyle/>
        <a:p>
          <a:endParaRPr lang="en-US"/>
        </a:p>
      </dgm:t>
    </dgm:pt>
    <dgm:pt modelId="{64CD8F69-47F2-4A97-AD4A-63A8305E8238}" type="sibTrans" cxnId="{D1F32B67-01CC-4FEB-9426-04C95C075337}">
      <dgm:prSet/>
      <dgm:spPr/>
      <dgm:t>
        <a:bodyPr/>
        <a:lstStyle/>
        <a:p>
          <a:endParaRPr lang="en-US"/>
        </a:p>
      </dgm:t>
    </dgm:pt>
    <dgm:pt modelId="{8B835A7C-BD5B-4C02-BB03-89EA8ECB0E1A}" type="pres">
      <dgm:prSet presAssocID="{FC7F651B-AF4B-4759-87D0-9DFF0E4761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3D8EDA-FAA3-4F93-93F0-5CA8D6919436}" type="pres">
      <dgm:prSet presAssocID="{2F166C11-B5EB-455B-B545-E5A487053EA4}" presName="composite" presStyleCnt="0"/>
      <dgm:spPr/>
    </dgm:pt>
    <dgm:pt modelId="{3F1EB98B-3310-453B-98F0-D3F69F8C4A21}" type="pres">
      <dgm:prSet presAssocID="{2F166C11-B5EB-455B-B545-E5A487053EA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735CA-DF20-45F6-8D02-1C5EDD38B874}" type="pres">
      <dgm:prSet presAssocID="{2F166C11-B5EB-455B-B545-E5A487053EA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710D4-EBBB-4DFE-A637-CF105A25FD8F}" type="pres">
      <dgm:prSet presAssocID="{FE114CC0-CDE0-498D-A841-4ED50B9DA041}" presName="space" presStyleCnt="0"/>
      <dgm:spPr/>
    </dgm:pt>
    <dgm:pt modelId="{B692B03F-0A67-4B2F-ACE3-24006D887F12}" type="pres">
      <dgm:prSet presAssocID="{39747AA7-222B-4010-B58A-8EA5A22CCB6C}" presName="composite" presStyleCnt="0"/>
      <dgm:spPr/>
    </dgm:pt>
    <dgm:pt modelId="{0EC5B526-C310-45B9-93DA-5B18CA476A74}" type="pres">
      <dgm:prSet presAssocID="{39747AA7-222B-4010-B58A-8EA5A22CCB6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111FF-A42F-48E6-A4A6-43663C3DD524}" type="pres">
      <dgm:prSet presAssocID="{39747AA7-222B-4010-B58A-8EA5A22CCB6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47F9C4-D2D3-456D-8944-DF1220ACF83B}" srcId="{39747AA7-222B-4010-B58A-8EA5A22CCB6C}" destId="{DB2DB142-F17C-43F6-B094-390ABFCBA908}" srcOrd="3" destOrd="0" parTransId="{12CC2531-0F4E-4EBF-8B37-51AC362C9721}" sibTransId="{B07E9710-206C-46B4-BF43-BF1A162ECD41}"/>
    <dgm:cxn modelId="{0ABA615C-4524-4244-84FC-D1EFC207E5FF}" srcId="{39747AA7-222B-4010-B58A-8EA5A22CCB6C}" destId="{3AD107DC-4495-4823-9AE0-B3C6EFB10D9E}" srcOrd="4" destOrd="0" parTransId="{EB54B7C6-DA65-4BA4-8E17-4951D761F678}" sibTransId="{AE5FB71D-1DFE-4EF3-99B6-C5277FEE7D99}"/>
    <dgm:cxn modelId="{AE01BF8B-FDF9-4D99-9964-8222B7F1348E}" type="presOf" srcId="{FC7F651B-AF4B-4759-87D0-9DFF0E47618B}" destId="{8B835A7C-BD5B-4C02-BB03-89EA8ECB0E1A}" srcOrd="0" destOrd="0" presId="urn:microsoft.com/office/officeart/2005/8/layout/hList1"/>
    <dgm:cxn modelId="{D1F32B67-01CC-4FEB-9426-04C95C075337}" srcId="{2F166C11-B5EB-455B-B545-E5A487053EA4}" destId="{2A8855F8-8C5B-445D-B0CE-CBE1263EE1BA}" srcOrd="2" destOrd="0" parTransId="{E738E816-3B6D-4140-AEE7-DCE9822E5457}" sibTransId="{64CD8F69-47F2-4A97-AD4A-63A8305E8238}"/>
    <dgm:cxn modelId="{B6B91523-382A-41EB-8698-171794D945BE}" type="presOf" srcId="{806373D2-9A74-4FA9-9FCC-FAF800AA2D85}" destId="{4E4735CA-DF20-45F6-8D02-1C5EDD38B874}" srcOrd="0" destOrd="1" presId="urn:microsoft.com/office/officeart/2005/8/layout/hList1"/>
    <dgm:cxn modelId="{1F8365EE-F06A-4E7B-9135-9471C08E791F}" type="presOf" srcId="{1CB261E4-0D54-426D-B4C4-07C4FDF085B8}" destId="{572111FF-A42F-48E6-A4A6-43663C3DD524}" srcOrd="0" destOrd="1" presId="urn:microsoft.com/office/officeart/2005/8/layout/hList1"/>
    <dgm:cxn modelId="{82BD8456-E72C-444A-AE15-73B0729E76CE}" srcId="{FC7F651B-AF4B-4759-87D0-9DFF0E47618B}" destId="{2F166C11-B5EB-455B-B545-E5A487053EA4}" srcOrd="0" destOrd="0" parTransId="{D96B3BE8-2D1A-4365-AF0D-A8C50CDE6CCB}" sibTransId="{FE114CC0-CDE0-498D-A841-4ED50B9DA041}"/>
    <dgm:cxn modelId="{A4D6FB6E-00B7-42B6-A3CE-C0FDC66FB215}" type="presOf" srcId="{EC9403F4-9B07-4508-B717-43FBAFB36491}" destId="{572111FF-A42F-48E6-A4A6-43663C3DD524}" srcOrd="0" destOrd="2" presId="urn:microsoft.com/office/officeart/2005/8/layout/hList1"/>
    <dgm:cxn modelId="{54517C88-D583-4C8B-B43F-54DCEE5FA480}" srcId="{39747AA7-222B-4010-B58A-8EA5A22CCB6C}" destId="{EC9403F4-9B07-4508-B717-43FBAFB36491}" srcOrd="2" destOrd="0" parTransId="{6DDBAEF7-FFC7-48D2-BE77-EEABF2AE9D94}" sibTransId="{F0700307-3B1F-4EC4-A671-6D3861C05A00}"/>
    <dgm:cxn modelId="{738424B2-6CB8-495C-917C-57BE57E884C4}" srcId="{2F166C11-B5EB-455B-B545-E5A487053EA4}" destId="{C614EF66-46D0-4B1A-8D2C-85BBC2467B1E}" srcOrd="0" destOrd="0" parTransId="{17FB79C4-E4D4-445E-8378-5939AFF9059D}" sibTransId="{F42535EA-FAAC-4386-B6AE-886DC01467A7}"/>
    <dgm:cxn modelId="{2E2F9391-4659-4327-A293-BE59107E9840}" srcId="{39747AA7-222B-4010-B58A-8EA5A22CCB6C}" destId="{45E06716-6DD4-4209-AC86-927577F25C77}" srcOrd="0" destOrd="0" parTransId="{FCE9AE68-14F1-4CAA-8BD4-BCDC80016681}" sibTransId="{FB23E217-C97F-4B78-BDE9-375640324B22}"/>
    <dgm:cxn modelId="{1F49D159-263C-45B6-97C7-324DF5E8C765}" srcId="{2F166C11-B5EB-455B-B545-E5A487053EA4}" destId="{204876D9-1F01-491B-AC52-96D87F938BBF}" srcOrd="3" destOrd="0" parTransId="{991CDEF1-0D4E-4508-BF64-B06079D4224B}" sibTransId="{494EEE60-8671-48A3-8B17-C6B541006B79}"/>
    <dgm:cxn modelId="{320E1A70-4019-4BEC-99AC-D450C684B3F2}" type="presOf" srcId="{DB2DB142-F17C-43F6-B094-390ABFCBA908}" destId="{572111FF-A42F-48E6-A4A6-43663C3DD524}" srcOrd="0" destOrd="3" presId="urn:microsoft.com/office/officeart/2005/8/layout/hList1"/>
    <dgm:cxn modelId="{4DB4E26D-5ABA-4709-860B-5E52994CAD42}" type="presOf" srcId="{204876D9-1F01-491B-AC52-96D87F938BBF}" destId="{4E4735CA-DF20-45F6-8D02-1C5EDD38B874}" srcOrd="0" destOrd="3" presId="urn:microsoft.com/office/officeart/2005/8/layout/hList1"/>
    <dgm:cxn modelId="{B48EF811-998D-4603-817B-BA754C75D922}" type="presOf" srcId="{2F166C11-B5EB-455B-B545-E5A487053EA4}" destId="{3F1EB98B-3310-453B-98F0-D3F69F8C4A21}" srcOrd="0" destOrd="0" presId="urn:microsoft.com/office/officeart/2005/8/layout/hList1"/>
    <dgm:cxn modelId="{31585C52-BEE6-4911-8FA7-D422EE4AC0B8}" type="presOf" srcId="{45E06716-6DD4-4209-AC86-927577F25C77}" destId="{572111FF-A42F-48E6-A4A6-43663C3DD524}" srcOrd="0" destOrd="0" presId="urn:microsoft.com/office/officeart/2005/8/layout/hList1"/>
    <dgm:cxn modelId="{0B1E547C-0B5E-40F9-A5EE-4E7FD86A73B9}" type="presOf" srcId="{2A8855F8-8C5B-445D-B0CE-CBE1263EE1BA}" destId="{4E4735CA-DF20-45F6-8D02-1C5EDD38B874}" srcOrd="0" destOrd="2" presId="urn:microsoft.com/office/officeart/2005/8/layout/hList1"/>
    <dgm:cxn modelId="{F798F122-1438-486B-91F3-420711293473}" srcId="{39747AA7-222B-4010-B58A-8EA5A22CCB6C}" destId="{1CB261E4-0D54-426D-B4C4-07C4FDF085B8}" srcOrd="1" destOrd="0" parTransId="{4FFB6F62-F280-46E4-9010-630D54F8A230}" sibTransId="{B0E80140-07F4-474C-B546-36DA9DFC9C8A}"/>
    <dgm:cxn modelId="{1A1D3716-6D50-4583-8020-F7C5F828E3C4}" type="presOf" srcId="{C614EF66-46D0-4B1A-8D2C-85BBC2467B1E}" destId="{4E4735CA-DF20-45F6-8D02-1C5EDD38B874}" srcOrd="0" destOrd="0" presId="urn:microsoft.com/office/officeart/2005/8/layout/hList1"/>
    <dgm:cxn modelId="{BE1E83C2-891B-4B28-9502-0FAA4A4218ED}" srcId="{2F166C11-B5EB-455B-B545-E5A487053EA4}" destId="{806373D2-9A74-4FA9-9FCC-FAF800AA2D85}" srcOrd="1" destOrd="0" parTransId="{3767E049-6D18-404D-BBE8-B1C25E5320D5}" sibTransId="{BC8CB5D1-28E0-4440-8590-D816E6898479}"/>
    <dgm:cxn modelId="{DD88BA80-116D-4432-9F4D-778C076932E0}" type="presOf" srcId="{39747AA7-222B-4010-B58A-8EA5A22CCB6C}" destId="{0EC5B526-C310-45B9-93DA-5B18CA476A74}" srcOrd="0" destOrd="0" presId="urn:microsoft.com/office/officeart/2005/8/layout/hList1"/>
    <dgm:cxn modelId="{FB8FF9FE-6A0A-47DA-AEF6-4CD4743DE151}" type="presOf" srcId="{3AD107DC-4495-4823-9AE0-B3C6EFB10D9E}" destId="{572111FF-A42F-48E6-A4A6-43663C3DD524}" srcOrd="0" destOrd="4" presId="urn:microsoft.com/office/officeart/2005/8/layout/hList1"/>
    <dgm:cxn modelId="{DEB24C61-E353-4E75-958E-D8C7B2641629}" srcId="{FC7F651B-AF4B-4759-87D0-9DFF0E47618B}" destId="{39747AA7-222B-4010-B58A-8EA5A22CCB6C}" srcOrd="1" destOrd="0" parTransId="{F5A9BFBB-51FC-42E7-B5C9-66D440ECDA59}" sibTransId="{371737F2-2A9A-4DA6-8EBF-0C5B4217CA88}"/>
    <dgm:cxn modelId="{5D67A77B-2CE5-4702-9814-1A5155F8AFC0}" type="presParOf" srcId="{8B835A7C-BD5B-4C02-BB03-89EA8ECB0E1A}" destId="{D63D8EDA-FAA3-4F93-93F0-5CA8D6919436}" srcOrd="0" destOrd="0" presId="urn:microsoft.com/office/officeart/2005/8/layout/hList1"/>
    <dgm:cxn modelId="{5EDC8605-A7C7-4C5F-833D-E02FFC51FDD1}" type="presParOf" srcId="{D63D8EDA-FAA3-4F93-93F0-5CA8D6919436}" destId="{3F1EB98B-3310-453B-98F0-D3F69F8C4A21}" srcOrd="0" destOrd="0" presId="urn:microsoft.com/office/officeart/2005/8/layout/hList1"/>
    <dgm:cxn modelId="{F88C44C6-485B-4F83-BC45-5011CC8DD395}" type="presParOf" srcId="{D63D8EDA-FAA3-4F93-93F0-5CA8D6919436}" destId="{4E4735CA-DF20-45F6-8D02-1C5EDD38B874}" srcOrd="1" destOrd="0" presId="urn:microsoft.com/office/officeart/2005/8/layout/hList1"/>
    <dgm:cxn modelId="{935B925D-D98E-4D2D-A801-D1870F2A90E0}" type="presParOf" srcId="{8B835A7C-BD5B-4C02-BB03-89EA8ECB0E1A}" destId="{8A1710D4-EBBB-4DFE-A637-CF105A25FD8F}" srcOrd="1" destOrd="0" presId="urn:microsoft.com/office/officeart/2005/8/layout/hList1"/>
    <dgm:cxn modelId="{753A134F-B174-4B33-83AD-316790B8BDE6}" type="presParOf" srcId="{8B835A7C-BD5B-4C02-BB03-89EA8ECB0E1A}" destId="{B692B03F-0A67-4B2F-ACE3-24006D887F12}" srcOrd="2" destOrd="0" presId="urn:microsoft.com/office/officeart/2005/8/layout/hList1"/>
    <dgm:cxn modelId="{ECEA4E46-D718-47C7-84E9-1BB125F9D1E2}" type="presParOf" srcId="{B692B03F-0A67-4B2F-ACE3-24006D887F12}" destId="{0EC5B526-C310-45B9-93DA-5B18CA476A74}" srcOrd="0" destOrd="0" presId="urn:microsoft.com/office/officeart/2005/8/layout/hList1"/>
    <dgm:cxn modelId="{C374B6FC-7DD3-401B-A025-33B8F7869E17}" type="presParOf" srcId="{B692B03F-0A67-4B2F-ACE3-24006D887F12}" destId="{572111FF-A42F-48E6-A4A6-43663C3DD5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EAAE3-0FBE-4EBD-8F3C-344213A14342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B2FAEF-636D-41AB-863A-7B9232CA6016}">
      <dgm:prSet phldrT="[Text]"/>
      <dgm:spPr/>
      <dgm:t>
        <a:bodyPr/>
        <a:lstStyle/>
        <a:p>
          <a:r>
            <a:rPr lang="en-US" dirty="0" smtClean="0"/>
            <a:t>Only NHS links close to highway count station (50 feet) with 24-hour counts and Highway network links close to NHS links with valid speed data(200 feet) would be considered</a:t>
          </a:r>
          <a:endParaRPr lang="en-US" dirty="0"/>
        </a:p>
      </dgm:t>
    </dgm:pt>
    <dgm:pt modelId="{D2A28B18-07CD-46F6-A4C0-A05F474B0868}" type="sibTrans" cxnId="{FB81DAEA-9732-4B80-B0B0-26FE7F7ABE3F}">
      <dgm:prSet/>
      <dgm:spPr/>
      <dgm:t>
        <a:bodyPr/>
        <a:lstStyle/>
        <a:p>
          <a:endParaRPr lang="en-US"/>
        </a:p>
      </dgm:t>
    </dgm:pt>
    <dgm:pt modelId="{D717B302-42D5-4620-ABC4-37E8ACBA2629}" type="parTrans" cxnId="{FB81DAEA-9732-4B80-B0B0-26FE7F7ABE3F}">
      <dgm:prSet/>
      <dgm:spPr/>
      <dgm:t>
        <a:bodyPr/>
        <a:lstStyle/>
        <a:p>
          <a:endParaRPr lang="en-US"/>
        </a:p>
      </dgm:t>
    </dgm:pt>
    <dgm:pt modelId="{EC894F32-A0BB-4796-970F-F520224822CD}">
      <dgm:prSet/>
      <dgm:spPr/>
      <dgm:t>
        <a:bodyPr/>
        <a:lstStyle/>
        <a:p>
          <a:r>
            <a:rPr lang="en-US" dirty="0" smtClean="0"/>
            <a:t>65% links are joined with TMC based on shared LINK_ID between Master network and NHS network</a:t>
          </a:r>
          <a:endParaRPr lang="en-US" dirty="0"/>
        </a:p>
      </dgm:t>
    </dgm:pt>
    <dgm:pt modelId="{A1485EE8-4D9D-407F-9059-F80EBEA70210}" type="parTrans" cxnId="{EAFAD51E-5995-4330-901C-6DB351135DF2}">
      <dgm:prSet/>
      <dgm:spPr/>
      <dgm:t>
        <a:bodyPr/>
        <a:lstStyle/>
        <a:p>
          <a:endParaRPr lang="en-US"/>
        </a:p>
      </dgm:t>
    </dgm:pt>
    <dgm:pt modelId="{9700CF90-A055-49AD-B67A-B212E7D3163D}" type="sibTrans" cxnId="{EAFAD51E-5995-4330-901C-6DB351135DF2}">
      <dgm:prSet/>
      <dgm:spPr/>
      <dgm:t>
        <a:bodyPr/>
        <a:lstStyle/>
        <a:p>
          <a:endParaRPr lang="en-US"/>
        </a:p>
      </dgm:t>
    </dgm:pt>
    <dgm:pt modelId="{129B05F7-2334-45FA-9157-6FB5A11C9136}">
      <dgm:prSet phldrT="[Text]"/>
      <dgm:spPr/>
      <dgm:t>
        <a:bodyPr/>
        <a:lstStyle/>
        <a:p>
          <a:r>
            <a:rPr lang="en-US" dirty="0" smtClean="0"/>
            <a:t>Others are joined based on the spatial relationship between NHS and latest highway network</a:t>
          </a:r>
          <a:endParaRPr lang="en-US" dirty="0"/>
        </a:p>
      </dgm:t>
    </dgm:pt>
    <dgm:pt modelId="{824E5EB6-030C-479F-8CEE-05FD85F4C10D}" type="parTrans" cxnId="{0A01420E-7BE2-410F-BE56-66DA3AB05BA1}">
      <dgm:prSet/>
      <dgm:spPr/>
      <dgm:t>
        <a:bodyPr/>
        <a:lstStyle/>
        <a:p>
          <a:endParaRPr lang="en-US"/>
        </a:p>
      </dgm:t>
    </dgm:pt>
    <dgm:pt modelId="{01267E8E-33A1-463A-9A33-530353A946E3}" type="sibTrans" cxnId="{0A01420E-7BE2-410F-BE56-66DA3AB05BA1}">
      <dgm:prSet/>
      <dgm:spPr/>
      <dgm:t>
        <a:bodyPr/>
        <a:lstStyle/>
        <a:p>
          <a:endParaRPr lang="en-US"/>
        </a:p>
      </dgm:t>
    </dgm:pt>
    <dgm:pt modelId="{8A9E7A29-CD0A-44A6-A8A2-E34158AEE1D9}" type="pres">
      <dgm:prSet presAssocID="{A6BEAAE3-0FBE-4EBD-8F3C-344213A143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428610-3BFC-419B-94F9-2CDBBBF44B7C}" type="pres">
      <dgm:prSet presAssocID="{1EB2FAEF-636D-41AB-863A-7B9232CA60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A8192-60F4-4A1E-B817-B4F8F182133A}" type="pres">
      <dgm:prSet presAssocID="{D2A28B18-07CD-46F6-A4C0-A05F474B0868}" presName="sibTrans" presStyleCnt="0"/>
      <dgm:spPr/>
    </dgm:pt>
    <dgm:pt modelId="{0BD02D0F-48D2-4D0D-94B6-3694193301D3}" type="pres">
      <dgm:prSet presAssocID="{EC894F32-A0BB-4796-970F-F520224822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8B930-55DA-4F0F-A40A-140D6B699FAD}" type="pres">
      <dgm:prSet presAssocID="{9700CF90-A055-49AD-B67A-B212E7D3163D}" presName="sibTrans" presStyleCnt="0"/>
      <dgm:spPr/>
    </dgm:pt>
    <dgm:pt modelId="{DCCB475D-5AD0-44BE-BE36-FF8667949D9A}" type="pres">
      <dgm:prSet presAssocID="{129B05F7-2334-45FA-9157-6FB5A11C91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BC6D7E-D0AD-45EA-8D95-D64EE0B2FFC6}" type="presOf" srcId="{A6BEAAE3-0FBE-4EBD-8F3C-344213A14342}" destId="{8A9E7A29-CD0A-44A6-A8A2-E34158AEE1D9}" srcOrd="0" destOrd="0" presId="urn:microsoft.com/office/officeart/2005/8/layout/hList6"/>
    <dgm:cxn modelId="{875367B6-FC8A-4FA0-BB7E-13171B8E7B21}" type="presOf" srcId="{1EB2FAEF-636D-41AB-863A-7B9232CA6016}" destId="{7D428610-3BFC-419B-94F9-2CDBBBF44B7C}" srcOrd="0" destOrd="0" presId="urn:microsoft.com/office/officeart/2005/8/layout/hList6"/>
    <dgm:cxn modelId="{EAFAD51E-5995-4330-901C-6DB351135DF2}" srcId="{A6BEAAE3-0FBE-4EBD-8F3C-344213A14342}" destId="{EC894F32-A0BB-4796-970F-F520224822CD}" srcOrd="1" destOrd="0" parTransId="{A1485EE8-4D9D-407F-9059-F80EBEA70210}" sibTransId="{9700CF90-A055-49AD-B67A-B212E7D3163D}"/>
    <dgm:cxn modelId="{0CA8E4A0-D7A9-4F9C-B903-8806FB8FB4ED}" type="presOf" srcId="{EC894F32-A0BB-4796-970F-F520224822CD}" destId="{0BD02D0F-48D2-4D0D-94B6-3694193301D3}" srcOrd="0" destOrd="0" presId="urn:microsoft.com/office/officeart/2005/8/layout/hList6"/>
    <dgm:cxn modelId="{C16068A5-6D2C-499F-8CB4-52923C81E05C}" type="presOf" srcId="{129B05F7-2334-45FA-9157-6FB5A11C9136}" destId="{DCCB475D-5AD0-44BE-BE36-FF8667949D9A}" srcOrd="0" destOrd="0" presId="urn:microsoft.com/office/officeart/2005/8/layout/hList6"/>
    <dgm:cxn modelId="{FB81DAEA-9732-4B80-B0B0-26FE7F7ABE3F}" srcId="{A6BEAAE3-0FBE-4EBD-8F3C-344213A14342}" destId="{1EB2FAEF-636D-41AB-863A-7B9232CA6016}" srcOrd="0" destOrd="0" parTransId="{D717B302-42D5-4620-ABC4-37E8ACBA2629}" sibTransId="{D2A28B18-07CD-46F6-A4C0-A05F474B0868}"/>
    <dgm:cxn modelId="{0A01420E-7BE2-410F-BE56-66DA3AB05BA1}" srcId="{A6BEAAE3-0FBE-4EBD-8F3C-344213A14342}" destId="{129B05F7-2334-45FA-9157-6FB5A11C9136}" srcOrd="2" destOrd="0" parTransId="{824E5EB6-030C-479F-8CEE-05FD85F4C10D}" sibTransId="{01267E8E-33A1-463A-9A33-530353A946E3}"/>
    <dgm:cxn modelId="{34F6C056-2F93-451A-BF84-A06F9C60E750}" type="presParOf" srcId="{8A9E7A29-CD0A-44A6-A8A2-E34158AEE1D9}" destId="{7D428610-3BFC-419B-94F9-2CDBBBF44B7C}" srcOrd="0" destOrd="0" presId="urn:microsoft.com/office/officeart/2005/8/layout/hList6"/>
    <dgm:cxn modelId="{752B9D74-DC3F-4FE8-982C-CD960739FF18}" type="presParOf" srcId="{8A9E7A29-CD0A-44A6-A8A2-E34158AEE1D9}" destId="{59DA8192-60F4-4A1E-B817-B4F8F182133A}" srcOrd="1" destOrd="0" presId="urn:microsoft.com/office/officeart/2005/8/layout/hList6"/>
    <dgm:cxn modelId="{22F2DFD9-0B7B-40EF-B085-3EF5BD15219D}" type="presParOf" srcId="{8A9E7A29-CD0A-44A6-A8A2-E34158AEE1D9}" destId="{0BD02D0F-48D2-4D0D-94B6-3694193301D3}" srcOrd="2" destOrd="0" presId="urn:microsoft.com/office/officeart/2005/8/layout/hList6"/>
    <dgm:cxn modelId="{1308EE78-0CF6-4661-8EF2-4CC39305679B}" type="presParOf" srcId="{8A9E7A29-CD0A-44A6-A8A2-E34158AEE1D9}" destId="{AC58B930-55DA-4F0F-A40A-140D6B699FAD}" srcOrd="3" destOrd="0" presId="urn:microsoft.com/office/officeart/2005/8/layout/hList6"/>
    <dgm:cxn modelId="{2636E5A3-A2B5-4D98-93B5-6661ED2D9718}" type="presParOf" srcId="{8A9E7A29-CD0A-44A6-A8A2-E34158AEE1D9}" destId="{DCCB475D-5AD0-44BE-BE36-FF8667949D9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EB98B-3310-453B-98F0-D3F69F8C4A21}">
      <dsp:nvSpPr>
        <dsp:cNvPr id="0" name=""/>
        <dsp:cNvSpPr/>
      </dsp:nvSpPr>
      <dsp:spPr>
        <a:xfrm>
          <a:off x="29" y="142270"/>
          <a:ext cx="2848570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valid links in NHS</a:t>
          </a:r>
          <a:endParaRPr lang="en-US" sz="1800" kern="1200" dirty="0"/>
        </a:p>
      </dsp:txBody>
      <dsp:txXfrm>
        <a:off x="29" y="142270"/>
        <a:ext cx="2848570" cy="518400"/>
      </dsp:txXfrm>
    </dsp:sp>
    <dsp:sp modelId="{4E4735CA-DF20-45F6-8D02-1C5EDD38B874}">
      <dsp:nvSpPr>
        <dsp:cNvPr id="0" name=""/>
        <dsp:cNvSpPr/>
      </dsp:nvSpPr>
      <dsp:spPr>
        <a:xfrm>
          <a:off x="29" y="660670"/>
          <a:ext cx="2848570" cy="32610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All +/- TMC have been removed and only N/P TMC kept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TMC identification table is processed to establish the multiple-to-multiple correspondence between TMCs and NHS links*</a:t>
          </a:r>
          <a:endParaRPr lang="en-US" sz="1800" kern="1200" dirty="0"/>
        </a:p>
      </dsp:txBody>
      <dsp:txXfrm>
        <a:off x="29" y="660670"/>
        <a:ext cx="2848570" cy="3261059"/>
      </dsp:txXfrm>
    </dsp:sp>
    <dsp:sp modelId="{0EC5B526-C310-45B9-93DA-5B18CA476A74}">
      <dsp:nvSpPr>
        <dsp:cNvPr id="0" name=""/>
        <dsp:cNvSpPr/>
      </dsp:nvSpPr>
      <dsp:spPr>
        <a:xfrm>
          <a:off x="3247399" y="142270"/>
          <a:ext cx="2848570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Attach TMC to NHS</a:t>
          </a:r>
          <a:endParaRPr lang="en-US" sz="1800" kern="1200" dirty="0"/>
        </a:p>
      </dsp:txBody>
      <dsp:txXfrm>
        <a:off x="3247399" y="142270"/>
        <a:ext cx="2848570" cy="518400"/>
      </dsp:txXfrm>
    </dsp:sp>
    <dsp:sp modelId="{572111FF-A42F-48E6-A4A6-43663C3DD524}">
      <dsp:nvSpPr>
        <dsp:cNvPr id="0" name=""/>
        <dsp:cNvSpPr/>
      </dsp:nvSpPr>
      <dsp:spPr>
        <a:xfrm>
          <a:off x="3247399" y="660670"/>
          <a:ext cx="2848570" cy="32610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multiple-to-multiple correspondence is cleaned up in consideration of the duplicated LINK_ID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Each LINK_ID is only associated with one TMC for each direction ** 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3247399" y="660670"/>
        <a:ext cx="2848570" cy="3261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28610-3BFC-419B-94F9-2CDBBBF44B7C}">
      <dsp:nvSpPr>
        <dsp:cNvPr id="0" name=""/>
        <dsp:cNvSpPr/>
      </dsp:nvSpPr>
      <dsp:spPr>
        <a:xfrm rot="16200000">
          <a:off x="-948139" y="948789"/>
          <a:ext cx="3585607" cy="168802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653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Only NHS links close to highway count station (50 feet) with 24-hour counts and Highway network links close to NHS links with valid speed data(200 feet) would be considered</a:t>
          </a:r>
          <a:endParaRPr lang="en-US" sz="1400" kern="1200" dirty="0"/>
        </a:p>
      </dsp:txBody>
      <dsp:txXfrm rot="5400000">
        <a:off x="650" y="717121"/>
        <a:ext cx="1688028" cy="2151365"/>
      </dsp:txXfrm>
    </dsp:sp>
    <dsp:sp modelId="{0BD02D0F-48D2-4D0D-94B6-3694193301D3}">
      <dsp:nvSpPr>
        <dsp:cNvPr id="0" name=""/>
        <dsp:cNvSpPr/>
      </dsp:nvSpPr>
      <dsp:spPr>
        <a:xfrm rot="16200000">
          <a:off x="866491" y="948789"/>
          <a:ext cx="3585607" cy="1688028"/>
        </a:xfrm>
        <a:prstGeom prst="flowChartManualOperation">
          <a:avLst/>
        </a:prstGeom>
        <a:solidFill>
          <a:schemeClr val="accent2">
            <a:hueOff val="2166576"/>
            <a:satOff val="-11599"/>
            <a:lumOff val="8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653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65% links are joined with TMC based on shared LINK_ID between Master network and NHS network</a:t>
          </a:r>
          <a:endParaRPr lang="en-US" sz="1400" kern="1200" dirty="0"/>
        </a:p>
      </dsp:txBody>
      <dsp:txXfrm rot="5400000">
        <a:off x="1815280" y="717121"/>
        <a:ext cx="1688028" cy="2151365"/>
      </dsp:txXfrm>
    </dsp:sp>
    <dsp:sp modelId="{DCCB475D-5AD0-44BE-BE36-FF8667949D9A}">
      <dsp:nvSpPr>
        <dsp:cNvPr id="0" name=""/>
        <dsp:cNvSpPr/>
      </dsp:nvSpPr>
      <dsp:spPr>
        <a:xfrm rot="16200000">
          <a:off x="2681121" y="948789"/>
          <a:ext cx="3585607" cy="1688028"/>
        </a:xfrm>
        <a:prstGeom prst="flowChartManualOperation">
          <a:avLst/>
        </a:prstGeom>
        <a:solidFill>
          <a:schemeClr val="accent2">
            <a:hueOff val="4333152"/>
            <a:satOff val="-23198"/>
            <a:lumOff val="1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91653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Others are joined based on the spatial relationship between NHS and latest highway network</a:t>
          </a:r>
          <a:endParaRPr lang="en-US" sz="1400" kern="1200" dirty="0"/>
        </a:p>
      </dsp:txBody>
      <dsp:txXfrm rot="5400000">
        <a:off x="3629910" y="717121"/>
        <a:ext cx="1688028" cy="2151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bappcon.org/2015conf/AbstractWrapper.aspx?id=15-191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rbappcon.org/2015conf/presentations/191_Travel%20Speed%20Data%20Comparison%20(HERE,INRIX%20and%20Bluetooth)%20-%20TRBApp%202015.pdf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bappcon.org/2015conf/AbstractWrapper.aspx?id=15-191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rbappcon.org/2015conf/presentations/191_Travel%20Speed%20Data%20Comparison%20(HERE,INRIX%20and%20Bluetooth)%20-%20TRBApp%202015.pdf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bappcon.org/2015conf/AbstractWrapper.aspx?id=15-191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rbappcon.org/2015conf/presentations/191_Travel%20Speed%20Data%20Comparison%20(HERE,INRIX%20and%20Bluetooth)%20-%20TRBApp%202015.pdf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45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</a:t>
            </a:r>
            <a:r>
              <a:rPr lang="en-US" baseline="0" dirty="0" smtClean="0"/>
              <a:t> speed increases from CBD to Rural for roadways of all facility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43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shown</a:t>
            </a:r>
            <a:r>
              <a:rPr lang="en-US" baseline="0" dirty="0" smtClean="0"/>
              <a:t> in the blue rectangular, AM, PM and Midday average speed are quite similar for arterials and collectors.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72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77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1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50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</a:t>
            </a:r>
            <a:r>
              <a:rPr lang="en-US" baseline="0" dirty="0" smtClean="0"/>
              <a:t> speed increases from CBD to Rural for roadways of all facility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7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22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shown</a:t>
            </a:r>
            <a:r>
              <a:rPr lang="en-US" baseline="0" dirty="0" smtClean="0"/>
              <a:t> in the blue rectangular, AM, PM and Midday average speed are quite similar for arterials and collectors.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01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1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01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72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http://www.fsutmsonline.net/images/uploads/md_lctr_2006/SERPM7_Model_Development_Report_Feb_17_2015_Final.pdf</a:t>
            </a:r>
          </a:p>
          <a:p>
            <a:r>
              <a:rPr lang="en-US" dirty="0" smtClean="0"/>
              <a:t>*Only 11%</a:t>
            </a:r>
            <a:r>
              <a:rPr lang="en-US" baseline="0" dirty="0" smtClean="0"/>
              <a:t> of workers above 16 leaving home from 10 am to 4 pm for county-to-county flow according to CTPP 2006-2010 data</a:t>
            </a:r>
          </a:p>
          <a:p>
            <a:r>
              <a:rPr lang="en-US" baseline="0" dirty="0" smtClean="0"/>
              <a:t>*That number for MWCOG region is about 8</a:t>
            </a:r>
            <a:r>
              <a:rPr lang="en-US" baseline="0" dirty="0" smtClean="0"/>
              <a:t>%</a:t>
            </a:r>
          </a:p>
          <a:p>
            <a:endParaRPr lang="en-US" baseline="0" dirty="0" smtClean="0"/>
          </a:p>
          <a:p>
            <a:pPr lvl="1"/>
            <a:r>
              <a:rPr lang="en-US" sz="2000" dirty="0" smtClean="0"/>
              <a:t>More non-mandatory tours than other region?</a:t>
            </a:r>
          </a:p>
          <a:p>
            <a:pPr lvl="1"/>
            <a:r>
              <a:rPr lang="en-US" sz="2000" dirty="0" smtClean="0"/>
              <a:t>More flexible work schedule in this region?* (not likely)</a:t>
            </a:r>
          </a:p>
          <a:p>
            <a:pPr lvl="1"/>
            <a:r>
              <a:rPr lang="en-US" sz="2000" dirty="0" smtClean="0"/>
              <a:t>Departure or arrival times at noon for university &amp; school tours?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Comparing </a:t>
            </a:r>
            <a:r>
              <a:rPr lang="en-US" dirty="0" smtClean="0"/>
              <a:t>Arterial Speeds from “Big-Data” Sources in Southeast Florida</a:t>
            </a:r>
            <a:br>
              <a:rPr lang="en-US" dirty="0" smtClean="0"/>
            </a:br>
            <a:r>
              <a:rPr lang="en-US" dirty="0" smtClean="0">
                <a:hlinkClick r:id="rId3" tooltip="Abstract"/>
              </a:rPr>
              <a:t>(Abstract)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(Presentation)</a:t>
            </a:r>
            <a:r>
              <a:rPr lang="en-US" dirty="0" smtClean="0"/>
              <a:t>Presented by </a:t>
            </a:r>
            <a:r>
              <a:rPr lang="en-US" dirty="0" err="1" smtClean="0"/>
              <a:t>Sujith</a:t>
            </a:r>
            <a:r>
              <a:rPr lang="en-US" dirty="0" smtClean="0"/>
              <a:t> </a:t>
            </a:r>
            <a:r>
              <a:rPr lang="en-US" dirty="0" err="1" smtClean="0"/>
              <a:t>Rapolu</a:t>
            </a:r>
            <a:endParaRPr lang="en-US" dirty="0" smtClean="0"/>
          </a:p>
          <a:p>
            <a:r>
              <a:rPr lang="en-US" b="1" dirty="0" smtClean="0"/>
              <a:t>Authors: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Sujith</a:t>
            </a:r>
            <a:r>
              <a:rPr lang="en-US" dirty="0" smtClean="0"/>
              <a:t> </a:t>
            </a:r>
            <a:r>
              <a:rPr lang="en-US" dirty="0" err="1" smtClean="0"/>
              <a:t>Rapolu</a:t>
            </a:r>
            <a:r>
              <a:rPr lang="en-US" dirty="0" smtClean="0"/>
              <a:t>, AECOM</a:t>
            </a:r>
            <a:br>
              <a:rPr lang="en-US" dirty="0" smtClean="0"/>
            </a:br>
            <a:r>
              <a:rPr lang="en-US" dirty="0" err="1" smtClean="0"/>
              <a:t>Ashutosh</a:t>
            </a:r>
            <a:r>
              <a:rPr lang="en-US" dirty="0" smtClean="0"/>
              <a:t> Kumar, AECOM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55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Comparing Arterial Speeds from “Big-Data” Sources in Southeast Florida</a:t>
            </a:r>
            <a:br>
              <a:rPr lang="en-US" dirty="0" smtClean="0"/>
            </a:br>
            <a:r>
              <a:rPr lang="en-US" dirty="0" smtClean="0">
                <a:hlinkClick r:id="rId3" tooltip="Abstract"/>
              </a:rPr>
              <a:t>(Abstract)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(Presentation)</a:t>
            </a:r>
            <a:r>
              <a:rPr lang="en-US" dirty="0" smtClean="0"/>
              <a:t>Presented by </a:t>
            </a:r>
            <a:r>
              <a:rPr lang="en-US" dirty="0" err="1" smtClean="0"/>
              <a:t>Sujith</a:t>
            </a:r>
            <a:r>
              <a:rPr lang="en-US" dirty="0" smtClean="0"/>
              <a:t> </a:t>
            </a:r>
            <a:r>
              <a:rPr lang="en-US" dirty="0" err="1" smtClean="0"/>
              <a:t>Rapolu</a:t>
            </a:r>
            <a:endParaRPr lang="en-US" dirty="0" smtClean="0"/>
          </a:p>
          <a:p>
            <a:r>
              <a:rPr lang="en-US" b="1" dirty="0" smtClean="0"/>
              <a:t>Authors: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Sujith</a:t>
            </a:r>
            <a:r>
              <a:rPr lang="en-US" dirty="0" smtClean="0"/>
              <a:t> </a:t>
            </a:r>
            <a:r>
              <a:rPr lang="en-US" dirty="0" err="1" smtClean="0"/>
              <a:t>Rapolu</a:t>
            </a:r>
            <a:r>
              <a:rPr lang="en-US" dirty="0" smtClean="0"/>
              <a:t>, AECOM</a:t>
            </a:r>
            <a:br>
              <a:rPr lang="en-US" dirty="0" smtClean="0"/>
            </a:br>
            <a:r>
              <a:rPr lang="en-US" dirty="0" err="1" smtClean="0"/>
              <a:t>Ashutosh</a:t>
            </a:r>
            <a:r>
              <a:rPr lang="en-US" dirty="0" smtClean="0"/>
              <a:t> Kumar, AECOM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4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Weighted 5</a:t>
            </a:r>
            <a:r>
              <a:rPr lang="en-US" baseline="30000" dirty="0" smtClean="0"/>
              <a:t>th</a:t>
            </a:r>
            <a:r>
              <a:rPr lang="en-US" baseline="0" dirty="0" smtClean="0"/>
              <a:t> daily speed for arterial is a bit higher compared to major arterials because speed of roadways in rural area is also included.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Comparing Arterial Speeds from “Big-Data” Sources in Southeast Florida</a:t>
            </a:r>
            <a:br>
              <a:rPr lang="en-US" dirty="0" smtClean="0"/>
            </a:br>
            <a:r>
              <a:rPr lang="en-US" dirty="0" smtClean="0">
                <a:hlinkClick r:id="rId3" tooltip="Abstract"/>
              </a:rPr>
              <a:t>(Abstract)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(Presentation)</a:t>
            </a:r>
            <a:r>
              <a:rPr lang="en-US" dirty="0" smtClean="0"/>
              <a:t>Presented by </a:t>
            </a:r>
            <a:r>
              <a:rPr lang="en-US" dirty="0" err="1" smtClean="0"/>
              <a:t>Sujith</a:t>
            </a:r>
            <a:r>
              <a:rPr lang="en-US" dirty="0" smtClean="0"/>
              <a:t> </a:t>
            </a:r>
            <a:r>
              <a:rPr lang="en-US" dirty="0" err="1" smtClean="0"/>
              <a:t>Rapolu</a:t>
            </a:r>
            <a:endParaRPr lang="en-US" dirty="0" smtClean="0"/>
          </a:p>
          <a:p>
            <a:r>
              <a:rPr lang="en-US" b="1" dirty="0" smtClean="0"/>
              <a:t>Authors: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Sujith</a:t>
            </a:r>
            <a:r>
              <a:rPr lang="en-US" dirty="0" smtClean="0"/>
              <a:t> </a:t>
            </a:r>
            <a:r>
              <a:rPr lang="en-US" dirty="0" err="1" smtClean="0"/>
              <a:t>Rapolu</a:t>
            </a:r>
            <a:r>
              <a:rPr lang="en-US" dirty="0" smtClean="0"/>
              <a:t>, AECOM</a:t>
            </a:r>
            <a:br>
              <a:rPr lang="en-US" dirty="0" smtClean="0"/>
            </a:br>
            <a:r>
              <a:rPr lang="en-US" dirty="0" err="1" smtClean="0"/>
              <a:t>Ashutosh</a:t>
            </a:r>
            <a:r>
              <a:rPr lang="en-US" dirty="0" smtClean="0"/>
              <a:t> Kumar, AECOM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55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</a:t>
            </a:r>
            <a:r>
              <a:rPr lang="en-US" baseline="0" dirty="0" smtClean="0"/>
              <a:t> mph for NPMRDS AM looks a bit high compared with 2000 freeway speed (46.84 mph) shown in the table of this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28</a:t>
            </a:r>
            <a:r>
              <a:rPr lang="en-US" baseline="0" dirty="0" smtClean="0"/>
              <a:t> mph for NPMRDS AM looks a bit high compared with 2000 freeway speed (24.69 mph) shown in the table of this slide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source of observed speed looks like an inventory maintained by FDOT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17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data</a:t>
            </a:r>
            <a:r>
              <a:rPr lang="en-US" baseline="0" dirty="0" smtClean="0"/>
              <a:t> has freeway and arterial AM speed more consistent with 2000 highway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37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     IF (FTC2=11-12,81-82)                                              ;Freeway &amp; HOV</a:t>
            </a:r>
          </a:p>
          <a:p>
            <a:r>
              <a:rPr lang="en-US" dirty="0" smtClean="0"/>
              <a:t>          FFSPD=(12.56418+0.64058*POSTSPD+0.00340*(POSTSPD)^2)</a:t>
            </a:r>
          </a:p>
          <a:p>
            <a:r>
              <a:rPr lang="en-US" dirty="0" smtClean="0"/>
              <a:t>       ELSEIF (FTC2=91-92)                                            ;Mainline Toll Links</a:t>
            </a:r>
          </a:p>
          <a:p>
            <a:r>
              <a:rPr lang="en-US" dirty="0" smtClean="0"/>
              <a:t>          FFSPD=(12.56418+0.64058*POSTSPD+0.00340*(POSTSPD)^2)</a:t>
            </a:r>
          </a:p>
          <a:p>
            <a:endParaRPr lang="en-US" dirty="0" smtClean="0"/>
          </a:p>
          <a:p>
            <a:r>
              <a:rPr lang="en-US" dirty="0" smtClean="0"/>
              <a:t>       ELSEIF (FTC2=21)                                               ;Uninterrupted Roadways</a:t>
            </a:r>
          </a:p>
          <a:p>
            <a:r>
              <a:rPr lang="en-US" dirty="0" smtClean="0"/>
              <a:t>          FFSPD=(10.10+0.65735*POSTSPD+0.00348*(POSTSPD)^2)</a:t>
            </a:r>
          </a:p>
          <a:p>
            <a:r>
              <a:rPr lang="en-US" dirty="0" smtClean="0"/>
              <a:t>       ELSEIF (FTC2=41)                                               ;High Speed Arterials</a:t>
            </a:r>
          </a:p>
          <a:p>
            <a:r>
              <a:rPr lang="en-US" dirty="0" smtClean="0"/>
              <a:t>          FFSPD=(10.10+0.65735*POSTSPD+0.00348*(POSTSPD)^2)</a:t>
            </a:r>
          </a:p>
          <a:p>
            <a:r>
              <a:rPr lang="en-US" dirty="0" smtClean="0"/>
              <a:t>       ELSEIF (FTC2=61)                                               ;Low Speed Collectors</a:t>
            </a:r>
          </a:p>
          <a:p>
            <a:r>
              <a:rPr lang="en-US" dirty="0" smtClean="0"/>
              <a:t>          FFSPD=(10.10+0.65735*POSTSPD+0.00348*(POSTSPD)^2)</a:t>
            </a:r>
          </a:p>
          <a:p>
            <a:endParaRPr lang="en-US" dirty="0" smtClean="0"/>
          </a:p>
          <a:p>
            <a:r>
              <a:rPr lang="en-US" dirty="0" smtClean="0"/>
              <a:t>       ELSEIF (FTC2=71-75)                                            ;Ramps-Freeway</a:t>
            </a:r>
          </a:p>
          <a:p>
            <a:r>
              <a:rPr lang="en-US" dirty="0" smtClean="0"/>
              <a:t>          FFSPD=(11.33209+0.64896*POSTSPD+0.00344*(POSTSPD)^2)</a:t>
            </a:r>
          </a:p>
          <a:p>
            <a:r>
              <a:rPr lang="en-US" dirty="0" smtClean="0"/>
              <a:t>       ELSEIF (FTC2=93,94)                                            ;Ramps-Toll Facilities</a:t>
            </a:r>
          </a:p>
          <a:p>
            <a:r>
              <a:rPr lang="en-US" dirty="0" smtClean="0"/>
              <a:t>         FFSPD=(11.33209+0.64896*POSTSPD+0.00344*(POSTSPD)^2)</a:t>
            </a:r>
          </a:p>
          <a:p>
            <a:r>
              <a:rPr lang="en-US" dirty="0" smtClean="0"/>
              <a:t>       ELSEIF (FTC2=83-86)                                            ;HOV Slip Ramps</a:t>
            </a:r>
          </a:p>
          <a:p>
            <a:r>
              <a:rPr lang="en-US" dirty="0" smtClean="0"/>
              <a:t>         FFSPD=(11.33209+0.64896*POSTSPD+0.00344*(POSTSPD)^2)</a:t>
            </a:r>
          </a:p>
          <a:p>
            <a:r>
              <a:rPr lang="en-US" dirty="0" smtClean="0"/>
              <a:t>       ELSE</a:t>
            </a:r>
          </a:p>
          <a:p>
            <a:r>
              <a:rPr lang="en-US" dirty="0" smtClean="0"/>
              <a:t>         FFSPD=(11.33209+0.64896*POSTSPD+0.00344*(POSTSPD)^2)        ;Others (for ex. Toll plazas-95) excluding connectors</a:t>
            </a:r>
          </a:p>
          <a:p>
            <a:r>
              <a:rPr lang="en-US" dirty="0" smtClean="0"/>
              <a:t>    ENDIF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5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if</a:t>
            </a:r>
            <a:r>
              <a:rPr lang="en-US" baseline="0" dirty="0" smtClean="0"/>
              <a:t> the reference speed a bit low to uninterrupted facilities in urban area.</a:t>
            </a:r>
          </a:p>
          <a:p>
            <a:r>
              <a:rPr lang="en-US" baseline="0" dirty="0" smtClean="0"/>
              <a:t>Data source:</a:t>
            </a:r>
          </a:p>
          <a:p>
            <a:r>
              <a:rPr lang="en-US" baseline="0" dirty="0" smtClean="0"/>
              <a:t>1) Reference speed: NPMRDS one-hour 85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 average speed for each link attached with a valid TMC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2) Free-flow and posted speed: SEPRM 7 loaded network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Reference speed</a:t>
            </a:r>
            <a:r>
              <a:rPr lang="en-US" baseline="0" dirty="0" smtClean="0"/>
              <a:t> is too low for </a:t>
            </a:r>
            <a:r>
              <a:rPr lang="en-US" sz="1200" dirty="0" smtClean="0">
                <a:sym typeface="Wingdings" panose="05000000000000000000" pitchFamily="2" charset="2"/>
              </a:rPr>
              <a:t>Lower Speed &amp; Collector Facility in</a:t>
            </a:r>
            <a:r>
              <a:rPr lang="en-US" sz="1200" baseline="0" dirty="0" smtClean="0">
                <a:sym typeface="Wingdings" panose="05000000000000000000" pitchFamily="2" charset="2"/>
              </a:rPr>
              <a:t> CBD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51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95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7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* and ** are downloaded</a:t>
            </a:r>
            <a:r>
              <a:rPr lang="en-US" baseline="0" dirty="0" smtClean="0"/>
              <a:t> from https://vpp.ritis.org/suite/download/</a:t>
            </a:r>
            <a:endParaRPr lang="en-US" dirty="0" smtClean="0"/>
          </a:p>
          <a:p>
            <a:r>
              <a:rPr lang="en-US" dirty="0" smtClean="0"/>
              <a:t>**Used</a:t>
            </a:r>
            <a:r>
              <a:rPr lang="en-US" baseline="0" dirty="0" smtClean="0"/>
              <a:t> to cross-check NPMRDS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Username: xliu@camsys.com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Password: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lxm123456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6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err="1" smtClean="0"/>
              <a:t>Xuemei</a:t>
            </a:r>
            <a:r>
              <a:rPr lang="en-US" baseline="0" dirty="0" smtClean="0"/>
              <a:t> conducted these two steps in ArcGIS</a:t>
            </a:r>
          </a:p>
          <a:p>
            <a:r>
              <a:rPr lang="en-US" baseline="0" dirty="0" smtClean="0"/>
              <a:t>**See line 53-63 of X:\Proj\2016\160136 - FLDOT D4 UMdlDev16_OnCall\Validation\data\Speeds\version_0808\Speed_0905.R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7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discussion, only data of N &amp; P are selected.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49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*From Dan </a:t>
            </a:r>
            <a:r>
              <a:rPr lang="en-US" dirty="0" err="1" smtClean="0"/>
              <a:t>Beagan’s</a:t>
            </a:r>
            <a:r>
              <a:rPr lang="en-US" baseline="0" dirty="0" smtClean="0"/>
              <a:t> email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74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85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2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2544" y="220805"/>
            <a:ext cx="5470178" cy="2485136"/>
          </a:xfrm>
        </p:spPr>
        <p:txBody>
          <a:bodyPr/>
          <a:lstStyle>
            <a:lvl1pPr algn="r">
              <a:defRPr sz="4400" b="0">
                <a:solidFill>
                  <a:srgbClr val="3E4D54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8331" y="2800210"/>
            <a:ext cx="803439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7500"/>
              </a:spcAft>
            </a:pPr>
            <a:r>
              <a:rPr lang="en-US" sz="1400" i="1" dirty="0" smtClean="0">
                <a:solidFill>
                  <a:srgbClr val="3E4D54"/>
                </a:solidFill>
                <a:latin typeface="Arial Narrow"/>
              </a:rPr>
              <a:t>presented to</a:t>
            </a:r>
          </a:p>
          <a:p>
            <a:pPr algn="r"/>
            <a:r>
              <a:rPr lang="en-US" sz="1400" i="1" dirty="0" smtClean="0">
                <a:solidFill>
                  <a:srgbClr val="3E4D54"/>
                </a:solidFill>
                <a:latin typeface="Arial Narrow"/>
              </a:rPr>
              <a:t>presented by</a:t>
            </a:r>
          </a:p>
          <a:p>
            <a:pPr algn="r"/>
            <a:endParaRPr lang="en-US" dirty="0" smtClean="0">
              <a:solidFill>
                <a:srgbClr val="3E4D54"/>
              </a:solidFill>
              <a:latin typeface="Arial Narrow"/>
            </a:endParaRPr>
          </a:p>
          <a:p>
            <a:pPr algn="r"/>
            <a:endParaRPr lang="en-US" dirty="0" smtClean="0">
              <a:solidFill>
                <a:srgbClr val="3E4D54"/>
              </a:solidFill>
              <a:latin typeface="Arial Narrow"/>
            </a:endParaRPr>
          </a:p>
          <a:p>
            <a:pPr algn="r"/>
            <a:endParaRPr lang="en-US" dirty="0" smtClean="0">
              <a:solidFill>
                <a:srgbClr val="3E4D54"/>
              </a:solidFill>
              <a:latin typeface="Arial Narrow"/>
            </a:endParaRPr>
          </a:p>
          <a:p>
            <a:pPr algn="r"/>
            <a:endParaRPr lang="en-US" dirty="0" smtClean="0">
              <a:solidFill>
                <a:srgbClr val="3E4D54"/>
              </a:solidFill>
              <a:latin typeface="Arial Narrow"/>
            </a:endParaRPr>
          </a:p>
          <a:p>
            <a:pPr algn="r"/>
            <a:endParaRPr lang="en-US" dirty="0" smtClean="0">
              <a:solidFill>
                <a:srgbClr val="3E4D54"/>
              </a:solidFill>
              <a:latin typeface="Arial Narrow"/>
            </a:endParaRPr>
          </a:p>
          <a:p>
            <a:pPr algn="r"/>
            <a:endParaRPr lang="en-US" dirty="0">
              <a:solidFill>
                <a:srgbClr val="3E4D54"/>
              </a:solidFill>
              <a:latin typeface="Arial Narrow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2544" y="3057723"/>
            <a:ext cx="5502836" cy="470931"/>
          </a:xfrm>
        </p:spPr>
        <p:txBody>
          <a:bodyPr>
            <a:normAutofit/>
          </a:bodyPr>
          <a:lstStyle>
            <a:lvl1pPr algn="r">
              <a:buFontTx/>
              <a:buNone/>
              <a:defRPr sz="2400">
                <a:solidFill>
                  <a:srgbClr val="3E4D54"/>
                </a:solidFill>
                <a:latin typeface="+mj-lt"/>
              </a:defRPr>
            </a:lvl1pPr>
          </a:lstStyle>
          <a:p>
            <a:pPr lvl="0"/>
            <a:r>
              <a:rPr lang="en-US" sz="2400" dirty="0" smtClean="0"/>
              <a:t>Client Name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81937" y="6425745"/>
            <a:ext cx="1857375" cy="377825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rgbClr val="3E4D5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21092" y="4251751"/>
            <a:ext cx="2554288" cy="989096"/>
          </a:xfrm>
        </p:spPr>
        <p:txBody>
          <a:bodyPr>
            <a:noAutofit/>
          </a:bodyPr>
          <a:lstStyle>
            <a:lvl1pPr algn="r">
              <a:buFontTx/>
              <a:buNone/>
              <a:defRPr sz="1600" baseline="0">
                <a:solidFill>
                  <a:srgbClr val="3E4D5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Presenters Name(s)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16" y="5341814"/>
            <a:ext cx="2743206" cy="134417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214604" cy="6866627"/>
            <a:chOff x="211639" y="0"/>
            <a:chExt cx="214604" cy="6866627"/>
          </a:xfrm>
        </p:grpSpPr>
        <p:sp>
          <p:nvSpPr>
            <p:cNvPr id="18" name="Rectangle 17"/>
            <p:cNvSpPr/>
            <p:nvPr/>
          </p:nvSpPr>
          <p:spPr>
            <a:xfrm>
              <a:off x="211639" y="0"/>
              <a:ext cx="214604" cy="1797603"/>
            </a:xfrm>
            <a:prstGeom prst="rect">
              <a:avLst/>
            </a:prstGeom>
            <a:solidFill>
              <a:srgbClr val="26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1639" y="1797603"/>
              <a:ext cx="214604" cy="1635711"/>
            </a:xfrm>
            <a:prstGeom prst="rect">
              <a:avLst/>
            </a:prstGeom>
            <a:solidFill>
              <a:srgbClr val="1C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1639" y="3433314"/>
              <a:ext cx="214604" cy="16508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1639" y="5084190"/>
              <a:ext cx="214604" cy="1782437"/>
            </a:xfrm>
            <a:prstGeom prst="rect">
              <a:avLst/>
            </a:prstGeom>
            <a:solidFill>
              <a:srgbClr val="97C3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194991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80456"/>
            <a:ext cx="8246677" cy="2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390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480456"/>
            <a:ext cx="8246677" cy="2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0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856" y="6490353"/>
            <a:ext cx="6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480456"/>
            <a:ext cx="8246677" cy="2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750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231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82148"/>
            <a:ext cx="7772400" cy="3275044"/>
          </a:xfrm>
        </p:spPr>
        <p:txBody>
          <a:bodyPr anchor="ctr" anchorCtr="0"/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5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788" y="1567543"/>
            <a:ext cx="77875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Included in this template are 4 layouts.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To</a:t>
            </a:r>
            <a:r>
              <a:rPr lang="en-US" sz="2800" baseline="0" dirty="0" smtClean="0"/>
              <a:t> begin, select the desired look from the “Layouts” drop down next to the “New Slide” drop down.   </a:t>
            </a:r>
          </a:p>
          <a:p>
            <a:pPr algn="ctr"/>
            <a:endParaRPr lang="en-US" sz="2800" baseline="0" dirty="0" smtClean="0"/>
          </a:p>
          <a:p>
            <a:pPr algn="ctr"/>
            <a:r>
              <a:rPr lang="en-US" sz="2800" baseline="0" dirty="0" smtClean="0"/>
              <a:t>Each design is intended to be used independently, do not mix and match from the different looks.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426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5778"/>
            <a:ext cx="8229600" cy="14535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7029"/>
            <a:ext cx="8229600" cy="4319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856" y="6490353"/>
            <a:ext cx="664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F4D55">
                  <a:tint val="75000"/>
                </a:srgb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214604" cy="6866627"/>
            <a:chOff x="211639" y="0"/>
            <a:chExt cx="214604" cy="6866627"/>
          </a:xfrm>
        </p:grpSpPr>
        <p:sp>
          <p:nvSpPr>
            <p:cNvPr id="5" name="Rectangle 4"/>
            <p:cNvSpPr/>
            <p:nvPr/>
          </p:nvSpPr>
          <p:spPr>
            <a:xfrm>
              <a:off x="211639" y="0"/>
              <a:ext cx="214604" cy="1797603"/>
            </a:xfrm>
            <a:prstGeom prst="rect">
              <a:avLst/>
            </a:prstGeom>
            <a:solidFill>
              <a:srgbClr val="26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1639" y="1797603"/>
              <a:ext cx="214604" cy="1635711"/>
            </a:xfrm>
            <a:prstGeom prst="rect">
              <a:avLst/>
            </a:prstGeom>
            <a:solidFill>
              <a:srgbClr val="1C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1639" y="3433314"/>
              <a:ext cx="214604" cy="16508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1639" y="5084190"/>
              <a:ext cx="214604" cy="1782437"/>
            </a:xfrm>
            <a:prstGeom prst="rect">
              <a:avLst/>
            </a:prstGeom>
            <a:solidFill>
              <a:srgbClr val="97C3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03" y="6340619"/>
            <a:ext cx="2374397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1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000" b="0" i="1" kern="1200">
          <a:solidFill>
            <a:srgbClr val="3E4D54"/>
          </a:solidFill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FontTx/>
        <a:buBlip>
          <a:blip r:embed="rId10"/>
        </a:buBlip>
        <a:defRPr sz="2400" b="0" kern="1200">
          <a:solidFill>
            <a:srgbClr val="3E4D5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6"/>
        </a:buClr>
        <a:buFont typeface="Arial" pitchFamily="34" charset="0"/>
        <a:buChar char="»"/>
        <a:defRPr sz="2200" b="0" kern="1200">
          <a:solidFill>
            <a:srgbClr val="3E4D5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2200" b="0" kern="1200">
          <a:solidFill>
            <a:srgbClr val="3E4D5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b="0" kern="1200">
          <a:solidFill>
            <a:srgbClr val="3E4D5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buFont typeface="Wingdings" pitchFamily="2" charset="2"/>
        <a:buChar char="§"/>
        <a:defRPr sz="1800" b="0" kern="1200">
          <a:solidFill>
            <a:srgbClr val="3E4D5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108-2971-4A9A-93ED-BBCB490AF7A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02C-8D24-458A-B1AA-5E62E3CA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3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i95coalition.org/wp-content/uploads/2015/02/I-95-VPP-II-INRIX-Inteface-Guide-v1-Dec-2014.pdf?dd650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783" y="220805"/>
            <a:ext cx="7541939" cy="2485136"/>
          </a:xfrm>
        </p:spPr>
        <p:txBody>
          <a:bodyPr/>
          <a:lstStyle/>
          <a:p>
            <a:r>
              <a:rPr lang="en-US" dirty="0" smtClean="0"/>
              <a:t>SERPM 8 NPMRDS SPEED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---------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8/29/2017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089585" y="4251751"/>
            <a:ext cx="3885795" cy="989096"/>
          </a:xfrm>
        </p:spPr>
        <p:txBody>
          <a:bodyPr/>
          <a:lstStyle/>
          <a:p>
            <a:r>
              <a:rPr lang="en-US" dirty="0" smtClean="0"/>
              <a:t>Marty Milkovits, </a:t>
            </a:r>
            <a:r>
              <a:rPr lang="en-US" dirty="0" err="1" smtClean="0"/>
              <a:t>Xuemei</a:t>
            </a:r>
            <a:r>
              <a:rPr lang="en-US" dirty="0" smtClean="0"/>
              <a:t> Liu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FTC2 Tabulation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10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pic>
        <p:nvPicPr>
          <p:cNvPr id="5" name="Picture 3" descr="Screenshot1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83"/>
          <a:stretch/>
        </p:blipFill>
        <p:spPr bwMode="auto">
          <a:xfrm>
            <a:off x="2375209" y="1545757"/>
            <a:ext cx="4783874" cy="495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matched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11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365121"/>
              </p:ext>
            </p:extLst>
          </p:nvPr>
        </p:nvGraphicFramePr>
        <p:xfrm>
          <a:off x="5823369" y="1639933"/>
          <a:ext cx="2766510" cy="2683870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1926051"/>
                <a:gridCol w="840459"/>
              </a:tblGrid>
              <a:tr h="397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Categories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# of TMC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CBD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Fringe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OBD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97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Generally Residential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1,169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Rural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38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1,880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248735"/>
              </p:ext>
            </p:extLst>
          </p:nvPr>
        </p:nvGraphicFramePr>
        <p:xfrm>
          <a:off x="798787" y="1639933"/>
          <a:ext cx="4719144" cy="3992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192"/>
                <a:gridCol w="3026981"/>
                <a:gridCol w="987971"/>
              </a:tblGrid>
              <a:tr h="43715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FTC2</a:t>
                      </a:r>
                    </a:p>
                  </a:txBody>
                  <a:tcPr marL="6635" marR="6635" marT="663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Categories</a:t>
                      </a:r>
                    </a:p>
                  </a:txBody>
                  <a:tcPr marL="6635" marR="6635" marT="663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TMC</a:t>
                      </a:r>
                    </a:p>
                  </a:txBody>
                  <a:tcPr marL="6635" marR="6635" marT="6635" marB="0" anchor="b">
                    <a:solidFill>
                      <a:schemeClr val="accent1"/>
                    </a:solidFill>
                  </a:tcPr>
                </a:tc>
              </a:tr>
              <a:tr h="2289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11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Freeway</a:t>
                      </a:r>
                      <a:endParaRPr lang="en-US" sz="1300" b="0" i="0" u="none" strike="noStrike" dirty="0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201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</a:tr>
              <a:tr h="2289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12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Freeway-type II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</a:tr>
              <a:tr h="27121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21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Uninterrupted Segment 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58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</a:tr>
              <a:tr h="2289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41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Hi-Speed (Arterials)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 smtClean="0">
                          <a:effectLst/>
                        </a:rPr>
                        <a:t>1,274</a:t>
                      </a:r>
                      <a:endParaRPr lang="en-US" sz="1300" b="0" i="0" u="none" strike="noStrike" dirty="0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</a:tr>
              <a:tr h="2289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61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Low-speed Collectors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113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</a:tr>
              <a:tr h="2289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71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On Ramp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7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</a:tr>
              <a:tr h="2289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72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Loop On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</a:tr>
              <a:tr h="2289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73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Off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Ramp</a:t>
                      </a:r>
                      <a:endParaRPr lang="en-US" sz="1300" b="0" i="0" u="none" strike="noStrike" dirty="0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</a:tr>
              <a:tr h="2289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74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Loop Off</a:t>
                      </a:r>
                      <a:endParaRPr lang="en-US" sz="1300" b="0" i="0" u="none" strike="noStrike" dirty="0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</a:tr>
              <a:tr h="2925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75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Freeway-to-Freeway (included in FRWY)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</a:tr>
              <a:tr h="2289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91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Freeway Segments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162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</a:tr>
              <a:tr h="2439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92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Uninterrupted Segments 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6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</a:tr>
              <a:tr h="2289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93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On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17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</a:tr>
              <a:tr h="2289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94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Off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</a:t>
                      </a:r>
                      <a:endParaRPr lang="en-US" sz="1300" b="0" i="0" u="none" strike="noStrike">
                        <a:solidFill>
                          <a:srgbClr val="3F4D5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/>
                </a:tc>
              </a:tr>
              <a:tr h="22898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5" marR="6635" marT="663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1,880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35" marR="6635" marT="6635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50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Average Speed by Area Type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5 percentile </a:t>
            </a:r>
            <a:r>
              <a:rPr lang="en-US" sz="2400" dirty="0" smtClean="0"/>
              <a:t>speed</a:t>
            </a:r>
          </a:p>
          <a:p>
            <a:pPr lvl="1"/>
            <a:r>
              <a:rPr lang="en-US" dirty="0" smtClean="0"/>
              <a:t>TOD</a:t>
            </a:r>
          </a:p>
          <a:p>
            <a:pPr lvl="2"/>
            <a:r>
              <a:rPr lang="en-US" sz="2000" dirty="0" smtClean="0"/>
              <a:t>AM </a:t>
            </a:r>
            <a:r>
              <a:rPr lang="en-US" sz="2000" dirty="0"/>
              <a:t>Peak (6AM – </a:t>
            </a:r>
            <a:r>
              <a:rPr lang="en-US" sz="2000" dirty="0" smtClean="0"/>
              <a:t>9AM)</a:t>
            </a:r>
          </a:p>
          <a:p>
            <a:pPr lvl="2"/>
            <a:r>
              <a:rPr lang="en-US" sz="2000" dirty="0" smtClean="0"/>
              <a:t>Midday </a:t>
            </a:r>
            <a:r>
              <a:rPr lang="en-US" sz="2000" dirty="0"/>
              <a:t>(9AM – </a:t>
            </a:r>
            <a:r>
              <a:rPr lang="en-US" sz="2000" dirty="0" smtClean="0"/>
              <a:t>3PM)</a:t>
            </a:r>
          </a:p>
          <a:p>
            <a:pPr lvl="2"/>
            <a:r>
              <a:rPr lang="en-US" sz="2000" dirty="0" smtClean="0"/>
              <a:t>PM </a:t>
            </a:r>
            <a:r>
              <a:rPr lang="en-US" sz="2000" dirty="0"/>
              <a:t>Peak (3PM – </a:t>
            </a:r>
            <a:r>
              <a:rPr lang="en-US" sz="2000" dirty="0" smtClean="0"/>
              <a:t>7PM)</a:t>
            </a:r>
          </a:p>
          <a:p>
            <a:pPr lvl="2"/>
            <a:r>
              <a:rPr lang="en-US" sz="2000" dirty="0" smtClean="0"/>
              <a:t>Evening </a:t>
            </a:r>
            <a:r>
              <a:rPr lang="en-US" sz="2000" dirty="0"/>
              <a:t>(7PM – </a:t>
            </a:r>
            <a:r>
              <a:rPr lang="en-US" sz="2000" dirty="0" smtClean="0"/>
              <a:t>10PM)</a:t>
            </a:r>
          </a:p>
          <a:p>
            <a:pPr lvl="2"/>
            <a:r>
              <a:rPr lang="en-US" sz="2000" dirty="0" smtClean="0"/>
              <a:t>Night </a:t>
            </a:r>
            <a:r>
              <a:rPr lang="en-US" sz="2000" dirty="0"/>
              <a:t>(10PM – 6AM)</a:t>
            </a:r>
          </a:p>
          <a:p>
            <a:endParaRPr lang="en-US" sz="20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sz="2400" dirty="0" smtClean="0"/>
              <a:t>ATG</a:t>
            </a:r>
            <a:endParaRPr lang="en-US" sz="2400" dirty="0"/>
          </a:p>
          <a:p>
            <a:pPr lvl="2"/>
            <a:r>
              <a:rPr lang="en-US" sz="2400" dirty="0" smtClean="0"/>
              <a:t>1 </a:t>
            </a:r>
            <a:r>
              <a:rPr lang="en-US" sz="2400" dirty="0" smtClean="0">
                <a:sym typeface="Wingdings" panose="05000000000000000000" pitchFamily="2" charset="2"/>
              </a:rPr>
              <a:t> CBD</a:t>
            </a:r>
            <a:endParaRPr lang="en-US" sz="2400" dirty="0"/>
          </a:p>
          <a:p>
            <a:pPr lvl="2"/>
            <a:r>
              <a:rPr lang="en-US" sz="2400" dirty="0"/>
              <a:t>2</a:t>
            </a:r>
            <a:r>
              <a:rPr lang="en-US" sz="2400" dirty="0" smtClean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Fringe</a:t>
            </a:r>
            <a:endParaRPr lang="en-US" sz="2400" dirty="0"/>
          </a:p>
          <a:p>
            <a:pPr lvl="2"/>
            <a:r>
              <a:rPr lang="en-US" sz="2400" dirty="0"/>
              <a:t>3</a:t>
            </a:r>
            <a:r>
              <a:rPr lang="en-US" sz="2400" dirty="0" smtClean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OBD</a:t>
            </a:r>
            <a:endParaRPr lang="en-US" sz="2400" dirty="0"/>
          </a:p>
          <a:p>
            <a:pPr lvl="2"/>
            <a:r>
              <a:rPr lang="en-US" sz="2400" dirty="0"/>
              <a:t>4</a:t>
            </a:r>
            <a:r>
              <a:rPr lang="en-US" sz="2400" dirty="0" smtClean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Generally Residential</a:t>
            </a:r>
            <a:endParaRPr lang="en-US" sz="2400" dirty="0"/>
          </a:p>
          <a:p>
            <a:pPr lvl="2"/>
            <a:r>
              <a:rPr lang="en-US" sz="2400" dirty="0"/>
              <a:t>5</a:t>
            </a:r>
            <a:r>
              <a:rPr lang="en-US" sz="2400" dirty="0" smtClean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Rural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12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Speed by Area Type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13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509860"/>
              </p:ext>
            </p:extLst>
          </p:nvPr>
        </p:nvGraphicFramePr>
        <p:xfrm>
          <a:off x="457200" y="1806575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2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Average Speed by </a:t>
            </a:r>
            <a:r>
              <a:rPr lang="en-US" sz="3600" dirty="0" smtClean="0"/>
              <a:t>Functional Class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14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07029"/>
            <a:ext cx="8229600" cy="4319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buFontTx/>
              <a:buBlip>
                <a:blip r:embed="rId3"/>
              </a:buBlip>
              <a:defRPr sz="24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»"/>
              <a:defRPr sz="22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sz="18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 percentile </a:t>
            </a:r>
            <a:r>
              <a:rPr lang="en-US" dirty="0" smtClean="0"/>
              <a:t>speed</a:t>
            </a:r>
          </a:p>
          <a:p>
            <a:pPr lvl="1"/>
            <a:r>
              <a:rPr lang="en-US" sz="2000" dirty="0" smtClean="0"/>
              <a:t>FTC*</a:t>
            </a:r>
            <a:endParaRPr lang="en-US" sz="2000" dirty="0"/>
          </a:p>
          <a:p>
            <a:pPr lvl="2"/>
            <a:r>
              <a:rPr lang="en-US" sz="2000" dirty="0"/>
              <a:t>10 </a:t>
            </a:r>
            <a:r>
              <a:rPr lang="en-US" sz="2000" dirty="0">
                <a:sym typeface="Wingdings" panose="05000000000000000000" pitchFamily="2" charset="2"/>
              </a:rPr>
              <a:t> Freeway</a:t>
            </a:r>
            <a:endParaRPr lang="en-US" sz="2000" dirty="0"/>
          </a:p>
          <a:p>
            <a:pPr lvl="2"/>
            <a:r>
              <a:rPr lang="en-US" sz="2000" dirty="0"/>
              <a:t>20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Uninterrupted Facility</a:t>
            </a:r>
            <a:endParaRPr lang="en-US" sz="2000" dirty="0"/>
          </a:p>
          <a:p>
            <a:pPr lvl="2"/>
            <a:r>
              <a:rPr lang="en-US" sz="2000" dirty="0"/>
              <a:t>40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Higher Speed Interrupted Facility</a:t>
            </a:r>
            <a:endParaRPr lang="en-US" sz="2000" dirty="0"/>
          </a:p>
          <a:p>
            <a:pPr lvl="2"/>
            <a:r>
              <a:rPr lang="en-US" sz="2000" dirty="0" smtClean="0"/>
              <a:t>60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Lower Speed &amp; Collector Facility</a:t>
            </a:r>
            <a:endParaRPr lang="en-US" sz="2000" dirty="0"/>
          </a:p>
          <a:p>
            <a:pPr lvl="2"/>
            <a:r>
              <a:rPr lang="en-US" sz="2000" dirty="0" smtClean="0"/>
              <a:t>70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Ramps</a:t>
            </a:r>
          </a:p>
          <a:p>
            <a:pPr lvl="2"/>
            <a:r>
              <a:rPr lang="en-US" sz="2000" dirty="0" smtClean="0">
                <a:sym typeface="Wingdings" panose="05000000000000000000" pitchFamily="2" charset="2"/>
              </a:rPr>
              <a:t>90 Toll Roads</a:t>
            </a:r>
            <a:endParaRPr lang="en-US" sz="2000" dirty="0"/>
          </a:p>
          <a:p>
            <a:endParaRPr lang="en-US" sz="2000" dirty="0" smtClean="0"/>
          </a:p>
          <a:p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Speed by </a:t>
            </a:r>
            <a:r>
              <a:rPr lang="en-US" dirty="0" smtClean="0"/>
              <a:t>Functional Class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15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21740"/>
              </p:ext>
            </p:extLst>
          </p:nvPr>
        </p:nvGraphicFramePr>
        <p:xfrm>
          <a:off x="457200" y="1806575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89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16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7752" r="10073" b="7596"/>
          <a:stretch/>
        </p:blipFill>
        <p:spPr>
          <a:xfrm>
            <a:off x="457200" y="287079"/>
            <a:ext cx="4263656" cy="5805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7442" r="8467" b="6977"/>
          <a:stretch/>
        </p:blipFill>
        <p:spPr>
          <a:xfrm>
            <a:off x="4795283" y="255180"/>
            <a:ext cx="4348717" cy="58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17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7660" r="9271" b="6138"/>
          <a:stretch/>
        </p:blipFill>
        <p:spPr>
          <a:xfrm>
            <a:off x="510362" y="340241"/>
            <a:ext cx="4274289" cy="5911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7841" r="9872" b="7818"/>
          <a:stretch/>
        </p:blipFill>
        <p:spPr>
          <a:xfrm>
            <a:off x="4789966" y="340241"/>
            <a:ext cx="4242391" cy="57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Average Speed by Area Type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50 percentile speed</a:t>
            </a:r>
            <a:endParaRPr lang="en-US" sz="2400" dirty="0" smtClean="0"/>
          </a:p>
          <a:p>
            <a:pPr lvl="1"/>
            <a:r>
              <a:rPr lang="en-US" dirty="0" smtClean="0"/>
              <a:t>TOD</a:t>
            </a:r>
          </a:p>
          <a:p>
            <a:pPr lvl="2"/>
            <a:r>
              <a:rPr lang="en-US" sz="2000" dirty="0" smtClean="0"/>
              <a:t>AM </a:t>
            </a:r>
            <a:r>
              <a:rPr lang="en-US" sz="2000" dirty="0"/>
              <a:t>Peak (6AM – </a:t>
            </a:r>
            <a:r>
              <a:rPr lang="en-US" sz="2000" dirty="0" smtClean="0"/>
              <a:t>9AM)</a:t>
            </a:r>
          </a:p>
          <a:p>
            <a:pPr lvl="2"/>
            <a:r>
              <a:rPr lang="en-US" sz="2000" dirty="0" smtClean="0"/>
              <a:t>Midday </a:t>
            </a:r>
            <a:r>
              <a:rPr lang="en-US" sz="2000" dirty="0"/>
              <a:t>(9AM – </a:t>
            </a:r>
            <a:r>
              <a:rPr lang="en-US" sz="2000" dirty="0" smtClean="0"/>
              <a:t>3PM)</a:t>
            </a:r>
          </a:p>
          <a:p>
            <a:pPr lvl="2"/>
            <a:r>
              <a:rPr lang="en-US" sz="2000" dirty="0" smtClean="0"/>
              <a:t>PM </a:t>
            </a:r>
            <a:r>
              <a:rPr lang="en-US" sz="2000" dirty="0"/>
              <a:t>Peak (3PM – </a:t>
            </a:r>
            <a:r>
              <a:rPr lang="en-US" sz="2000" dirty="0" smtClean="0"/>
              <a:t>7PM)</a:t>
            </a:r>
          </a:p>
          <a:p>
            <a:pPr lvl="2"/>
            <a:r>
              <a:rPr lang="en-US" sz="2000" dirty="0" smtClean="0"/>
              <a:t>Evening </a:t>
            </a:r>
            <a:r>
              <a:rPr lang="en-US" sz="2000" dirty="0"/>
              <a:t>(7PM – </a:t>
            </a:r>
            <a:r>
              <a:rPr lang="en-US" sz="2000" dirty="0" smtClean="0"/>
              <a:t>10PM)</a:t>
            </a:r>
          </a:p>
          <a:p>
            <a:pPr lvl="2"/>
            <a:r>
              <a:rPr lang="en-US" sz="2000" dirty="0" smtClean="0"/>
              <a:t>Night </a:t>
            </a:r>
            <a:r>
              <a:rPr lang="en-US" sz="2000" dirty="0"/>
              <a:t>(10PM – 6AM)</a:t>
            </a:r>
          </a:p>
          <a:p>
            <a:endParaRPr lang="en-US" sz="20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sz="2400" dirty="0" smtClean="0"/>
              <a:t>ATG</a:t>
            </a:r>
            <a:endParaRPr lang="en-US" sz="2400" dirty="0"/>
          </a:p>
          <a:p>
            <a:pPr lvl="2"/>
            <a:r>
              <a:rPr lang="en-US" sz="2400" dirty="0" smtClean="0"/>
              <a:t>1 </a:t>
            </a:r>
            <a:r>
              <a:rPr lang="en-US" sz="2400" dirty="0" smtClean="0">
                <a:sym typeface="Wingdings" panose="05000000000000000000" pitchFamily="2" charset="2"/>
              </a:rPr>
              <a:t> CBD</a:t>
            </a:r>
            <a:endParaRPr lang="en-US" sz="2400" dirty="0"/>
          </a:p>
          <a:p>
            <a:pPr lvl="2"/>
            <a:r>
              <a:rPr lang="en-US" sz="2400" dirty="0"/>
              <a:t>2</a:t>
            </a:r>
            <a:r>
              <a:rPr lang="en-US" sz="2400" dirty="0" smtClean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Fringe</a:t>
            </a:r>
            <a:endParaRPr lang="en-US" sz="2400" dirty="0"/>
          </a:p>
          <a:p>
            <a:pPr lvl="2"/>
            <a:r>
              <a:rPr lang="en-US" sz="2400" dirty="0"/>
              <a:t>3</a:t>
            </a:r>
            <a:r>
              <a:rPr lang="en-US" sz="2400" dirty="0" smtClean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OBD</a:t>
            </a:r>
            <a:endParaRPr lang="en-US" sz="2400" dirty="0"/>
          </a:p>
          <a:p>
            <a:pPr lvl="2"/>
            <a:r>
              <a:rPr lang="en-US" sz="2400" dirty="0"/>
              <a:t>4</a:t>
            </a:r>
            <a:r>
              <a:rPr lang="en-US" sz="2400" dirty="0" smtClean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Generally Residential</a:t>
            </a:r>
            <a:endParaRPr lang="en-US" sz="2400" dirty="0"/>
          </a:p>
          <a:p>
            <a:pPr lvl="2"/>
            <a:r>
              <a:rPr lang="en-US" sz="2400" dirty="0"/>
              <a:t>5</a:t>
            </a:r>
            <a:r>
              <a:rPr lang="en-US" sz="2400" dirty="0" smtClean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ym typeface="Wingdings" panose="05000000000000000000" pitchFamily="2" charset="2"/>
              </a:rPr>
              <a:t>Rural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18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Speed by Area Type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19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767368"/>
              </p:ext>
            </p:extLst>
          </p:nvPr>
        </p:nvGraphicFramePr>
        <p:xfrm>
          <a:off x="457200" y="1806575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0408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86" y="1807029"/>
            <a:ext cx="8229600" cy="4319134"/>
          </a:xfrm>
        </p:spPr>
        <p:txBody>
          <a:bodyPr/>
          <a:lstStyle/>
          <a:p>
            <a:r>
              <a:rPr lang="en-US" dirty="0" smtClean="0"/>
              <a:t>Description of data sources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Initial </a:t>
            </a:r>
            <a:r>
              <a:rPr lang="en-US" dirty="0" smtClean="0"/>
              <a:t>Results </a:t>
            </a:r>
            <a:r>
              <a:rPr lang="en-US" smtClean="0"/>
              <a:t>and findings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2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Average Speed by </a:t>
            </a:r>
            <a:r>
              <a:rPr lang="en-US" sz="3600" dirty="0" smtClean="0"/>
              <a:t>Functional Class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20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07029"/>
            <a:ext cx="8229600" cy="4319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buFontTx/>
              <a:buBlip>
                <a:blip r:embed="rId3"/>
              </a:buBlip>
              <a:defRPr sz="24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»"/>
              <a:defRPr sz="22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sz="18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 and 50 </a:t>
            </a:r>
            <a:r>
              <a:rPr lang="en-US" dirty="0" smtClean="0"/>
              <a:t>percentile speed</a:t>
            </a:r>
          </a:p>
          <a:p>
            <a:pPr lvl="1"/>
            <a:r>
              <a:rPr lang="en-US" sz="2000" dirty="0" smtClean="0"/>
              <a:t>FTC*</a:t>
            </a:r>
            <a:endParaRPr lang="en-US" sz="2000" dirty="0"/>
          </a:p>
          <a:p>
            <a:pPr lvl="2"/>
            <a:r>
              <a:rPr lang="en-US" sz="2000" dirty="0"/>
              <a:t>10 </a:t>
            </a:r>
            <a:r>
              <a:rPr lang="en-US" sz="2000" dirty="0">
                <a:sym typeface="Wingdings" panose="05000000000000000000" pitchFamily="2" charset="2"/>
              </a:rPr>
              <a:t> Freeway</a:t>
            </a:r>
            <a:endParaRPr lang="en-US" sz="2000" dirty="0"/>
          </a:p>
          <a:p>
            <a:pPr lvl="2"/>
            <a:r>
              <a:rPr lang="en-US" sz="2000" dirty="0"/>
              <a:t>20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Uninterrupted Facility</a:t>
            </a:r>
            <a:endParaRPr lang="en-US" sz="2000" dirty="0"/>
          </a:p>
          <a:p>
            <a:pPr lvl="2"/>
            <a:r>
              <a:rPr lang="en-US" sz="2000" dirty="0"/>
              <a:t>40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Higher Speed Interrupted Facility</a:t>
            </a:r>
            <a:endParaRPr lang="en-US" sz="2000" dirty="0"/>
          </a:p>
          <a:p>
            <a:pPr lvl="2"/>
            <a:r>
              <a:rPr lang="en-US" sz="2000" dirty="0" smtClean="0"/>
              <a:t>60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Lower Speed &amp; Collector Facility</a:t>
            </a:r>
            <a:endParaRPr lang="en-US" sz="2000" dirty="0"/>
          </a:p>
          <a:p>
            <a:pPr lvl="2"/>
            <a:r>
              <a:rPr lang="en-US" sz="2000" dirty="0" smtClean="0"/>
              <a:t>70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Ramps</a:t>
            </a:r>
          </a:p>
          <a:p>
            <a:pPr lvl="2"/>
            <a:r>
              <a:rPr lang="en-US" sz="2000" dirty="0" smtClean="0">
                <a:sym typeface="Wingdings" panose="05000000000000000000" pitchFamily="2" charset="2"/>
              </a:rPr>
              <a:t>90 Toll Roads</a:t>
            </a:r>
            <a:endParaRPr lang="en-US" sz="2000" dirty="0"/>
          </a:p>
          <a:p>
            <a:endParaRPr lang="en-US" sz="2000" dirty="0" smtClean="0"/>
          </a:p>
          <a:p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Speed by </a:t>
            </a:r>
            <a:r>
              <a:rPr lang="en-US" dirty="0" smtClean="0"/>
              <a:t>Functional Class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21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103088"/>
              </p:ext>
            </p:extLst>
          </p:nvPr>
        </p:nvGraphicFramePr>
        <p:xfrm>
          <a:off x="457200" y="1806575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6320" y="6008176"/>
            <a:ext cx="43165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*80-HOV is not included because 24-hr count for HOV is not available.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22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6977" r="9271" b="7442"/>
          <a:stretch/>
        </p:blipFill>
        <p:spPr>
          <a:xfrm>
            <a:off x="4848447" y="223283"/>
            <a:ext cx="4295553" cy="5869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7133" r="9471" b="7596"/>
          <a:stretch/>
        </p:blipFill>
        <p:spPr>
          <a:xfrm>
            <a:off x="563526" y="223283"/>
            <a:ext cx="4284921" cy="58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23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7519" r="9205" b="7135"/>
          <a:stretch/>
        </p:blipFill>
        <p:spPr>
          <a:xfrm>
            <a:off x="368396" y="340240"/>
            <a:ext cx="4270314" cy="5816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7752" r="9873" b="7442"/>
          <a:stretch/>
        </p:blipFill>
        <p:spPr>
          <a:xfrm>
            <a:off x="4710223" y="340241"/>
            <a:ext cx="4210493" cy="58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2573"/>
            <a:ext cx="8229600" cy="4319134"/>
          </a:xfrm>
        </p:spPr>
        <p:txBody>
          <a:bodyPr>
            <a:normAutofit/>
          </a:bodyPr>
          <a:lstStyle/>
          <a:p>
            <a:r>
              <a:rPr lang="en-US" dirty="0" smtClean="0"/>
              <a:t>Midday </a:t>
            </a:r>
            <a:r>
              <a:rPr lang="en-US" dirty="0"/>
              <a:t>s</a:t>
            </a:r>
            <a:r>
              <a:rPr lang="en-US" dirty="0" smtClean="0"/>
              <a:t>peed is as congested as AM speed for arterials and </a:t>
            </a:r>
            <a:r>
              <a:rPr lang="en-US" dirty="0" smtClean="0"/>
              <a:t>collectors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24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Comparing </a:t>
            </a:r>
            <a:r>
              <a:rPr lang="en-US" dirty="0"/>
              <a:t>Arterial Speeds from “Big-Data” Sources in Southeast Florida (</a:t>
            </a:r>
            <a:r>
              <a:rPr lang="en-US" dirty="0" err="1"/>
              <a:t>Rapolu</a:t>
            </a:r>
            <a:r>
              <a:rPr lang="en-US" dirty="0"/>
              <a:t> &amp; Kumar, 2015)</a:t>
            </a:r>
            <a:endParaRPr lang="en-US" dirty="0" smtClean="0"/>
          </a:p>
          <a:p>
            <a:pPr lvl="1"/>
            <a:r>
              <a:rPr lang="en-US" dirty="0" smtClean="0"/>
              <a:t>Midday </a:t>
            </a:r>
            <a:r>
              <a:rPr lang="en-US" dirty="0"/>
              <a:t>speed is as slow as AM </a:t>
            </a:r>
            <a:r>
              <a:rPr lang="en-US" dirty="0" smtClean="0"/>
              <a:t>speed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Congested Speed is approximately half of the posted speed </a:t>
            </a:r>
            <a:r>
              <a:rPr lang="en-US" dirty="0" smtClean="0"/>
              <a:t>limit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PM speed is the slowest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25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905976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5275779" y="3557179"/>
            <a:ext cx="3411021" cy="14087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NPMRDS data for Higher Speed Interrupted Facility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is almost consistent with the previous study conducted in 2015 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547040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Arterial Speeds from “Big-Data” Sources in Southeast </a:t>
            </a:r>
            <a:r>
              <a:rPr lang="en-US" dirty="0" smtClean="0"/>
              <a:t>Florida (</a:t>
            </a:r>
            <a:r>
              <a:rPr lang="en-US" dirty="0" err="1" smtClean="0"/>
              <a:t>Rapolu</a:t>
            </a:r>
            <a:r>
              <a:rPr lang="en-US" dirty="0" smtClean="0"/>
              <a:t> &amp; Kumar, 2015)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/>
            <a:r>
              <a:rPr lang="en-US" dirty="0" smtClean="0"/>
              <a:t>Average travel speed during the day is 20-25 mph for </a:t>
            </a:r>
            <a:r>
              <a:rPr lang="en-US" dirty="0"/>
              <a:t>the four major </a:t>
            </a:r>
            <a:r>
              <a:rPr lang="en-US" dirty="0" smtClean="0"/>
              <a:t>corridors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26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8970" y="3376769"/>
            <a:ext cx="478018" cy="19702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4608" y="5066959"/>
            <a:ext cx="3411021" cy="1059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NPMRDS daily weighted congested speed is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bit higher than data in this previous study.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SERPM 6 – Speed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27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0459"/>
              </p:ext>
            </p:extLst>
          </p:nvPr>
        </p:nvGraphicFramePr>
        <p:xfrm>
          <a:off x="424666" y="1727906"/>
          <a:ext cx="8262134" cy="4472068"/>
        </p:xfrm>
        <a:graphic>
          <a:graphicData uri="http://schemas.openxmlformats.org/drawingml/2006/table">
            <a:tbl>
              <a:tblPr/>
              <a:tblGrid>
                <a:gridCol w="1464596"/>
                <a:gridCol w="419750"/>
                <a:gridCol w="812322"/>
                <a:gridCol w="797224"/>
                <a:gridCol w="810813"/>
                <a:gridCol w="825911"/>
                <a:gridCol w="797224"/>
                <a:gridCol w="696061"/>
                <a:gridCol w="783634"/>
                <a:gridCol w="854599"/>
              </a:tblGrid>
              <a:tr h="6045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Weighted Speed (mph)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2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42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 Type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 Peak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Periods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 Peak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Periods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Freeway -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45.41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45.47  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48.81  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46.44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46.84  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54.15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52.25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50.58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Streets -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29.86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27.45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31.67  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30.13  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24.69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23.60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26.62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25.25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HOV Lanes -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54.02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51.57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52.79  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64.19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57.58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60.89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3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Toll Facility -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63.79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62.17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62.84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62.96  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65.16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65.47  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63.97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65.17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816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Facilities: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41.00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43.94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37.87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40.88  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39.97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46.75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35.41 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40.48  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04088" y="6279098"/>
            <a:ext cx="6816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</a:rPr>
              <a:t>Data Source: </a:t>
            </a:r>
            <a:r>
              <a:rPr lang="en-US" sz="1100" dirty="0" smtClean="0">
                <a:solidFill>
                  <a:srgbClr val="333333"/>
                </a:solidFill>
                <a:latin typeface="Arial" panose="020B0604020202020204" pitchFamily="34" charset="0"/>
              </a:rPr>
              <a:t>Li, S, et al. (2007). Validation </a:t>
            </a: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</a:rPr>
              <a:t>of Speeds and Capacities in a Large Regional </a:t>
            </a:r>
            <a:r>
              <a:rPr lang="en-US" sz="1100" dirty="0" smtClean="0">
                <a:solidFill>
                  <a:srgbClr val="333333"/>
                </a:solidFill>
                <a:latin typeface="Arial" panose="020B0604020202020204" pitchFamily="34" charset="0"/>
              </a:rPr>
              <a:t>Model. </a:t>
            </a: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</a:rPr>
              <a:t>Page 23. http://www.trbappcon.org/2007conf/program.html#s16a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5665904" y="3963940"/>
            <a:ext cx="698643" cy="308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13228" y="2561859"/>
            <a:ext cx="1363675" cy="416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67358" y="4351287"/>
            <a:ext cx="698643" cy="308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Average Speed by </a:t>
            </a:r>
            <a:r>
              <a:rPr lang="en-US" sz="3600" dirty="0" smtClean="0"/>
              <a:t>Functional Class</a:t>
            </a:r>
            <a:endParaRPr lang="en-US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5 percentile speed</a:t>
            </a:r>
          </a:p>
          <a:p>
            <a:pPr lvl="1"/>
            <a:r>
              <a:rPr lang="en-US" sz="1200" dirty="0"/>
              <a:t>FTC*</a:t>
            </a:r>
          </a:p>
          <a:p>
            <a:pPr lvl="2"/>
            <a:r>
              <a:rPr lang="en-US" sz="1200" dirty="0"/>
              <a:t>10 </a:t>
            </a:r>
            <a:r>
              <a:rPr lang="en-US" sz="1200" dirty="0">
                <a:sym typeface="Wingdings" panose="05000000000000000000" pitchFamily="2" charset="2"/>
              </a:rPr>
              <a:t> Freeway</a:t>
            </a:r>
            <a:endParaRPr lang="en-US" sz="1200" dirty="0"/>
          </a:p>
          <a:p>
            <a:pPr lvl="2"/>
            <a:r>
              <a:rPr lang="en-US" sz="1200" dirty="0"/>
              <a:t>20 </a:t>
            </a:r>
            <a:r>
              <a:rPr lang="en-US" sz="1200" dirty="0">
                <a:sym typeface="Wingdings" panose="05000000000000000000" pitchFamily="2" charset="2"/>
              </a:rPr>
              <a:t> Uninterrupted Facility</a:t>
            </a:r>
            <a:endParaRPr lang="en-US" sz="1200" dirty="0"/>
          </a:p>
          <a:p>
            <a:pPr lvl="2"/>
            <a:r>
              <a:rPr lang="en-US" sz="1200" dirty="0"/>
              <a:t>40 </a:t>
            </a:r>
            <a:r>
              <a:rPr lang="en-US" sz="1200" dirty="0">
                <a:sym typeface="Wingdings" panose="05000000000000000000" pitchFamily="2" charset="2"/>
              </a:rPr>
              <a:t> Higher Speed Interrupted Facility</a:t>
            </a:r>
            <a:endParaRPr lang="en-US" sz="1200" dirty="0"/>
          </a:p>
          <a:p>
            <a:pPr lvl="2"/>
            <a:r>
              <a:rPr lang="en-US" sz="1200" dirty="0"/>
              <a:t>60 </a:t>
            </a:r>
            <a:r>
              <a:rPr lang="en-US" sz="1200" dirty="0">
                <a:sym typeface="Wingdings" panose="05000000000000000000" pitchFamily="2" charset="2"/>
              </a:rPr>
              <a:t> Lower Speed &amp; Collector Facility</a:t>
            </a:r>
            <a:endParaRPr lang="en-US" sz="1200" dirty="0"/>
          </a:p>
          <a:p>
            <a:pPr lvl="2"/>
            <a:r>
              <a:rPr lang="en-US" sz="1200" dirty="0"/>
              <a:t>70 </a:t>
            </a:r>
            <a:r>
              <a:rPr lang="en-US" sz="1200" dirty="0">
                <a:sym typeface="Wingdings" panose="05000000000000000000" pitchFamily="2" charset="2"/>
              </a:rPr>
              <a:t> Ramps</a:t>
            </a:r>
          </a:p>
          <a:p>
            <a:pPr lvl="2"/>
            <a:r>
              <a:rPr lang="en-US" sz="1200" dirty="0">
                <a:sym typeface="Wingdings" panose="05000000000000000000" pitchFamily="2" charset="2"/>
              </a:rPr>
              <a:t>90 Toll Roads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28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6320" y="6008176"/>
            <a:ext cx="43165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*80-HOV is not included because 24-hr count for HOV is not available.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006" y="5210478"/>
            <a:ext cx="3411021" cy="6267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Source: HERE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ith high </a:t>
            </a:r>
            <a:r>
              <a:rPr lang="en-US" dirty="0">
                <a:solidFill>
                  <a:schemeClr val="tx1"/>
                </a:solidFill>
              </a:rPr>
              <a:t>confidence (&gt;</a:t>
            </a:r>
            <a:r>
              <a:rPr lang="en-US" dirty="0" smtClean="0">
                <a:solidFill>
                  <a:schemeClr val="tx1"/>
                </a:solidFill>
              </a:rPr>
              <a:t>0.7)</a:t>
            </a:r>
            <a:r>
              <a:rPr lang="en-US" dirty="0" smtClean="0"/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766397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971006" y="3878664"/>
            <a:ext cx="3411021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Here data has freeway and arterial AM speed more consistent with 2000 highway speed</a:t>
            </a:r>
          </a:p>
        </p:txBody>
      </p:sp>
    </p:spTree>
    <p:extLst>
      <p:ext uri="{BB962C8B-B14F-4D97-AF65-F5344CB8AC3E}">
        <p14:creationId xmlns:p14="http://schemas.microsoft.com/office/powerpoint/2010/main" val="20570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Free-flow Speed Derivation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981277"/>
              </p:ext>
            </p:extLst>
          </p:nvPr>
        </p:nvGraphicFramePr>
        <p:xfrm>
          <a:off x="457200" y="2147043"/>
          <a:ext cx="8481527" cy="28733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2820"/>
                <a:gridCol w="7048707"/>
              </a:tblGrid>
              <a:tr h="410878">
                <a:tc>
                  <a:txBody>
                    <a:bodyPr/>
                    <a:lstStyle/>
                    <a:p>
                      <a:r>
                        <a:rPr lang="en-US" dirty="0" smtClean="0"/>
                        <a:t>FTC2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Functions</a:t>
                      </a:r>
                      <a:endParaRPr lang="en-US" dirty="0"/>
                    </a:p>
                  </a:txBody>
                  <a:tcPr/>
                </a:tc>
              </a:tr>
              <a:tr h="730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11-12,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81-82,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91-92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FFSPD=12.56418+0.64058*POSTSPD+0.00340*(POSTSPD)^2</a:t>
                      </a:r>
                    </a:p>
                  </a:txBody>
                  <a:tcPr anchor="ctr"/>
                </a:tc>
              </a:tr>
              <a:tr h="6336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21,41,61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FFSPD=10.10+0.65735*POSTSPD+0.00348*(POSTSPD)^2</a:t>
                      </a:r>
                      <a:endParaRPr lang="en-US" dirty="0"/>
                    </a:p>
                  </a:txBody>
                  <a:tcPr anchor="ctr"/>
                </a:tc>
              </a:tr>
              <a:tr h="709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71-75,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83-86,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93-95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FFSPD=11.33209+0.64896*POSTSPD+0.00344*(POSTSPD)^2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29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224405"/>
            <a:ext cx="43165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*Based on SERPM 7 CUBE script, free-flow speed is derived based on posted speed.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783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validation data </a:t>
            </a:r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7029"/>
            <a:ext cx="9085634" cy="43191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2015 NPMRDS Data*</a:t>
            </a:r>
          </a:p>
          <a:p>
            <a:pPr lvl="1"/>
            <a:r>
              <a:rPr lang="en-US" dirty="0" smtClean="0"/>
              <a:t>April 1</a:t>
            </a:r>
            <a:r>
              <a:rPr lang="en-US" baseline="30000" dirty="0" smtClean="0"/>
              <a:t>st</a:t>
            </a:r>
            <a:r>
              <a:rPr lang="en-US" dirty="0" smtClean="0"/>
              <a:t> to 30</a:t>
            </a:r>
            <a:r>
              <a:rPr lang="en-US" baseline="30000" dirty="0" smtClean="0"/>
              <a:t>th</a:t>
            </a:r>
            <a:r>
              <a:rPr lang="en-US" dirty="0" smtClean="0"/>
              <a:t> 2015 weekdays </a:t>
            </a:r>
            <a:r>
              <a:rPr lang="en-US" dirty="0"/>
              <a:t>&amp; </a:t>
            </a:r>
            <a:r>
              <a:rPr lang="en-US" dirty="0" smtClean="0"/>
              <a:t>weekends</a:t>
            </a:r>
          </a:p>
          <a:p>
            <a:pPr lvl="1"/>
            <a:r>
              <a:rPr lang="en-US" dirty="0" smtClean="0"/>
              <a:t>1-hour interval average speed data from vehicle </a:t>
            </a:r>
            <a:r>
              <a:rPr lang="en-US" dirty="0"/>
              <a:t>probe </a:t>
            </a:r>
            <a:endParaRPr lang="en-US" dirty="0" smtClean="0"/>
          </a:p>
          <a:p>
            <a:r>
              <a:rPr lang="en-US" dirty="0" smtClean="0"/>
              <a:t>2015 Here Data**</a:t>
            </a:r>
          </a:p>
          <a:p>
            <a:pPr lvl="1"/>
            <a:r>
              <a:rPr lang="en-US" dirty="0" smtClean="0"/>
              <a:t>April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to 30</a:t>
            </a:r>
            <a:r>
              <a:rPr lang="en-US" baseline="30000" dirty="0"/>
              <a:t>th</a:t>
            </a:r>
            <a:r>
              <a:rPr lang="en-US" dirty="0"/>
              <a:t> 2015 weekdays &amp; weekends</a:t>
            </a:r>
          </a:p>
          <a:p>
            <a:pPr lvl="1"/>
            <a:r>
              <a:rPr lang="en-US" dirty="0" smtClean="0"/>
              <a:t>Speed data with high confidence (&gt;0.7)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24-hour Count Data</a:t>
            </a:r>
            <a:endParaRPr lang="en-US" dirty="0"/>
          </a:p>
          <a:p>
            <a:pPr lvl="1"/>
            <a:r>
              <a:rPr lang="en-US" dirty="0"/>
              <a:t>April 1</a:t>
            </a:r>
            <a:r>
              <a:rPr lang="en-US" baseline="30000" dirty="0"/>
              <a:t>st</a:t>
            </a:r>
            <a:r>
              <a:rPr lang="en-US" dirty="0"/>
              <a:t> to 30</a:t>
            </a:r>
            <a:r>
              <a:rPr lang="en-US" baseline="30000" dirty="0"/>
              <a:t>th</a:t>
            </a:r>
            <a:r>
              <a:rPr lang="en-US" dirty="0"/>
              <a:t> 2015 weekdays &amp; weekends</a:t>
            </a:r>
          </a:p>
          <a:p>
            <a:pPr lvl="1"/>
            <a:r>
              <a:rPr lang="en-US" dirty="0" smtClean="0"/>
              <a:t>2014 Stations Available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3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27" y="4044594"/>
            <a:ext cx="4391025" cy="762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Rectangle 7"/>
          <p:cNvSpPr/>
          <p:nvPr/>
        </p:nvSpPr>
        <p:spPr>
          <a:xfrm>
            <a:off x="1036320" y="6305687"/>
            <a:ext cx="7590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*Data downloaded from RITIS Probe Data Analytics </a:t>
            </a:r>
            <a:r>
              <a:rPr lang="en-US" sz="1400" dirty="0"/>
              <a:t>Suite. https://vpp.ritis.org/suite/download/</a:t>
            </a:r>
          </a:p>
        </p:txBody>
      </p:sp>
    </p:spTree>
    <p:extLst>
      <p:ext uri="{BB962C8B-B14F-4D97-AF65-F5344CB8AC3E}">
        <p14:creationId xmlns:p14="http://schemas.microsoft.com/office/powerpoint/2010/main" val="29365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Reference, Free-flow &amp; Posted Speed Cont’d.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30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556340"/>
              </p:ext>
            </p:extLst>
          </p:nvPr>
        </p:nvGraphicFramePr>
        <p:xfrm>
          <a:off x="457200" y="1806575"/>
          <a:ext cx="8229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704088" y="592353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Data source:</a:t>
            </a:r>
          </a:p>
          <a:p>
            <a:r>
              <a:rPr lang="en-US" sz="1100" dirty="0"/>
              <a:t>1) Reference speed: NPMRDS one-hour 85</a:t>
            </a:r>
            <a:r>
              <a:rPr lang="en-US" sz="1100" baseline="30000" dirty="0"/>
              <a:t>th</a:t>
            </a:r>
            <a:r>
              <a:rPr lang="en-US" sz="1100" dirty="0"/>
              <a:t> percentile average speed for each link attached with a valid TMC</a:t>
            </a:r>
          </a:p>
          <a:p>
            <a:pPr lvl="0">
              <a:defRPr/>
            </a:pPr>
            <a:r>
              <a:rPr lang="en-US" sz="1100" dirty="0"/>
              <a:t>2) Free-flow and posted speed: SEPRM 7 loaded network</a:t>
            </a:r>
          </a:p>
        </p:txBody>
      </p:sp>
    </p:spTree>
    <p:extLst>
      <p:ext uri="{BB962C8B-B14F-4D97-AF65-F5344CB8AC3E}">
        <p14:creationId xmlns:p14="http://schemas.microsoft.com/office/powerpoint/2010/main" val="3277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2573"/>
            <a:ext cx="8229600" cy="4319134"/>
          </a:xfrm>
        </p:spPr>
        <p:txBody>
          <a:bodyPr>
            <a:normAutofit/>
          </a:bodyPr>
          <a:lstStyle/>
          <a:p>
            <a:r>
              <a:rPr lang="en-US" dirty="0" smtClean="0"/>
              <a:t>For categories with counts greater than 20, most of free-flow speed calculated in the loaded network is between posted speed and reference speed, which is consistent with SERPM 7 summary in the model development report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31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32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834973"/>
            <a:ext cx="8229600" cy="4319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buFontTx/>
              <a:buBlip>
                <a:blip r:embed="rId3"/>
              </a:buBlip>
              <a:defRPr sz="24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»"/>
              <a:defRPr sz="22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Wingdings" pitchFamily="2" charset="2"/>
              <a:buChar char="§"/>
              <a:defRPr sz="1800" b="0" kern="1200">
                <a:solidFill>
                  <a:srgbClr val="3E4D5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Average speeds for different time periods are consistent with other sources</a:t>
            </a:r>
          </a:p>
          <a:p>
            <a:r>
              <a:rPr lang="en-US" dirty="0" smtClean="0"/>
              <a:t>Reference speed calculated by 85 percentile daily speed has logical relationship with post speed and free flow speed 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Use NPMRDS speed data to identify NHS network links with valid speed </a:t>
            </a:r>
            <a:r>
              <a:rPr lang="en-US" dirty="0" smtClean="0"/>
              <a:t>data: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4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81836659"/>
              </p:ext>
            </p:extLst>
          </p:nvPr>
        </p:nvGraphicFramePr>
        <p:xfrm>
          <a:off x="1346200" y="26089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67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Direction Identification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5972" y="2706648"/>
            <a:ext cx="7572375" cy="304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5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6320" y="5799828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I</a:t>
            </a:r>
            <a:r>
              <a:rPr lang="en-US" sz="1100" dirty="0" smtClean="0"/>
              <a:t>mage Source: </a:t>
            </a:r>
            <a:r>
              <a:rPr lang="en-US" sz="1100" dirty="0" err="1" smtClean="0"/>
              <a:t>Inrix</a:t>
            </a:r>
            <a:r>
              <a:rPr lang="en-US" sz="1100" dirty="0" smtClean="0"/>
              <a:t> (</a:t>
            </a:r>
            <a:r>
              <a:rPr lang="en-US" sz="1100" dirty="0"/>
              <a:t>2014). </a:t>
            </a:r>
            <a:r>
              <a:rPr lang="en-US" sz="1100" dirty="0" smtClean="0"/>
              <a:t>I-95 Vehicle Probe Project II. page 81 &amp; 82.</a:t>
            </a:r>
          </a:p>
          <a:p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</a:t>
            </a:r>
            <a:r>
              <a:rPr lang="en-US" sz="1100" dirty="0" smtClean="0">
                <a:hlinkClick r:id="rId4"/>
              </a:rPr>
              <a:t>i95coalition.org/wp-content/uploads/2015/02/I-95-VPP-II-INRIX-Inteface-Guide-v1-Dec-2014.pdf?dd650d</a:t>
            </a:r>
            <a:endParaRPr lang="en-US" sz="1100" dirty="0" smtClean="0"/>
          </a:p>
          <a:p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72" y="1592627"/>
            <a:ext cx="41243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Attach TMC from NPMRDS speed data </a:t>
            </a:r>
            <a:r>
              <a:rPr lang="en-US" dirty="0" smtClean="0"/>
              <a:t>to </a:t>
            </a:r>
            <a:r>
              <a:rPr lang="en-US" dirty="0"/>
              <a:t>highway network links using count station lookup, or spatial join between highway network and NHS network shape file.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6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48420115"/>
              </p:ext>
            </p:extLst>
          </p:nvPr>
        </p:nvGraphicFramePr>
        <p:xfrm>
          <a:off x="2047982" y="3082021"/>
          <a:ext cx="5318589" cy="3585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11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Calculate 5</a:t>
            </a:r>
            <a:r>
              <a:rPr lang="en-US" baseline="30000" dirty="0" smtClean="0"/>
              <a:t>th</a:t>
            </a:r>
            <a:r>
              <a:rPr lang="en-US" dirty="0" smtClean="0"/>
              <a:t> and 50</a:t>
            </a:r>
            <a:r>
              <a:rPr lang="en-US" baseline="30000" dirty="0" smtClean="0"/>
              <a:t>th</a:t>
            </a:r>
            <a:r>
              <a:rPr lang="en-US" dirty="0" smtClean="0"/>
              <a:t> percentile </a:t>
            </a:r>
            <a:r>
              <a:rPr lang="en-US" dirty="0"/>
              <a:t>hourly speed using average speed data from the NPMRDS speed data for </a:t>
            </a:r>
            <a:r>
              <a:rPr lang="en-US" dirty="0" smtClean="0"/>
              <a:t>highway </a:t>
            </a:r>
            <a:r>
              <a:rPr lang="en-US" dirty="0"/>
              <a:t>links with TMC </a:t>
            </a:r>
            <a:r>
              <a:rPr lang="en-US" dirty="0" smtClean="0"/>
              <a:t>attached</a:t>
            </a:r>
          </a:p>
          <a:p>
            <a:pPr lvl="1"/>
            <a:r>
              <a:rPr lang="en-US" dirty="0" smtClean="0"/>
              <a:t>5th </a:t>
            </a:r>
            <a:r>
              <a:rPr lang="en-US" dirty="0" smtClean="0"/>
              <a:t>percentile speed correlates with congested speed</a:t>
            </a:r>
          </a:p>
          <a:p>
            <a:pPr lvl="1"/>
            <a:r>
              <a:rPr lang="en-US" dirty="0" smtClean="0"/>
              <a:t>50</a:t>
            </a:r>
            <a:r>
              <a:rPr lang="en-US" baseline="30000" dirty="0" smtClean="0"/>
              <a:t>th</a:t>
            </a:r>
            <a:r>
              <a:rPr lang="en-US" dirty="0" smtClean="0"/>
              <a:t> percentile speed is calculated to replace outliers of 5</a:t>
            </a:r>
            <a:r>
              <a:rPr lang="en-US" baseline="30000" dirty="0" smtClean="0"/>
              <a:t>th</a:t>
            </a:r>
            <a:r>
              <a:rPr lang="en-US" dirty="0" smtClean="0"/>
              <a:t> percentile speed if 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7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Calculate weighted daily average speed or TOD using hourly counts data</a:t>
            </a:r>
          </a:p>
          <a:p>
            <a:pPr lvl="0"/>
            <a:r>
              <a:rPr lang="en-US" dirty="0"/>
              <a:t>Calculate 85th percentile average speed for each link for all time periods as reference speed, and reference speed has been rounded to the nearest 5 mph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8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Tabulate </a:t>
            </a:r>
            <a:r>
              <a:rPr lang="en-US" dirty="0"/>
              <a:t>speed data by facility type and area </a:t>
            </a:r>
            <a:r>
              <a:rPr lang="en-US" dirty="0" smtClean="0"/>
              <a:t>type</a:t>
            </a:r>
          </a:p>
          <a:p>
            <a:r>
              <a:rPr lang="en-US" dirty="0"/>
              <a:t>C</a:t>
            </a:r>
            <a:r>
              <a:rPr lang="en-US" dirty="0" smtClean="0"/>
              <a:t>ompare </a:t>
            </a:r>
            <a:r>
              <a:rPr lang="en-US" dirty="0"/>
              <a:t>reference speed with free-flow speed and posted speed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>
                <a:solidFill>
                  <a:srgbClr val="3F4D55">
                    <a:tint val="75000"/>
                  </a:srgbClr>
                </a:solidFill>
              </a:rPr>
              <a:pPr/>
              <a:t>9</a:t>
            </a:fld>
            <a:endParaRPr lang="en-US">
              <a:solidFill>
                <a:srgbClr val="3F4D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ight2_standard">
  <a:themeElements>
    <a:clrScheme name="Light2">
      <a:dk1>
        <a:srgbClr val="3F4D55"/>
      </a:dk1>
      <a:lt1>
        <a:srgbClr val="FFFFFF"/>
      </a:lt1>
      <a:dk2>
        <a:srgbClr val="3F4D55"/>
      </a:dk2>
      <a:lt2>
        <a:srgbClr val="FFFFFF"/>
      </a:lt2>
      <a:accent1>
        <a:srgbClr val="25BED5"/>
      </a:accent1>
      <a:accent2>
        <a:srgbClr val="2BA570"/>
      </a:accent2>
      <a:accent3>
        <a:srgbClr val="6A7CB8"/>
      </a:accent3>
      <a:accent4>
        <a:srgbClr val="97C21C"/>
      </a:accent4>
      <a:accent5>
        <a:srgbClr val="2494D8"/>
      </a:accent5>
      <a:accent6>
        <a:srgbClr val="F88113"/>
      </a:accent6>
      <a:hlink>
        <a:srgbClr val="1A6FA2"/>
      </a:hlink>
      <a:folHlink>
        <a:srgbClr val="465793"/>
      </a:folHlink>
    </a:clrScheme>
    <a:fontScheme name="Custom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2_standard" id="{9868475F-F6BD-45B0-8736-01E535907713}" vid="{99C0C7A6-B8B9-4020-965F-52C0B8966066}"/>
    </a:ext>
  </a:extLst>
</a:theme>
</file>

<file path=ppt/theme/theme2.xml><?xml version="1.0" encoding="utf-8"?>
<a:theme xmlns:a="http://schemas.openxmlformats.org/drawingml/2006/main" name="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Template_NewLook.potm" id="{081F9E09-7B66-4D33-98C6-7AEE9D55E143}" vid="{397E66A9-3CB1-4515-90B0-35064AF6B08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ight2">
    <a:dk1>
      <a:srgbClr val="3F4D55"/>
    </a:dk1>
    <a:lt1>
      <a:srgbClr val="FFFFFF"/>
    </a:lt1>
    <a:dk2>
      <a:srgbClr val="3F4D55"/>
    </a:dk2>
    <a:lt2>
      <a:srgbClr val="FFFFFF"/>
    </a:lt2>
    <a:accent1>
      <a:srgbClr val="25BED5"/>
    </a:accent1>
    <a:accent2>
      <a:srgbClr val="2BA570"/>
    </a:accent2>
    <a:accent3>
      <a:srgbClr val="6A7CB8"/>
    </a:accent3>
    <a:accent4>
      <a:srgbClr val="97C21C"/>
    </a:accent4>
    <a:accent5>
      <a:srgbClr val="2494D8"/>
    </a:accent5>
    <a:accent6>
      <a:srgbClr val="F88113"/>
    </a:accent6>
    <a:hlink>
      <a:srgbClr val="1A6FA2"/>
    </a:hlink>
    <a:folHlink>
      <a:srgbClr val="46579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Light2_standard</Template>
  <TotalTime>6080</TotalTime>
  <Words>1852</Words>
  <Application>Microsoft Office PowerPoint</Application>
  <PresentationFormat>On-screen Show (4:3)</PresentationFormat>
  <Paragraphs>429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Times New Roman</vt:lpstr>
      <vt:lpstr>Wingdings</vt:lpstr>
      <vt:lpstr>Light2_standard</vt:lpstr>
      <vt:lpstr>Instructions</vt:lpstr>
      <vt:lpstr>SERPM 8 NPMRDS SPEED DATA</vt:lpstr>
      <vt:lpstr>Outline</vt:lpstr>
      <vt:lpstr>Description of validation data sources</vt:lpstr>
      <vt:lpstr>Approach</vt:lpstr>
      <vt:lpstr>Link Direction Identification</vt:lpstr>
      <vt:lpstr>Approach</vt:lpstr>
      <vt:lpstr>Approach</vt:lpstr>
      <vt:lpstr>Approach</vt:lpstr>
      <vt:lpstr>Initial Results</vt:lpstr>
      <vt:lpstr>FTC2 Tabulation</vt:lpstr>
      <vt:lpstr>Links matched</vt:lpstr>
      <vt:lpstr>Average Speed by Area Type</vt:lpstr>
      <vt:lpstr>Average Speed by Area Type</vt:lpstr>
      <vt:lpstr>Average Speed by Functional Class</vt:lpstr>
      <vt:lpstr>Average Speed by Functional Class</vt:lpstr>
      <vt:lpstr>PowerPoint Presentation</vt:lpstr>
      <vt:lpstr>PowerPoint Presentation</vt:lpstr>
      <vt:lpstr>Average Speed by Area Type</vt:lpstr>
      <vt:lpstr>Average Speed by Area Type</vt:lpstr>
      <vt:lpstr>Average Speed by Functional Class</vt:lpstr>
      <vt:lpstr>Average Speed by Functional Class</vt:lpstr>
      <vt:lpstr>PowerPoint Presentation</vt:lpstr>
      <vt:lpstr>PowerPoint Presentation</vt:lpstr>
      <vt:lpstr>Discussion</vt:lpstr>
      <vt:lpstr>Discussion</vt:lpstr>
      <vt:lpstr>Discussion</vt:lpstr>
      <vt:lpstr>SERPM 6 – Speed Validation</vt:lpstr>
      <vt:lpstr>Average Speed by Functional Class</vt:lpstr>
      <vt:lpstr>Free-flow Speed Derivation</vt:lpstr>
      <vt:lpstr>Reference, Free-flow &amp; Posted Speed Cont’d.</vt:lpstr>
      <vt:lpstr>Discussion</vt:lpstr>
      <vt:lpstr>Conclusion</vt:lpstr>
    </vt:vector>
  </TitlesOfParts>
  <Company>Cambridge Systematics,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SERPM PopSynIII 2015 Socioeconomic Data</dc:title>
  <dc:creator>Jingjing Zang</dc:creator>
  <cp:lastModifiedBy>Xuemei Liu</cp:lastModifiedBy>
  <cp:revision>86</cp:revision>
  <dcterms:created xsi:type="dcterms:W3CDTF">2017-08-22T14:03:38Z</dcterms:created>
  <dcterms:modified xsi:type="dcterms:W3CDTF">2017-10-02T18:52:15Z</dcterms:modified>
</cp:coreProperties>
</file>