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sldIdLst>
    <p:sldId id="256" r:id="rId5"/>
    <p:sldId id="270" r:id="rId6"/>
    <p:sldId id="271" r:id="rId7"/>
    <p:sldId id="272" r:id="rId8"/>
    <p:sldId id="273" r:id="rId9"/>
    <p:sldId id="259" r:id="rId10"/>
    <p:sldId id="268" r:id="rId11"/>
    <p:sldId id="258" r:id="rId12"/>
    <p:sldId id="275"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8794A-C078-4FA8-B1CF-36BD9C15230B}" v="41" dt="2022-06-28T19:39:20.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50" autoAdjust="0"/>
  </p:normalViewPr>
  <p:slideViewPr>
    <p:cSldViewPr snapToGrid="0">
      <p:cViewPr varScale="1">
        <p:scale>
          <a:sx n="42" d="100"/>
          <a:sy n="42" d="100"/>
        </p:scale>
        <p:origin x="6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A7BE0-0AC0-4503-B98B-B1E4C323AC82}"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1E81B-7737-4387-8C35-F426057D5807}" type="slidenum">
              <a:rPr lang="en-US" smtClean="0"/>
              <a:t>‹#›</a:t>
            </a:fld>
            <a:endParaRPr lang="en-US"/>
          </a:p>
        </p:txBody>
      </p:sp>
    </p:spTree>
    <p:extLst>
      <p:ext uri="{BB962C8B-B14F-4D97-AF65-F5344CB8AC3E}">
        <p14:creationId xmlns:p14="http://schemas.microsoft.com/office/powerpoint/2010/main" val="293384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The Forecasting and Trends Office is the Department’s trusted source for transportation system forecasting and performance metrics.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latin typeface="Calibri" panose="020F0502020204030204" pitchFamily="34" charset="0"/>
                <a:cs typeface="Calibri" panose="020F0502020204030204" pitchFamily="34" charset="0"/>
              </a:rPr>
              <a:t>This is why we are taking the lead on agency-wide adoption and access to modeling data and mobility performance measures, and the associated data governance and management, with the Mobility Data Integration Space.</a:t>
            </a:r>
          </a:p>
          <a:p>
            <a:endParaRPr lang="en-US"/>
          </a:p>
          <a:p>
            <a:pPr marL="174708" indent="-174708" defTabSz="931774">
              <a:buFontTx/>
              <a:buChar char="-"/>
              <a:defRPr/>
            </a:pPr>
            <a:r>
              <a:rPr lang="en-US" sz="1800" b="1">
                <a:latin typeface="Calibri" panose="020F0502020204030204" pitchFamily="34" charset="0"/>
                <a:cs typeface="Calibri" panose="020F0502020204030204" pitchFamily="34" charset="0"/>
              </a:rPr>
              <a:t>&lt;CLICK&gt; </a:t>
            </a:r>
            <a:r>
              <a:rPr lang="en-US" sz="1800">
                <a:latin typeface="Calibri" panose="020F0502020204030204" pitchFamily="34" charset="0"/>
                <a:cs typeface="Calibri" panose="020F0502020204030204" pitchFamily="34" charset="0"/>
              </a:rPr>
              <a:t>You can think of the Mobility Data Integration Space (MDIS) as a modernized environment that holds integrated and processed mobility and travel demand modeling data. It will act as an enterprise clearinghouse of information used for model inputs, performance measures, and other data pertinent to transportation system performance.</a:t>
            </a:r>
          </a:p>
          <a:p>
            <a:pPr marL="174708" indent="-174708" defTabSz="931774">
              <a:buFontTx/>
              <a:buChar char="-"/>
              <a:defRPr/>
            </a:pPr>
            <a:endParaRPr lang="en-US" sz="1800">
              <a:latin typeface="Calibri" panose="020F0502020204030204" pitchFamily="34" charset="0"/>
              <a:cs typeface="Calibri" panose="020F0502020204030204" pitchFamily="34" charset="0"/>
            </a:endParaRPr>
          </a:p>
          <a:p>
            <a:pPr marL="174708" indent="-174708" defTabSz="931774">
              <a:buFontTx/>
              <a:buChar char="-"/>
              <a:defRPr/>
            </a:pPr>
            <a:r>
              <a:rPr lang="en-US" sz="1800" b="1">
                <a:latin typeface="Calibri" panose="020F0502020204030204" pitchFamily="34" charset="0"/>
                <a:ea typeface="Calibri" panose="020F0502020204030204" pitchFamily="34" charset="0"/>
                <a:cs typeface="Calibri" panose="020F0502020204030204" pitchFamily="34" charset="0"/>
              </a:rPr>
              <a:t>&lt;CLICK&gt; </a:t>
            </a:r>
            <a:r>
              <a:rPr lang="en-US" sz="1800">
                <a:solidFill>
                  <a:srgbClr val="161515"/>
                </a:solidFill>
                <a:effectLst/>
                <a:latin typeface="Avenir Next"/>
                <a:ea typeface="Calibri" panose="020F0502020204030204" pitchFamily="34" charset="0"/>
                <a:cs typeface="Times New Roman" panose="02020603050405020304" pitchFamily="18" charset="0"/>
              </a:rPr>
              <a:t>It supports FDOT’s evolving data needs and allows for orderly integration of mobility data from various functional areas across the Department and Districts.</a:t>
            </a:r>
            <a:endParaRPr lang="en-US" sz="1800" b="1">
              <a:latin typeface="Calibri" panose="020F0502020204030204" pitchFamily="34" charset="0"/>
              <a:ea typeface="Calibri" panose="020F0502020204030204" pitchFamily="34" charset="0"/>
              <a:cs typeface="Calibri" panose="020F0502020204030204" pitchFamily="34" charset="0"/>
            </a:endParaRPr>
          </a:p>
          <a:p>
            <a:pPr marL="174708" indent="-174708" defTabSz="931774">
              <a:buFontTx/>
              <a:buChar char="-"/>
              <a:defRPr/>
            </a:pPr>
            <a:endParaRPr lang="en-US" sz="1800" b="1">
              <a:latin typeface="Calibri" panose="020F0502020204030204" pitchFamily="34" charset="0"/>
              <a:ea typeface="Calibri" panose="020F0502020204030204" pitchFamily="34" charset="0"/>
              <a:cs typeface="Calibri" panose="020F0502020204030204" pitchFamily="34" charset="0"/>
            </a:endParaRPr>
          </a:p>
          <a:p>
            <a:pPr marL="174708" indent="-174708" defTabSz="931774">
              <a:buFontTx/>
              <a:buChar char="-"/>
              <a:defRPr/>
            </a:pPr>
            <a:r>
              <a:rPr lang="en-US" sz="1800" b="1">
                <a:latin typeface="Calibri" panose="020F0502020204030204" pitchFamily="34" charset="0"/>
                <a:ea typeface="Calibri" panose="020F0502020204030204" pitchFamily="34" charset="0"/>
                <a:cs typeface="Calibri" panose="020F0502020204030204" pitchFamily="34" charset="0"/>
              </a:rPr>
              <a:t>&lt;CLICK&gt; </a:t>
            </a:r>
            <a:r>
              <a:rPr lang="en-US" sz="1800">
                <a:latin typeface="Calibri" panose="020F0502020204030204" pitchFamily="34" charset="0"/>
                <a:ea typeface="Calibri" panose="020F0502020204030204" pitchFamily="34" charset="0"/>
                <a:cs typeface="Calibri" panose="020F0502020204030204" pitchFamily="34" charset="0"/>
              </a:rPr>
              <a:t>It leverages existing investments in our enterprise tools and provides a framework for the data cataloging, data processing and analytics to report on system performance in a meaningful way for other FDOT offices, districts, and our external partners.</a:t>
            </a:r>
          </a:p>
          <a:p>
            <a:pPr marL="174708" indent="-174708">
              <a:buFontTx/>
              <a:buChar char="-"/>
            </a:pPr>
            <a:endParaRPr lang="en-US" sz="1800">
              <a:latin typeface="Calibri" panose="020F0502020204030204" pitchFamily="34" charset="0"/>
              <a:cs typeface="Calibri" panose="020F0502020204030204" pitchFamily="34" charset="0"/>
            </a:endParaRPr>
          </a:p>
          <a:p>
            <a:pPr marL="174708" indent="-174708" defTabSz="931774">
              <a:buFontTx/>
              <a:buChar char="-"/>
              <a:defRPr/>
            </a:pPr>
            <a:r>
              <a:rPr lang="en-US" sz="1800" b="1">
                <a:latin typeface="Calibri" panose="020F0502020204030204" pitchFamily="34" charset="0"/>
                <a:ea typeface="Calibri" panose="020F0502020204030204" pitchFamily="34" charset="0"/>
                <a:cs typeface="Calibri" panose="020F0502020204030204" pitchFamily="34" charset="0"/>
              </a:rPr>
              <a:t>&lt;CLICK&gt; </a:t>
            </a:r>
            <a:r>
              <a:rPr lang="en-US" sz="1800">
                <a:latin typeface="Calibri" panose="020F0502020204030204" pitchFamily="34" charset="0"/>
                <a:cs typeface="Calibri" panose="020F0502020204030204" pitchFamily="34" charset="0"/>
              </a:rPr>
              <a:t>It will be the single source of transportation system performance and travel demand model input data and will drive a suite of interconnected, easy to use applications, dashboards, and tools.  </a:t>
            </a:r>
          </a:p>
          <a:p>
            <a:pPr marL="640594" lvl="1" indent="-174708" defTabSz="931774">
              <a:buFontTx/>
              <a:buChar char="-"/>
              <a:defRPr/>
            </a:pPr>
            <a:r>
              <a:rPr lang="en-US" sz="1800">
                <a:latin typeface="Calibri" panose="020F0502020204030204" pitchFamily="34" charset="0"/>
                <a:cs typeface="Calibri" panose="020F0502020204030204" pitchFamily="34" charset="0"/>
              </a:rPr>
              <a:t>There are concurrent efforts throughout the Department to create other data integration spaces, including one for safety and traffic engineering and operations.</a:t>
            </a:r>
          </a:p>
        </p:txBody>
      </p:sp>
      <p:sp>
        <p:nvSpPr>
          <p:cNvPr id="4" name="Slide Number Placeholder 3"/>
          <p:cNvSpPr>
            <a:spLocks noGrp="1"/>
          </p:cNvSpPr>
          <p:nvPr>
            <p:ph type="sldNum" sz="quarter" idx="5"/>
          </p:nvPr>
        </p:nvSpPr>
        <p:spPr/>
        <p:txBody>
          <a:bodyPr/>
          <a:lstStyle/>
          <a:p>
            <a:fld id="{8E51E81B-7737-4387-8C35-F426057D5807}" type="slidenum">
              <a:rPr lang="en-US" smtClean="0"/>
              <a:t>2</a:t>
            </a:fld>
            <a:endParaRPr lang="en-US"/>
          </a:p>
        </p:txBody>
      </p:sp>
    </p:spTree>
    <p:extLst>
      <p:ext uri="{BB962C8B-B14F-4D97-AF65-F5344CB8AC3E}">
        <p14:creationId xmlns:p14="http://schemas.microsoft.com/office/powerpoint/2010/main" val="3299484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3394" lvl="0" indent="-174708" defTabSz="931774">
              <a:buFontTx/>
              <a:buChar char="-"/>
              <a:defRPr/>
            </a:pPr>
            <a:r>
              <a:rPr lang="en-US" sz="1800">
                <a:latin typeface="Calibri" panose="020F0502020204030204" pitchFamily="34" charset="0"/>
                <a:cs typeface="Calibri" panose="020F0502020204030204" pitchFamily="34" charset="0"/>
              </a:rPr>
              <a:t>While on the surface, these spaces may just look like a webpage with links, behind the scenes is where the magic happens</a:t>
            </a:r>
          </a:p>
          <a:p>
            <a:pPr marL="192081" lvl="0" indent="-174708" defTabSz="931774">
              <a:buFontTx/>
              <a:buChar char="-"/>
              <a:defRPr/>
            </a:pPr>
            <a:r>
              <a:rPr lang="en-US" sz="1800">
                <a:latin typeface="Calibri" panose="020F0502020204030204" pitchFamily="34" charset="0"/>
                <a:cs typeface="Calibri" panose="020F0502020204030204" pitchFamily="34" charset="0"/>
              </a:rPr>
              <a:t>We are working to connect directly to authoritative data sources and automate the transformation of that data as much as possible to meet the needs of our modeling community.</a:t>
            </a:r>
          </a:p>
          <a:p>
            <a:pPr marL="649281" lvl="1" indent="-174708" defTabSz="931774">
              <a:buFontTx/>
              <a:buChar char="-"/>
              <a:defRPr/>
            </a:pPr>
            <a:r>
              <a:rPr lang="en-US" sz="1800">
                <a:latin typeface="Calibri" panose="020F0502020204030204" pitchFamily="34" charset="0"/>
                <a:cs typeface="Calibri" panose="020F0502020204030204" pitchFamily="34" charset="0"/>
              </a:rPr>
              <a:t>The MDIS is where we will combine these different data sources to paint a cohesive picture of travel movements at corridor, regional, and statewide resolutions.</a:t>
            </a:r>
          </a:p>
          <a:p>
            <a:pPr marL="649281" lvl="1" indent="-174708" defTabSz="931774">
              <a:buFontTx/>
              <a:buChar char="-"/>
              <a:defRPr/>
            </a:pPr>
            <a:r>
              <a:rPr lang="en-US" sz="1800">
                <a:latin typeface="Calibri" panose="020F0502020204030204" pitchFamily="34" charset="0"/>
                <a:cs typeface="Calibri" panose="020F0502020204030204" pitchFamily="34" charset="0"/>
              </a:rPr>
              <a:t>It will facilitate data analysis and distribution by creating a central nexus where diverse mobility data is integrated and can be accessed by data generators and data consumers alike. </a:t>
            </a:r>
            <a:endParaRPr lang="en-US"/>
          </a:p>
          <a:p>
            <a:endParaRPr lang="en-US"/>
          </a:p>
          <a:p>
            <a:pPr marL="171450" indent="-171450">
              <a:buFontTx/>
              <a:buChar char="-"/>
            </a:pPr>
            <a:r>
              <a:rPr lang="en-US"/>
              <a:t>The draft MDIS landing page, shown here—connects you directly to key resources, including:</a:t>
            </a:r>
          </a:p>
          <a:p>
            <a:pPr marL="628650" lvl="1" indent="-171450">
              <a:buFontTx/>
              <a:buChar char="-"/>
            </a:pPr>
            <a:r>
              <a:rPr lang="en-US" b="1"/>
              <a:t>&lt;CLICK&gt; </a:t>
            </a:r>
            <a:r>
              <a:rPr lang="en-US"/>
              <a:t>Data</a:t>
            </a:r>
          </a:p>
          <a:p>
            <a:pPr marL="628650" lvl="1" indent="-171450">
              <a:buFontTx/>
              <a:buChar char="-"/>
            </a:pPr>
            <a:r>
              <a:rPr lang="en-US" b="1"/>
              <a:t>&lt;CLICK&gt; </a:t>
            </a:r>
            <a:r>
              <a:rPr lang="en-US"/>
              <a:t>Dashboards and reports</a:t>
            </a:r>
          </a:p>
          <a:p>
            <a:pPr marL="628650" lvl="1" indent="-171450">
              <a:buFontTx/>
              <a:buChar char="-"/>
            </a:pPr>
            <a:r>
              <a:rPr lang="en-US" b="1"/>
              <a:t>&lt;CLICK&gt; </a:t>
            </a:r>
            <a:r>
              <a:rPr lang="en-US"/>
              <a:t>Links and resources, and</a:t>
            </a:r>
          </a:p>
          <a:p>
            <a:pPr marL="628650" lvl="1" indent="-171450">
              <a:buFontTx/>
              <a:buChar char="-"/>
            </a:pPr>
            <a:r>
              <a:rPr lang="en-US" b="1"/>
              <a:t>&lt;CLICK&gt; </a:t>
            </a:r>
            <a:r>
              <a:rPr lang="en-US"/>
              <a:t>A User Guide </a:t>
            </a:r>
          </a:p>
          <a:p>
            <a:pPr marL="0" indent="0">
              <a:buFontTx/>
              <a:buNone/>
            </a:pPr>
            <a:endParaRPr lang="en-US"/>
          </a:p>
        </p:txBody>
      </p:sp>
      <p:sp>
        <p:nvSpPr>
          <p:cNvPr id="4" name="Slide Number Placeholder 3"/>
          <p:cNvSpPr>
            <a:spLocks noGrp="1"/>
          </p:cNvSpPr>
          <p:nvPr>
            <p:ph type="sldNum" sz="quarter" idx="5"/>
          </p:nvPr>
        </p:nvSpPr>
        <p:spPr/>
        <p:txBody>
          <a:bodyPr/>
          <a:lstStyle/>
          <a:p>
            <a:fld id="{8E51E81B-7737-4387-8C35-F426057D5807}" type="slidenum">
              <a:rPr lang="en-US" smtClean="0"/>
              <a:t>3</a:t>
            </a:fld>
            <a:endParaRPr lang="en-US"/>
          </a:p>
        </p:txBody>
      </p:sp>
    </p:spTree>
    <p:extLst>
      <p:ext uri="{BB962C8B-B14F-4D97-AF65-F5344CB8AC3E}">
        <p14:creationId xmlns:p14="http://schemas.microsoft.com/office/powerpoint/2010/main" val="284973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In regard to data in the MDIS—we are setting up three ways to search and access the data, by:</a:t>
            </a:r>
          </a:p>
          <a:p>
            <a:pPr marL="628650" lvl="1" indent="-171450">
              <a:buFontTx/>
              <a:buChar char="-"/>
            </a:pPr>
            <a:r>
              <a:rPr lang="en-US"/>
              <a:t>Performance report, </a:t>
            </a:r>
          </a:p>
          <a:p>
            <a:pPr marL="628650" lvl="1" indent="-171450">
              <a:buFontTx/>
              <a:buChar char="-"/>
            </a:pPr>
            <a:r>
              <a:rPr lang="en-US"/>
              <a:t>Subject, or by</a:t>
            </a:r>
          </a:p>
          <a:p>
            <a:pPr marL="628650" lvl="1" indent="-171450">
              <a:buFontTx/>
              <a:buChar char="-"/>
            </a:pPr>
            <a:r>
              <a:rPr lang="en-US"/>
              <a:t>Browsing the complete data catalog </a:t>
            </a:r>
          </a:p>
        </p:txBody>
      </p:sp>
      <p:sp>
        <p:nvSpPr>
          <p:cNvPr id="4" name="Slide Number Placeholder 3"/>
          <p:cNvSpPr>
            <a:spLocks noGrp="1"/>
          </p:cNvSpPr>
          <p:nvPr>
            <p:ph type="sldNum" sz="quarter" idx="5"/>
          </p:nvPr>
        </p:nvSpPr>
        <p:spPr/>
        <p:txBody>
          <a:bodyPr/>
          <a:lstStyle/>
          <a:p>
            <a:fld id="{8E51E81B-7737-4387-8C35-F426057D5807}" type="slidenum">
              <a:rPr lang="en-US" smtClean="0"/>
              <a:t>4</a:t>
            </a:fld>
            <a:endParaRPr lang="en-US"/>
          </a:p>
        </p:txBody>
      </p:sp>
    </p:spTree>
    <p:extLst>
      <p:ext uri="{BB962C8B-B14F-4D97-AF65-F5344CB8AC3E}">
        <p14:creationId xmlns:p14="http://schemas.microsoft.com/office/powerpoint/2010/main" val="78275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Under the search data by subject capability, all of the topical groupings of data that the MDIS offers are shown</a:t>
            </a:r>
          </a:p>
          <a:p>
            <a:pPr marL="171450" indent="-171450">
              <a:buFontTx/>
              <a:buChar char="-"/>
            </a:pPr>
            <a:r>
              <a:rPr lang="en-US"/>
              <a:t>You simply click on a subject icon to view the replated datasets</a:t>
            </a:r>
          </a:p>
          <a:p>
            <a:pPr marL="0" indent="0">
              <a:buFontTx/>
              <a:buNone/>
            </a:pPr>
            <a:endParaRPr lang="en-US"/>
          </a:p>
          <a:p>
            <a:pPr marL="171450" indent="-171450">
              <a:buFontTx/>
              <a:buChar char="-"/>
            </a:pPr>
            <a:r>
              <a:rPr lang="en-US" b="1"/>
              <a:t>&lt;CLICK&gt; </a:t>
            </a:r>
            <a:r>
              <a:rPr lang="en-US"/>
              <a:t>There is a </a:t>
            </a:r>
            <a:r>
              <a:rPr lang="en-US" err="1"/>
              <a:t>FSUTMS</a:t>
            </a:r>
            <a:r>
              <a:rPr lang="en-US"/>
              <a:t> subject button where all modeling data can be easily accessed. </a:t>
            </a:r>
          </a:p>
        </p:txBody>
      </p:sp>
      <p:sp>
        <p:nvSpPr>
          <p:cNvPr id="4" name="Slide Number Placeholder 3"/>
          <p:cNvSpPr>
            <a:spLocks noGrp="1"/>
          </p:cNvSpPr>
          <p:nvPr>
            <p:ph type="sldNum" sz="quarter" idx="5"/>
          </p:nvPr>
        </p:nvSpPr>
        <p:spPr/>
        <p:txBody>
          <a:bodyPr/>
          <a:lstStyle/>
          <a:p>
            <a:fld id="{8E51E81B-7737-4387-8C35-F426057D5807}" type="slidenum">
              <a:rPr lang="en-US" smtClean="0"/>
              <a:t>5</a:t>
            </a:fld>
            <a:endParaRPr lang="en-US"/>
          </a:p>
        </p:txBody>
      </p:sp>
    </p:spTree>
    <p:extLst>
      <p:ext uri="{BB962C8B-B14F-4D97-AF65-F5344CB8AC3E}">
        <p14:creationId xmlns:p14="http://schemas.microsoft.com/office/powerpoint/2010/main" val="113339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Tx/>
              <a:buChar char="-"/>
            </a:pPr>
            <a:r>
              <a:rPr lang="en-US">
                <a:latin typeface="Calibri"/>
                <a:cs typeface="Calibri"/>
              </a:rPr>
              <a:t>I would really like to hear from you.  What are your thoughts and input on: </a:t>
            </a:r>
            <a:endParaRPr lang="en-US"/>
          </a:p>
          <a:p>
            <a:pPr marL="640080" lvl="1" indent="-174625">
              <a:buFontTx/>
              <a:buChar char="-"/>
            </a:pPr>
            <a:r>
              <a:rPr lang="en-US" b="1">
                <a:latin typeface="Calibri"/>
                <a:cs typeface="Calibri"/>
              </a:rPr>
              <a:t>&lt;CLICK&gt; </a:t>
            </a:r>
            <a:r>
              <a:rPr lang="en-US">
                <a:latin typeface="Calibri"/>
                <a:cs typeface="Calibri"/>
              </a:rPr>
              <a:t>What data should be included?  </a:t>
            </a:r>
            <a:endParaRPr lang="en-US">
              <a:latin typeface="Calibri" panose="020F0502020204030204" pitchFamily="34" charset="0"/>
              <a:cs typeface="Calibri" panose="020F0502020204030204" pitchFamily="34" charset="0"/>
            </a:endParaRPr>
          </a:p>
          <a:p>
            <a:pPr marL="640080" lvl="1" indent="-174625">
              <a:buFontTx/>
              <a:buChar char="-"/>
            </a:pPr>
            <a:r>
              <a:rPr lang="en-US" b="1">
                <a:latin typeface="Calibri"/>
                <a:cs typeface="Calibri"/>
              </a:rPr>
              <a:t>&lt;CLICK&gt; </a:t>
            </a:r>
            <a:r>
              <a:rPr lang="en-US">
                <a:latin typeface="Calibri"/>
                <a:cs typeface="Calibri"/>
              </a:rPr>
              <a:t>To what level of detail?  </a:t>
            </a:r>
            <a:endParaRPr lang="en-US">
              <a:latin typeface="Calibri" panose="020F0502020204030204" pitchFamily="34" charset="0"/>
              <a:cs typeface="Calibri" panose="020F0502020204030204" pitchFamily="34" charset="0"/>
            </a:endParaRPr>
          </a:p>
          <a:p>
            <a:pPr marL="640080" lvl="1" indent="-174625">
              <a:buFontTx/>
              <a:buChar char="-"/>
            </a:pPr>
            <a:r>
              <a:rPr lang="en-US" b="1">
                <a:latin typeface="Calibri"/>
                <a:cs typeface="Calibri"/>
              </a:rPr>
              <a:t>&lt;CLICK&gt; </a:t>
            </a:r>
            <a:r>
              <a:rPr lang="en-US">
                <a:latin typeface="Calibri"/>
                <a:cs typeface="Calibri"/>
              </a:rPr>
              <a:t>How often should it be updated?</a:t>
            </a:r>
          </a:p>
          <a:p>
            <a:pPr marL="640080" lvl="1" indent="-174625">
              <a:buFontTx/>
              <a:buChar char="-"/>
            </a:pPr>
            <a:r>
              <a:rPr lang="en-US" b="1">
                <a:latin typeface="Calibri"/>
                <a:cs typeface="Calibri"/>
              </a:rPr>
              <a:t>&lt;CLICK&gt; </a:t>
            </a:r>
            <a:r>
              <a:rPr lang="en-US">
                <a:latin typeface="Calibri"/>
                <a:cs typeface="Calibri"/>
              </a:rPr>
              <a:t>What data sources should be utilized?</a:t>
            </a:r>
          </a:p>
          <a:p>
            <a:pPr marL="640080" marR="0" lvl="1" indent="-174625" algn="l" defTabSz="914400" rtl="0" eaLnBrk="1" fontAlgn="auto" latinLnBrk="0" hangingPunct="1">
              <a:lnSpc>
                <a:spcPct val="100000"/>
              </a:lnSpc>
              <a:spcBef>
                <a:spcPts val="0"/>
              </a:spcBef>
              <a:spcAft>
                <a:spcPts val="0"/>
              </a:spcAft>
              <a:buClrTx/>
              <a:buSzTx/>
              <a:buFontTx/>
              <a:buChar char="-"/>
              <a:tabLst/>
              <a:defRPr/>
            </a:pPr>
            <a:r>
              <a:rPr lang="en-US" b="1">
                <a:latin typeface="Calibri"/>
                <a:cs typeface="Calibri"/>
              </a:rPr>
              <a:t>&lt;CLICK&gt; </a:t>
            </a:r>
            <a:r>
              <a:rPr lang="en-US"/>
              <a:t>How will you use the data in the MDIS?</a:t>
            </a:r>
          </a:p>
          <a:p>
            <a:pPr marL="640080" lvl="1" indent="-174625">
              <a:buFontTx/>
              <a:buChar char="-"/>
            </a:pPr>
            <a:endParaRPr lang="en-US">
              <a:latin typeface="Calibri"/>
              <a:cs typeface="Calibri"/>
            </a:endParaRPr>
          </a:p>
          <a:p>
            <a:endParaRPr lang="en-US"/>
          </a:p>
        </p:txBody>
      </p:sp>
      <p:sp>
        <p:nvSpPr>
          <p:cNvPr id="4" name="Slide Number Placeholder 3"/>
          <p:cNvSpPr>
            <a:spLocks noGrp="1"/>
          </p:cNvSpPr>
          <p:nvPr>
            <p:ph type="sldNum" sz="quarter" idx="5"/>
          </p:nvPr>
        </p:nvSpPr>
        <p:spPr/>
        <p:txBody>
          <a:bodyPr/>
          <a:lstStyle/>
          <a:p>
            <a:fld id="{8E51E81B-7737-4387-8C35-F426057D5807}" type="slidenum">
              <a:rPr lang="en-US" smtClean="0"/>
              <a:t>6</a:t>
            </a:fld>
            <a:endParaRPr lang="en-US"/>
          </a:p>
        </p:txBody>
      </p:sp>
    </p:spTree>
    <p:extLst>
      <p:ext uri="{BB962C8B-B14F-4D97-AF65-F5344CB8AC3E}">
        <p14:creationId xmlns:p14="http://schemas.microsoft.com/office/powerpoint/2010/main" val="258281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Tx/>
              <a:buChar char="-"/>
            </a:pPr>
            <a:r>
              <a:rPr lang="en-US">
                <a:latin typeface="Calibri"/>
                <a:cs typeface="Calibri"/>
              </a:rPr>
              <a:t>As shared in the </a:t>
            </a:r>
            <a:r>
              <a:rPr lang="en-US" err="1">
                <a:latin typeface="Calibri"/>
                <a:cs typeface="Calibri"/>
              </a:rPr>
              <a:t>FSUTMS</a:t>
            </a:r>
            <a:r>
              <a:rPr lang="en-US">
                <a:latin typeface="Calibri"/>
                <a:cs typeface="Calibri"/>
              </a:rPr>
              <a:t> Next Generation Draft White Paper, data considerations for </a:t>
            </a:r>
            <a:r>
              <a:rPr lang="en-US" err="1">
                <a:latin typeface="Calibri"/>
                <a:cs typeface="Calibri"/>
              </a:rPr>
              <a:t>FSUTMS</a:t>
            </a:r>
            <a:r>
              <a:rPr lang="en-US">
                <a:latin typeface="Calibri"/>
                <a:cs typeface="Calibri"/>
              </a:rPr>
              <a:t> NextGen can be organized according to a framework. </a:t>
            </a:r>
            <a:endParaRPr lang="en-US"/>
          </a:p>
          <a:p>
            <a:pPr marL="174625" indent="-174625">
              <a:buFontTx/>
              <a:buChar char="-"/>
            </a:pPr>
            <a:r>
              <a:rPr lang="en-US">
                <a:latin typeface="Calibri"/>
                <a:cs typeface="Calibri"/>
              </a:rPr>
              <a:t>This table from the Draft White Paper, shows a potential example of this framework—which when finalized will drive what data is included in the MDIS.</a:t>
            </a:r>
          </a:p>
          <a:p>
            <a:endParaRPr lang="en-US">
              <a:latin typeface="Calibri" panose="020F0502020204030204" pitchFamily="34" charset="0"/>
              <a:cs typeface="Calibri" panose="020F0502020204030204" pitchFamily="34" charset="0"/>
            </a:endParaRPr>
          </a:p>
          <a:p>
            <a:pPr marL="174625" indent="-174625">
              <a:buFontTx/>
              <a:buChar char="-"/>
            </a:pPr>
            <a:r>
              <a:rPr lang="en-US">
                <a:latin typeface="Calibri"/>
                <a:cs typeface="Calibri"/>
              </a:rPr>
              <a:t>But it is important to remember, the MDIS is not just a repository of a snapshot of data, but rather it is a pipeline to access up to date and processed data needed for model inputs</a:t>
            </a:r>
          </a:p>
          <a:p>
            <a:endParaRPr lang="en-US"/>
          </a:p>
        </p:txBody>
      </p:sp>
      <p:sp>
        <p:nvSpPr>
          <p:cNvPr id="4" name="Slide Number Placeholder 3"/>
          <p:cNvSpPr>
            <a:spLocks noGrp="1"/>
          </p:cNvSpPr>
          <p:nvPr>
            <p:ph type="sldNum" sz="quarter" idx="5"/>
          </p:nvPr>
        </p:nvSpPr>
        <p:spPr/>
        <p:txBody>
          <a:bodyPr/>
          <a:lstStyle/>
          <a:p>
            <a:fld id="{8E51E81B-7737-4387-8C35-F426057D5807}" type="slidenum">
              <a:rPr lang="en-US" smtClean="0"/>
              <a:t>7</a:t>
            </a:fld>
            <a:endParaRPr lang="en-US"/>
          </a:p>
        </p:txBody>
      </p:sp>
    </p:spTree>
    <p:extLst>
      <p:ext uri="{BB962C8B-B14F-4D97-AF65-F5344CB8AC3E}">
        <p14:creationId xmlns:p14="http://schemas.microsoft.com/office/powerpoint/2010/main" val="29046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25" indent="-174625">
              <a:buFontTx/>
              <a:buChar char="-"/>
            </a:pPr>
            <a:r>
              <a:rPr lang="en-US" sz="1600">
                <a:latin typeface="Calibri"/>
                <a:cs typeface="Calibri"/>
              </a:rPr>
              <a:t>Florida’s travel demand models not only make use of a variety of datasets identified for incorporation into the MDIS, but the models also generate data that are intended to be brought into the MDIS. </a:t>
            </a:r>
            <a:endParaRPr lang="en-US"/>
          </a:p>
          <a:p>
            <a:pPr marL="174625" indent="-174625">
              <a:buFontTx/>
              <a:buChar char="-"/>
            </a:pPr>
            <a:r>
              <a:rPr lang="en-US" sz="1600" b="1">
                <a:latin typeface="Calibri"/>
                <a:cs typeface="Calibri"/>
              </a:rPr>
              <a:t>What we would like to get your feedback on today is: what data is used by the model that should be housed within the MDIS?</a:t>
            </a:r>
            <a:endParaRPr lang="en-US" sz="1600" b="1">
              <a:latin typeface="Calibri" panose="020F0502020204030204" pitchFamily="34" charset="0"/>
              <a:cs typeface="Calibri" panose="020F0502020204030204" pitchFamily="34" charset="0"/>
            </a:endParaRPr>
          </a:p>
          <a:p>
            <a:pPr marL="174625" indent="-174625">
              <a:buFontTx/>
              <a:buChar char="-"/>
            </a:pPr>
            <a:r>
              <a:rPr lang="en-US" sz="1600">
                <a:latin typeface="Calibri"/>
                <a:cs typeface="Calibri"/>
              </a:rPr>
              <a:t>This includes:</a:t>
            </a:r>
          </a:p>
          <a:p>
            <a:pPr marL="640080" lvl="1" indent="-174625">
              <a:buFontTx/>
              <a:buChar char="-"/>
            </a:pPr>
            <a:r>
              <a:rPr lang="en-US" sz="1600" b="1">
                <a:latin typeface="Calibri"/>
                <a:cs typeface="Calibri"/>
              </a:rPr>
              <a:t>&lt;CLICK&gt; </a:t>
            </a:r>
            <a:r>
              <a:rPr lang="en-US" sz="1600">
                <a:latin typeface="Calibri"/>
                <a:cs typeface="Calibri"/>
              </a:rPr>
              <a:t>Socio-economic data inputs, such as data from the Census, ACS, employment data, school enrollment, and future land use</a:t>
            </a:r>
          </a:p>
          <a:p>
            <a:pPr marL="640080" lvl="1" indent="-174625">
              <a:buFontTx/>
              <a:buChar char="-"/>
            </a:pPr>
            <a:r>
              <a:rPr lang="en-US" sz="1600" b="1">
                <a:latin typeface="Calibri"/>
                <a:cs typeface="Calibri"/>
              </a:rPr>
              <a:t>&lt;CLICK&gt; </a:t>
            </a:r>
            <a:r>
              <a:rPr lang="en-US" sz="1600">
                <a:latin typeface="Calibri"/>
                <a:cs typeface="Calibri"/>
              </a:rPr>
              <a:t>Speed data, both posted speed limits and actual travel speed data from HERE, including peak hour speed data that can be used to validate models</a:t>
            </a:r>
          </a:p>
          <a:p>
            <a:pPr marL="640080" lvl="1" indent="-174625">
              <a:buFontTx/>
              <a:buChar char="-"/>
            </a:pPr>
            <a:r>
              <a:rPr lang="en-US" sz="1600" b="1">
                <a:latin typeface="Calibri"/>
                <a:cs typeface="Calibri"/>
              </a:rPr>
              <a:t>&lt;CLICK&gt; </a:t>
            </a:r>
            <a:r>
              <a:rPr lang="en-US" sz="1600">
                <a:latin typeface="Calibri"/>
                <a:cs typeface="Calibri"/>
              </a:rPr>
              <a:t>We are also working to leverage </a:t>
            </a:r>
            <a:r>
              <a:rPr lang="en-US" sz="1600" err="1">
                <a:latin typeface="Calibri"/>
                <a:cs typeface="Calibri"/>
              </a:rPr>
              <a:t>RCI</a:t>
            </a:r>
            <a:r>
              <a:rPr lang="en-US" sz="1600">
                <a:latin typeface="Calibri"/>
                <a:cs typeface="Calibri"/>
              </a:rPr>
              <a:t> data to create a statewide network, that all models can use</a:t>
            </a:r>
          </a:p>
          <a:p>
            <a:pPr marL="1106170" lvl="2" indent="-174625" defTabSz="931774">
              <a:buFontTx/>
              <a:buChar char="-"/>
              <a:defRPr/>
            </a:pPr>
            <a:r>
              <a:rPr lang="en-US" sz="1600">
                <a:solidFill>
                  <a:srgbClr val="000000"/>
                </a:solidFill>
                <a:latin typeface="Calibri"/>
                <a:ea typeface="Calibri" panose="020F0502020204030204" pitchFamily="34" charset="0"/>
                <a:cs typeface="Calibri"/>
              </a:rPr>
              <a:t>A comprehensive statewide highway network database would allow for a central source of transportation network data. </a:t>
            </a:r>
            <a:endParaRPr lang="en-US" sz="1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06170" lvl="2" indent="-174625" defTabSz="931774">
              <a:buFontTx/>
              <a:buChar char="-"/>
              <a:defRPr/>
            </a:pPr>
            <a:r>
              <a:rPr lang="en-US" sz="1600">
                <a:solidFill>
                  <a:srgbClr val="000000"/>
                </a:solidFill>
                <a:latin typeface="Calibri"/>
                <a:ea typeface="Calibri" panose="020F0502020204030204" pitchFamily="34" charset="0"/>
                <a:cs typeface="Calibri"/>
              </a:rPr>
              <a:t>This database could contain multiple levels of resolution that could account for statewide, regional, and local modeling needs. </a:t>
            </a:r>
            <a:endParaRPr lang="en-US" sz="1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06170" lvl="2" indent="-174625" defTabSz="931774">
              <a:buFontTx/>
              <a:buChar char="-"/>
              <a:defRPr/>
            </a:pPr>
            <a:r>
              <a:rPr lang="en-US" sz="1600">
                <a:solidFill>
                  <a:srgbClr val="000000"/>
                </a:solidFill>
                <a:latin typeface="Calibri"/>
                <a:ea typeface="Calibri" panose="020F0502020204030204" pitchFamily="34" charset="0"/>
                <a:cs typeface="Calibri"/>
              </a:rPr>
              <a:t>Consistency in network characteristics and attribute nomenclature will be crucial for this effort. </a:t>
            </a:r>
            <a:endParaRPr lang="en-US" sz="1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4625" indent="-174625" defTabSz="931774">
              <a:buFontTx/>
              <a:buChar char="-"/>
              <a:defRPr/>
            </a:pPr>
            <a:r>
              <a:rPr lang="en-US" sz="1600">
                <a:solidFill>
                  <a:srgbClr val="000000"/>
                </a:solidFill>
                <a:latin typeface="Calibri"/>
                <a:ea typeface="Calibri" panose="020F0502020204030204" pitchFamily="34" charset="0"/>
                <a:cs typeface="Calibri"/>
              </a:rPr>
              <a:t>Other potential data sets for inclusion are:</a:t>
            </a:r>
          </a:p>
          <a:p>
            <a:pPr marL="640080" lvl="1" indent="-174625" defTabSz="931774">
              <a:buFontTx/>
              <a:buChar char="-"/>
              <a:defRPr/>
            </a:pPr>
            <a:r>
              <a:rPr lang="en-US" sz="1600" b="1">
                <a:latin typeface="Calibri"/>
                <a:cs typeface="Calibri"/>
              </a:rPr>
              <a:t>&lt;CLICK&gt; </a:t>
            </a:r>
            <a:r>
              <a:rPr lang="en-US" sz="1600">
                <a:solidFill>
                  <a:srgbClr val="000000"/>
                </a:solidFill>
                <a:latin typeface="Calibri"/>
                <a:ea typeface="Calibri" panose="020F0502020204030204" pitchFamily="34" charset="0"/>
                <a:cs typeface="Calibri"/>
              </a:rPr>
              <a:t>FHWA Smoothed Urban Area Boundaries</a:t>
            </a:r>
          </a:p>
          <a:p>
            <a:pPr marL="640080" lvl="1" indent="-174625" defTabSz="931774">
              <a:buFontTx/>
              <a:buChar char="-"/>
              <a:defRPr/>
            </a:pPr>
            <a:r>
              <a:rPr lang="en-US" sz="1600" b="1">
                <a:latin typeface="Calibri"/>
                <a:cs typeface="Calibri"/>
              </a:rPr>
              <a:t>&lt;CLICK&gt; </a:t>
            </a:r>
            <a:r>
              <a:rPr lang="en-US" sz="1600">
                <a:solidFill>
                  <a:srgbClr val="000000"/>
                </a:solidFill>
                <a:latin typeface="Calibri"/>
                <a:ea typeface="Calibri" panose="020F0502020204030204" pitchFamily="34" charset="0"/>
                <a:cs typeface="Calibri"/>
              </a:rPr>
              <a:t>Traffic counts—including class, and by 24-hour and 15-minute periods </a:t>
            </a:r>
            <a:endParaRPr lang="en-US" sz="1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40080" lvl="1" indent="-174625" defTabSz="931774">
              <a:buFontTx/>
              <a:buChar char="-"/>
              <a:defRPr/>
            </a:pPr>
            <a:r>
              <a:rPr lang="en-US" sz="1600" b="1">
                <a:latin typeface="Calibri"/>
                <a:cs typeface="Calibri"/>
              </a:rPr>
              <a:t>&lt;CLICK&gt; </a:t>
            </a:r>
            <a:r>
              <a:rPr lang="en-US" sz="1600">
                <a:solidFill>
                  <a:srgbClr val="000000"/>
                </a:solidFill>
                <a:latin typeface="Calibri"/>
                <a:ea typeface="Calibri" panose="020F0502020204030204" pitchFamily="34" charset="0"/>
                <a:cs typeface="Calibri"/>
              </a:rPr>
              <a:t>Incident data, such as point location and clearance times</a:t>
            </a:r>
          </a:p>
          <a:p>
            <a:pPr marL="640080" lvl="1" indent="-174625" defTabSz="931774">
              <a:buFontTx/>
              <a:buChar char="-"/>
              <a:defRPr/>
            </a:pPr>
            <a:r>
              <a:rPr lang="en-US" sz="1600" b="1">
                <a:latin typeface="Calibri"/>
                <a:cs typeface="Calibri"/>
              </a:rPr>
              <a:t>&lt;CLICK&gt; </a:t>
            </a:r>
            <a:r>
              <a:rPr lang="en-US" sz="1600">
                <a:solidFill>
                  <a:srgbClr val="000000"/>
                </a:solidFill>
                <a:latin typeface="Calibri"/>
                <a:ea typeface="Calibri" panose="020F0502020204030204" pitchFamily="34" charset="0"/>
                <a:cs typeface="Calibri"/>
              </a:rPr>
              <a:t>Transit routes and ridership data, and</a:t>
            </a:r>
          </a:p>
          <a:p>
            <a:pPr marL="640080" lvl="1" indent="-174625" defTabSz="931774">
              <a:buFontTx/>
              <a:buChar char="-"/>
              <a:defRPr/>
            </a:pPr>
            <a:r>
              <a:rPr lang="en-US" sz="1600" b="1">
                <a:latin typeface="Calibri"/>
                <a:cs typeface="Calibri"/>
              </a:rPr>
              <a:t>&lt;CLICK&gt; </a:t>
            </a:r>
            <a:r>
              <a:rPr lang="en-US" sz="1600">
                <a:solidFill>
                  <a:srgbClr val="000000"/>
                </a:solidFill>
                <a:latin typeface="Calibri"/>
                <a:ea typeface="Calibri" panose="020F0502020204030204" pitchFamily="34" charset="0"/>
                <a:cs typeface="Calibri"/>
              </a:rPr>
              <a:t>Survey data</a:t>
            </a:r>
          </a:p>
          <a:p>
            <a:pPr marL="1106481" lvl="2" indent="-174708" defTabSz="931774">
              <a:buFontTx/>
              <a:buChar char="-"/>
              <a:defRPr/>
            </a:pPr>
            <a:endParaRPr lang="en-US" sz="1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74625" indent="-174625" defTabSz="931774">
              <a:buFontTx/>
              <a:buChar char="-"/>
              <a:defRPr/>
            </a:pPr>
            <a:r>
              <a:rPr lang="en-US" sz="1600">
                <a:latin typeface="Calibri"/>
                <a:cs typeface="Calibri"/>
              </a:rPr>
              <a:t>Furthermore, data generated by the models can also be brought into the MDIS.</a:t>
            </a:r>
          </a:p>
          <a:p>
            <a:pPr marL="174625" indent="-174625" defTabSz="931774">
              <a:buFontTx/>
              <a:buChar char="-"/>
              <a:defRPr/>
            </a:pPr>
            <a:r>
              <a:rPr lang="en-US" sz="1600">
                <a:latin typeface="Calibri"/>
                <a:cs typeface="Calibri"/>
              </a:rPr>
              <a:t>This includes: </a:t>
            </a:r>
            <a:endParaRPr lang="en-US" sz="1600">
              <a:latin typeface="Calibri" panose="020F0502020204030204" pitchFamily="34" charset="0"/>
              <a:cs typeface="Calibri" panose="020F0502020204030204" pitchFamily="34" charset="0"/>
            </a:endParaRPr>
          </a:p>
          <a:p>
            <a:pPr marL="640080" lvl="1" indent="-174625" defTabSz="931774">
              <a:buFontTx/>
              <a:buChar char="-"/>
              <a:defRPr/>
            </a:pPr>
            <a:r>
              <a:rPr lang="en-US" sz="1600" b="1">
                <a:latin typeface="Calibri"/>
                <a:cs typeface="Calibri"/>
              </a:rPr>
              <a:t>&lt;CLICK&gt; </a:t>
            </a:r>
            <a:r>
              <a:rPr lang="en-US" sz="1600">
                <a:latin typeface="Calibri"/>
                <a:cs typeface="Calibri"/>
              </a:rPr>
              <a:t>future year traffic and</a:t>
            </a:r>
          </a:p>
          <a:p>
            <a:pPr marL="640080" lvl="1" indent="-174625" defTabSz="931774">
              <a:buFontTx/>
              <a:buChar char="-"/>
              <a:defRPr/>
            </a:pPr>
            <a:r>
              <a:rPr lang="en-US" sz="1600" b="1">
                <a:latin typeface="Calibri"/>
                <a:cs typeface="Calibri"/>
              </a:rPr>
              <a:t>&lt;CLICK&gt; </a:t>
            </a:r>
            <a:r>
              <a:rPr lang="en-US" sz="1600">
                <a:latin typeface="Calibri"/>
                <a:cs typeface="Calibri"/>
              </a:rPr>
              <a:t>level of service / congestion model outputs </a:t>
            </a:r>
            <a:endParaRPr lang="en-US" sz="1600">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E51E81B-7737-4387-8C35-F426057D5807}" type="slidenum">
              <a:rPr lang="en-US" smtClean="0"/>
              <a:t>8</a:t>
            </a:fld>
            <a:endParaRPr lang="en-US"/>
          </a:p>
        </p:txBody>
      </p:sp>
    </p:spTree>
    <p:extLst>
      <p:ext uri="{BB962C8B-B14F-4D97-AF65-F5344CB8AC3E}">
        <p14:creationId xmlns:p14="http://schemas.microsoft.com/office/powerpoint/2010/main" val="64288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Modeling data will be published as feature services and easily accessed through the ArcGIS Portal environment</a:t>
            </a:r>
          </a:p>
          <a:p>
            <a:pPr marL="171450" indent="-171450">
              <a:buFontTx/>
              <a:buChar char="-"/>
            </a:pPr>
            <a:r>
              <a:rPr lang="en-US"/>
              <a:t>For each feature service, detailed information about the dataset will be provided, along with multiple ways to access and view the data. This includes:</a:t>
            </a:r>
          </a:p>
          <a:p>
            <a:pPr marL="628650" lvl="1" indent="-171450">
              <a:buFontTx/>
              <a:buChar char="-"/>
            </a:pPr>
            <a:r>
              <a:rPr lang="en-US" b="1"/>
              <a:t>&lt;CLICK&gt; </a:t>
            </a:r>
            <a:r>
              <a:rPr lang="en-US"/>
              <a:t>Item details, which provides information on the licensing, sharing status, date last updated, and item type</a:t>
            </a:r>
          </a:p>
          <a:p>
            <a:pPr marL="628650" lvl="1" indent="-171450">
              <a:buFontTx/>
              <a:buChar char="-"/>
            </a:pPr>
            <a:r>
              <a:rPr lang="en-US" b="1"/>
              <a:t>&lt;CLICK&gt; </a:t>
            </a:r>
            <a:r>
              <a:rPr lang="en-US" b="0"/>
              <a:t>A detailed overview of the dataset, including data sources, coverage, time period, publication date, and additional resources</a:t>
            </a:r>
          </a:p>
          <a:p>
            <a:pPr marL="628650" lvl="1" indent="-171450">
              <a:buFontTx/>
              <a:buChar char="-"/>
            </a:pPr>
            <a:r>
              <a:rPr lang="en-US" b="1"/>
              <a:t>&lt;CLICK&gt; </a:t>
            </a:r>
            <a:r>
              <a:rPr lang="en-US" b="0"/>
              <a:t>A link to a detailed data dictionary will also be provided here</a:t>
            </a:r>
          </a:p>
          <a:p>
            <a:pPr marL="628650" lvl="1" indent="-171450">
              <a:buFontTx/>
              <a:buChar char="-"/>
            </a:pPr>
            <a:r>
              <a:rPr lang="en-US" b="1"/>
              <a:t>&lt;CLICK&gt; </a:t>
            </a:r>
            <a:r>
              <a:rPr lang="en-US" b="0"/>
              <a:t>Users can utilize the “favorite” functionality, which allows saving of frequently used datasets to your ArcGIS Portal account for easy access</a:t>
            </a:r>
          </a:p>
          <a:p>
            <a:pPr marL="628650" lvl="1" indent="-171450">
              <a:buFontTx/>
              <a:buChar char="-"/>
            </a:pPr>
            <a:r>
              <a:rPr lang="en-US" b="1"/>
              <a:t>&lt;CLICK&gt; </a:t>
            </a:r>
            <a:r>
              <a:rPr lang="en-US" b="0"/>
              <a:t>The download button will allow for downloading the data locally in a variety of formats</a:t>
            </a:r>
          </a:p>
          <a:p>
            <a:pPr marL="628650" lvl="1" indent="-171450">
              <a:buFontTx/>
              <a:buChar char="-"/>
            </a:pPr>
            <a:r>
              <a:rPr lang="en-US" b="1"/>
              <a:t>&lt;CLICK&gt; </a:t>
            </a:r>
            <a:r>
              <a:rPr lang="en-US" b="0"/>
              <a:t>The “About” section provides information on the item owner, data source, tags, and metadata</a:t>
            </a:r>
          </a:p>
          <a:p>
            <a:pPr marL="628650" lvl="1" indent="-171450">
              <a:buFontTx/>
              <a:buChar char="-"/>
            </a:pPr>
            <a:r>
              <a:rPr lang="en-US" b="1"/>
              <a:t>&lt;CLICK&gt; </a:t>
            </a:r>
            <a:r>
              <a:rPr lang="en-US" b="0"/>
              <a:t>One of the easiest ways to view the data is by clicking “Create a </a:t>
            </a:r>
            <a:r>
              <a:rPr lang="en-US" b="0" err="1"/>
              <a:t>Webmap</a:t>
            </a:r>
            <a:r>
              <a:rPr lang="en-US" b="0"/>
              <a:t>”; the dataset loads into a blank maps where the data can be explored with </a:t>
            </a:r>
            <a:r>
              <a:rPr lang="en-US" b="0" err="1"/>
              <a:t>webmap</a:t>
            </a:r>
            <a:r>
              <a:rPr lang="en-US" b="0"/>
              <a:t> tools</a:t>
            </a:r>
          </a:p>
          <a:p>
            <a:pPr marL="628650" lvl="1" indent="-171450">
              <a:buFontTx/>
              <a:buChar char="-"/>
            </a:pPr>
            <a:r>
              <a:rPr lang="en-US" b="1"/>
              <a:t>&lt;CLICK&gt; </a:t>
            </a:r>
            <a:r>
              <a:rPr lang="en-US" b="0"/>
              <a:t>The dataset attribute table can also be explored and filtered in the “Data” tab</a:t>
            </a:r>
          </a:p>
          <a:p>
            <a:pPr marL="628650" lvl="1" indent="-171450">
              <a:buFontTx/>
              <a:buChar char="-"/>
            </a:pPr>
            <a:r>
              <a:rPr lang="en-US" b="1"/>
              <a:t>&lt;CLICK&gt; </a:t>
            </a:r>
            <a:r>
              <a:rPr lang="en-US" b="0"/>
              <a:t>And finally, the API button allows direct access to the data in other programs through its REST API endpoint</a:t>
            </a:r>
          </a:p>
          <a:p>
            <a:pPr marL="628650" lvl="1" indent="-171450">
              <a:buFontTx/>
              <a:buChar char="-"/>
            </a:pPr>
            <a:endParaRPr lang="en-US" b="0"/>
          </a:p>
          <a:p>
            <a:pPr marL="628650" lvl="1" indent="-171450">
              <a:buFontTx/>
              <a:buChar char="-"/>
            </a:pPr>
            <a:endParaRPr lang="en-US" b="1"/>
          </a:p>
          <a:p>
            <a:pPr marL="628650" lvl="1" indent="-171450">
              <a:buFontTx/>
              <a:buChar char="-"/>
            </a:pPr>
            <a:endParaRPr lang="en-US"/>
          </a:p>
        </p:txBody>
      </p:sp>
      <p:sp>
        <p:nvSpPr>
          <p:cNvPr id="4" name="Slide Number Placeholder 3"/>
          <p:cNvSpPr>
            <a:spLocks noGrp="1"/>
          </p:cNvSpPr>
          <p:nvPr>
            <p:ph type="sldNum" sz="quarter" idx="5"/>
          </p:nvPr>
        </p:nvSpPr>
        <p:spPr/>
        <p:txBody>
          <a:bodyPr/>
          <a:lstStyle/>
          <a:p>
            <a:fld id="{8E51E81B-7737-4387-8C35-F426057D5807}" type="slidenum">
              <a:rPr lang="en-US" smtClean="0"/>
              <a:t>9</a:t>
            </a:fld>
            <a:endParaRPr lang="en-US"/>
          </a:p>
        </p:txBody>
      </p:sp>
    </p:spTree>
    <p:extLst>
      <p:ext uri="{BB962C8B-B14F-4D97-AF65-F5344CB8AC3E}">
        <p14:creationId xmlns:p14="http://schemas.microsoft.com/office/powerpoint/2010/main" val="1128874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66B3F2-0A9C-4E35-BA10-FEE3D8F3BC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0AA0171-27AD-4A60-BCA8-BAAA09EE992A}"/>
              </a:ext>
            </a:extLst>
          </p:cNvPr>
          <p:cNvSpPr>
            <a:spLocks noGrp="1"/>
          </p:cNvSpPr>
          <p:nvPr>
            <p:ph type="ctrTitle" hasCustomPrompt="1"/>
          </p:nvPr>
        </p:nvSpPr>
        <p:spPr>
          <a:xfrm>
            <a:off x="5348377" y="938446"/>
            <a:ext cx="6699243" cy="1753300"/>
          </a:xfrm>
        </p:spPr>
        <p:txBody>
          <a:bodyPr anchor="t">
            <a:normAutofit/>
          </a:bodyPr>
          <a:lstStyle>
            <a:lvl1pPr algn="l">
              <a:defRPr sz="4800">
                <a:solidFill>
                  <a:srgbClr val="000000"/>
                </a:solidFill>
              </a:defRPr>
            </a:lvl1pPr>
          </a:lstStyle>
          <a:p>
            <a:r>
              <a:rPr lang="en-US"/>
              <a:t>CLICK TO EDIT MASTER TITLE STYLE</a:t>
            </a:r>
          </a:p>
        </p:txBody>
      </p:sp>
      <p:sp>
        <p:nvSpPr>
          <p:cNvPr id="3" name="Subtitle 2">
            <a:extLst>
              <a:ext uri="{FF2B5EF4-FFF2-40B4-BE49-F238E27FC236}">
                <a16:creationId xmlns:a16="http://schemas.microsoft.com/office/drawing/2014/main" id="{E856BB5E-D09D-419F-B8B1-D98404C09C40}"/>
              </a:ext>
            </a:extLst>
          </p:cNvPr>
          <p:cNvSpPr>
            <a:spLocks noGrp="1"/>
          </p:cNvSpPr>
          <p:nvPr>
            <p:ph type="subTitle" idx="1"/>
          </p:nvPr>
        </p:nvSpPr>
        <p:spPr>
          <a:xfrm>
            <a:off x="5348377" y="3269715"/>
            <a:ext cx="5526049" cy="50865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ubtitle 2">
            <a:extLst>
              <a:ext uri="{FF2B5EF4-FFF2-40B4-BE49-F238E27FC236}">
                <a16:creationId xmlns:a16="http://schemas.microsoft.com/office/drawing/2014/main" id="{F2489A13-41CA-44D1-8BC3-6AE8311FBDA3}"/>
              </a:ext>
            </a:extLst>
          </p:cNvPr>
          <p:cNvSpPr txBox="1">
            <a:spLocks/>
          </p:cNvSpPr>
          <p:nvPr userDrawn="1"/>
        </p:nvSpPr>
        <p:spPr>
          <a:xfrm>
            <a:off x="4399473" y="4900107"/>
            <a:ext cx="1500996" cy="5086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1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2">
                    <a:lumMod val="1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a:p>
        </p:txBody>
      </p:sp>
      <p:pic>
        <p:nvPicPr>
          <p:cNvPr id="9" name="Picture 8">
            <a:extLst>
              <a:ext uri="{FF2B5EF4-FFF2-40B4-BE49-F238E27FC236}">
                <a16:creationId xmlns:a16="http://schemas.microsoft.com/office/drawing/2014/main" id="{0B2DF9A2-768B-4FAD-997F-35A6D77CDF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78604" y="298368"/>
            <a:ext cx="1910596" cy="955298"/>
          </a:xfrm>
          <a:prstGeom prst="rect">
            <a:avLst/>
          </a:prstGeom>
        </p:spPr>
      </p:pic>
      <p:pic>
        <p:nvPicPr>
          <p:cNvPr id="7" name="Picture 6" descr="Logo&#10;&#10;Description automatically generated">
            <a:extLst>
              <a:ext uri="{FF2B5EF4-FFF2-40B4-BE49-F238E27FC236}">
                <a16:creationId xmlns:a16="http://schemas.microsoft.com/office/drawing/2014/main" id="{266E2C2F-3A76-4048-8C94-A650328249A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00469" y="5388408"/>
            <a:ext cx="3711740" cy="1262410"/>
          </a:xfrm>
          <a:prstGeom prst="rect">
            <a:avLst/>
          </a:prstGeom>
        </p:spPr>
      </p:pic>
    </p:spTree>
    <p:extLst>
      <p:ext uri="{BB962C8B-B14F-4D97-AF65-F5344CB8AC3E}">
        <p14:creationId xmlns:p14="http://schemas.microsoft.com/office/powerpoint/2010/main" val="340363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EE22-CE52-4229-AD71-49F3B14650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B9D07E-9F71-4116-BF20-AEF72A6827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B82E9-7886-41FD-ABD0-4BBAB0DFAEBE}"/>
              </a:ext>
            </a:extLst>
          </p:cNvPr>
          <p:cNvSpPr>
            <a:spLocks noGrp="1"/>
          </p:cNvSpPr>
          <p:nvPr>
            <p:ph type="dt" sz="half" idx="10"/>
          </p:nvPr>
        </p:nvSpPr>
        <p:spPr/>
        <p:txBody>
          <a:bodyPr/>
          <a:lstStyle/>
          <a:p>
            <a:fld id="{24F27B35-3952-4883-8935-6868C5059663}" type="datetime1">
              <a:rPr lang="en-US" smtClean="0"/>
              <a:t>6/29/2022</a:t>
            </a:fld>
            <a:endParaRPr lang="en-US"/>
          </a:p>
        </p:txBody>
      </p:sp>
      <p:sp>
        <p:nvSpPr>
          <p:cNvPr id="5" name="Footer Placeholder 4">
            <a:extLst>
              <a:ext uri="{FF2B5EF4-FFF2-40B4-BE49-F238E27FC236}">
                <a16:creationId xmlns:a16="http://schemas.microsoft.com/office/drawing/2014/main" id="{18CD5F3B-81C1-4B67-A847-D1053EBF29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348931-C460-49B7-BB6F-6DE088401AA3}"/>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20971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3D206-4DC2-4D41-B3C3-5729C661C6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D5B5F-8702-4232-AC18-51E9147164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C4E25-9E1C-4CE3-A438-4BF526E2F423}"/>
              </a:ext>
            </a:extLst>
          </p:cNvPr>
          <p:cNvSpPr>
            <a:spLocks noGrp="1"/>
          </p:cNvSpPr>
          <p:nvPr>
            <p:ph type="dt" sz="half" idx="10"/>
          </p:nvPr>
        </p:nvSpPr>
        <p:spPr/>
        <p:txBody>
          <a:bodyPr/>
          <a:lstStyle/>
          <a:p>
            <a:fld id="{160A708A-D59F-4CF9-8E4D-98FBA1815751}" type="datetime1">
              <a:rPr lang="en-US" smtClean="0"/>
              <a:t>6/29/2022</a:t>
            </a:fld>
            <a:endParaRPr lang="en-US"/>
          </a:p>
        </p:txBody>
      </p:sp>
      <p:sp>
        <p:nvSpPr>
          <p:cNvPr id="5" name="Footer Placeholder 4">
            <a:extLst>
              <a:ext uri="{FF2B5EF4-FFF2-40B4-BE49-F238E27FC236}">
                <a16:creationId xmlns:a16="http://schemas.microsoft.com/office/drawing/2014/main" id="{5C8D1CF7-DB91-456A-BBFB-0C396687BD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8CC643-1799-4FD9-B444-8C61856D8DD1}"/>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225172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F61D-81F1-42E9-9A0B-D75C2B1D7932}"/>
              </a:ext>
            </a:extLst>
          </p:cNvPr>
          <p:cNvSpPr>
            <a:spLocks noGrp="1"/>
          </p:cNvSpPr>
          <p:nvPr>
            <p:ph type="title"/>
          </p:nvPr>
        </p:nvSpPr>
        <p:spPr>
          <a:xfrm>
            <a:off x="368968" y="244810"/>
            <a:ext cx="11630526" cy="1325563"/>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1D367D-5755-4F15-8263-84231CA85E6F}"/>
              </a:ext>
            </a:extLst>
          </p:cNvPr>
          <p:cNvSpPr>
            <a:spLocks noGrp="1"/>
          </p:cNvSpPr>
          <p:nvPr>
            <p:ph idx="1"/>
          </p:nvPr>
        </p:nvSpPr>
        <p:spPr>
          <a:xfrm>
            <a:off x="368969" y="1570373"/>
            <a:ext cx="11630526" cy="4196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89FE84-0C55-484B-AF81-3645C2405379}"/>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15264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2D29-8BC5-4EB0-AF1D-2C1D0AF3B1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32AFD-DA92-4E81-96C4-5AF2A54966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D1A19E-8C6C-490C-9295-9FD1CCE6E011}"/>
              </a:ext>
            </a:extLst>
          </p:cNvPr>
          <p:cNvSpPr>
            <a:spLocks noGrp="1"/>
          </p:cNvSpPr>
          <p:nvPr>
            <p:ph type="dt" sz="half" idx="10"/>
          </p:nvPr>
        </p:nvSpPr>
        <p:spPr/>
        <p:txBody>
          <a:bodyPr/>
          <a:lstStyle/>
          <a:p>
            <a:fld id="{16584B0B-C5B2-49DF-8EF6-84ABD30AFC5D}" type="datetime1">
              <a:rPr lang="en-US" smtClean="0"/>
              <a:t>6/29/2022</a:t>
            </a:fld>
            <a:endParaRPr lang="en-US"/>
          </a:p>
        </p:txBody>
      </p:sp>
      <p:sp>
        <p:nvSpPr>
          <p:cNvPr id="5" name="Footer Placeholder 4">
            <a:extLst>
              <a:ext uri="{FF2B5EF4-FFF2-40B4-BE49-F238E27FC236}">
                <a16:creationId xmlns:a16="http://schemas.microsoft.com/office/drawing/2014/main" id="{9DE02E23-82E5-432F-BA08-7713ECC545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8052FD-27FB-475D-8988-E343FB8D78C7}"/>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360957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AA7D-3B64-4A84-BD97-E61363335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5E19D-6D91-4F05-9049-4483A2EF7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8684FF-1444-4BBC-A613-DEE1F8BAD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C7C117-E0CB-4ADA-AD1F-224C0858EB19}"/>
              </a:ext>
            </a:extLst>
          </p:cNvPr>
          <p:cNvSpPr>
            <a:spLocks noGrp="1"/>
          </p:cNvSpPr>
          <p:nvPr>
            <p:ph type="dt" sz="half" idx="10"/>
          </p:nvPr>
        </p:nvSpPr>
        <p:spPr/>
        <p:txBody>
          <a:bodyPr/>
          <a:lstStyle/>
          <a:p>
            <a:fld id="{66C3B286-2BB0-46B2-834F-E0B9138B69D3}" type="datetime1">
              <a:rPr lang="en-US" smtClean="0"/>
              <a:t>6/29/2022</a:t>
            </a:fld>
            <a:endParaRPr lang="en-US"/>
          </a:p>
        </p:txBody>
      </p:sp>
      <p:sp>
        <p:nvSpPr>
          <p:cNvPr id="6" name="Footer Placeholder 5">
            <a:extLst>
              <a:ext uri="{FF2B5EF4-FFF2-40B4-BE49-F238E27FC236}">
                <a16:creationId xmlns:a16="http://schemas.microsoft.com/office/drawing/2014/main" id="{7FEF5381-21A3-4AEF-8DE0-909999FEF2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D9CE71-49DC-46D4-8411-2AEFCC8CBE45}"/>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56742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7DA0D-BA18-44AA-844C-620A38DE82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01B39B-EA06-4903-8CBB-E2C7CE624F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86125-2F84-4421-83A5-1EC7875712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3BF81-C0FF-4C5C-AFD2-3FA9BBB85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7B4A7-5DF9-44B1-9C02-6D3C4BE00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B7FDC1-1D0D-4898-A088-7C1A6C22737A}"/>
              </a:ext>
            </a:extLst>
          </p:cNvPr>
          <p:cNvSpPr>
            <a:spLocks noGrp="1"/>
          </p:cNvSpPr>
          <p:nvPr>
            <p:ph type="dt" sz="half" idx="10"/>
          </p:nvPr>
        </p:nvSpPr>
        <p:spPr/>
        <p:txBody>
          <a:bodyPr/>
          <a:lstStyle/>
          <a:p>
            <a:fld id="{4AB9F736-FF23-451B-AB64-9F215D9E6D81}" type="datetime1">
              <a:rPr lang="en-US" smtClean="0"/>
              <a:t>6/29/2022</a:t>
            </a:fld>
            <a:endParaRPr lang="en-US"/>
          </a:p>
        </p:txBody>
      </p:sp>
      <p:sp>
        <p:nvSpPr>
          <p:cNvPr id="8" name="Footer Placeholder 7">
            <a:extLst>
              <a:ext uri="{FF2B5EF4-FFF2-40B4-BE49-F238E27FC236}">
                <a16:creationId xmlns:a16="http://schemas.microsoft.com/office/drawing/2014/main" id="{5B898043-9AB4-4457-BD91-274ED22F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EB957B-4543-475D-A6F9-549B305E5A09}"/>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282687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F0D8-3BFC-4E77-92F5-8AA0D289BE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14AD00-1185-400B-B0C6-373418398206}"/>
              </a:ext>
            </a:extLst>
          </p:cNvPr>
          <p:cNvSpPr>
            <a:spLocks noGrp="1"/>
          </p:cNvSpPr>
          <p:nvPr>
            <p:ph type="dt" sz="half" idx="10"/>
          </p:nvPr>
        </p:nvSpPr>
        <p:spPr/>
        <p:txBody>
          <a:bodyPr/>
          <a:lstStyle/>
          <a:p>
            <a:fld id="{EDEFE839-656A-4B2E-AA45-527D61A71247}" type="datetime1">
              <a:rPr lang="en-US" smtClean="0"/>
              <a:t>6/29/2022</a:t>
            </a:fld>
            <a:endParaRPr lang="en-US"/>
          </a:p>
        </p:txBody>
      </p:sp>
      <p:sp>
        <p:nvSpPr>
          <p:cNvPr id="4" name="Footer Placeholder 3">
            <a:extLst>
              <a:ext uri="{FF2B5EF4-FFF2-40B4-BE49-F238E27FC236}">
                <a16:creationId xmlns:a16="http://schemas.microsoft.com/office/drawing/2014/main" id="{F82D5E97-9ABA-4B5F-9BA3-85E7C54B13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A4030D0-CBB5-40F6-8505-2D28583C30C2}"/>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393220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as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4C064-CC25-4739-879D-5982C1713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4809A225-45EC-4389-B8DD-AF9A2AA30B6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3128" y="335630"/>
            <a:ext cx="1761548" cy="880774"/>
          </a:xfrm>
          <a:prstGeom prst="rect">
            <a:avLst/>
          </a:prstGeom>
        </p:spPr>
      </p:pic>
      <p:pic>
        <p:nvPicPr>
          <p:cNvPr id="5" name="Picture 4" descr="Logo&#10;&#10;Description automatically generated">
            <a:extLst>
              <a:ext uri="{FF2B5EF4-FFF2-40B4-BE49-F238E27FC236}">
                <a16:creationId xmlns:a16="http://schemas.microsoft.com/office/drawing/2014/main" id="{359654F8-411E-4B1A-98C1-F930628DF9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00469" y="5388408"/>
            <a:ext cx="3711740" cy="1262410"/>
          </a:xfrm>
          <a:prstGeom prst="rect">
            <a:avLst/>
          </a:prstGeom>
        </p:spPr>
      </p:pic>
    </p:spTree>
    <p:extLst>
      <p:ext uri="{BB962C8B-B14F-4D97-AF65-F5344CB8AC3E}">
        <p14:creationId xmlns:p14="http://schemas.microsoft.com/office/powerpoint/2010/main" val="229144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862A-B133-49E1-9D7B-FACD6803F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CFD81A-5EAF-4D04-9012-25BF00E603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B2DFF2-E0AD-494C-80C9-E0FCF55D0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3971D8-CAED-4798-9E70-B82EDA96FF66}"/>
              </a:ext>
            </a:extLst>
          </p:cNvPr>
          <p:cNvSpPr>
            <a:spLocks noGrp="1"/>
          </p:cNvSpPr>
          <p:nvPr>
            <p:ph type="dt" sz="half" idx="10"/>
          </p:nvPr>
        </p:nvSpPr>
        <p:spPr/>
        <p:txBody>
          <a:bodyPr/>
          <a:lstStyle/>
          <a:p>
            <a:fld id="{B6FDC45A-B702-4DB2-A2A6-0DBB8381C561}" type="datetime1">
              <a:rPr lang="en-US" smtClean="0"/>
              <a:t>6/29/2022</a:t>
            </a:fld>
            <a:endParaRPr lang="en-US"/>
          </a:p>
        </p:txBody>
      </p:sp>
      <p:sp>
        <p:nvSpPr>
          <p:cNvPr id="6" name="Footer Placeholder 5">
            <a:extLst>
              <a:ext uri="{FF2B5EF4-FFF2-40B4-BE49-F238E27FC236}">
                <a16:creationId xmlns:a16="http://schemas.microsoft.com/office/drawing/2014/main" id="{22F33F74-15C8-449E-9CD3-EA9EC0F62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63C3A5-B04A-464C-BA00-D370EEA0E978}"/>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358238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9EE1-95B1-4ACC-8D33-4A1539ED4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0F36D3-659A-47C0-A1A3-F21DFDD6A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CB1986-1F6B-4D84-8FDB-D89830475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F218DF-92DA-4BB5-BA7B-0A8A8AFAAC2E}"/>
              </a:ext>
            </a:extLst>
          </p:cNvPr>
          <p:cNvSpPr>
            <a:spLocks noGrp="1"/>
          </p:cNvSpPr>
          <p:nvPr>
            <p:ph type="dt" sz="half" idx="10"/>
          </p:nvPr>
        </p:nvSpPr>
        <p:spPr/>
        <p:txBody>
          <a:bodyPr/>
          <a:lstStyle/>
          <a:p>
            <a:fld id="{F45C5E1E-A535-4EAB-95CC-56C809614E5A}" type="datetime1">
              <a:rPr lang="en-US" smtClean="0"/>
              <a:t>6/29/2022</a:t>
            </a:fld>
            <a:endParaRPr lang="en-US"/>
          </a:p>
        </p:txBody>
      </p:sp>
      <p:sp>
        <p:nvSpPr>
          <p:cNvPr id="6" name="Footer Placeholder 5">
            <a:extLst>
              <a:ext uri="{FF2B5EF4-FFF2-40B4-BE49-F238E27FC236}">
                <a16:creationId xmlns:a16="http://schemas.microsoft.com/office/drawing/2014/main" id="{4393B8A9-95E5-47FE-8506-89FC0319F8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7EA0B-D088-45E4-AC1A-9557E9ECA0C5}"/>
              </a:ext>
            </a:extLst>
          </p:cNvPr>
          <p:cNvSpPr>
            <a:spLocks noGrp="1"/>
          </p:cNvSpPr>
          <p:nvPr>
            <p:ph type="sldNum" sz="quarter" idx="12"/>
          </p:nvPr>
        </p:nvSpPr>
        <p:spPr/>
        <p:txBody>
          <a:bodyPr/>
          <a:lstStyle/>
          <a:p>
            <a:fld id="{B2FC858B-D40A-4EBF-A4CB-76C3403E0F37}" type="slidenum">
              <a:rPr lang="en-US" smtClean="0"/>
              <a:t>‹#›</a:t>
            </a:fld>
            <a:endParaRPr lang="en-US"/>
          </a:p>
        </p:txBody>
      </p:sp>
    </p:spTree>
    <p:extLst>
      <p:ext uri="{BB962C8B-B14F-4D97-AF65-F5344CB8AC3E}">
        <p14:creationId xmlns:p14="http://schemas.microsoft.com/office/powerpoint/2010/main" val="66881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0E00BE-9794-43F9-989A-C9A87347A4C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06D4B6D-D789-43C0-96F6-7C45FC66EC6C}"/>
              </a:ext>
            </a:extLst>
          </p:cNvPr>
          <p:cNvSpPr>
            <a:spLocks noGrp="1"/>
          </p:cNvSpPr>
          <p:nvPr>
            <p:ph type="title"/>
          </p:nvPr>
        </p:nvSpPr>
        <p:spPr>
          <a:xfrm>
            <a:off x="240632" y="365125"/>
            <a:ext cx="11736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3F7CD0-9FBF-4630-A135-265CDEAF4CD8}"/>
              </a:ext>
            </a:extLst>
          </p:cNvPr>
          <p:cNvSpPr>
            <a:spLocks noGrp="1"/>
          </p:cNvSpPr>
          <p:nvPr>
            <p:ph type="body" idx="1"/>
          </p:nvPr>
        </p:nvSpPr>
        <p:spPr>
          <a:xfrm>
            <a:off x="240632" y="1825625"/>
            <a:ext cx="11736800" cy="39094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F3806-501C-4458-9667-467041885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BC531-9F1E-4A00-A8C1-63984D17E8A7}" type="datetime1">
              <a:rPr lang="en-US" smtClean="0"/>
              <a:t>6/29/2022</a:t>
            </a:fld>
            <a:endParaRPr lang="en-US"/>
          </a:p>
        </p:txBody>
      </p:sp>
      <p:sp>
        <p:nvSpPr>
          <p:cNvPr id="6" name="Slide Number Placeholder 5">
            <a:extLst>
              <a:ext uri="{FF2B5EF4-FFF2-40B4-BE49-F238E27FC236}">
                <a16:creationId xmlns:a16="http://schemas.microsoft.com/office/drawing/2014/main" id="{01063D4B-2257-4EF2-83EF-6FF9F2C47E19}"/>
              </a:ext>
            </a:extLst>
          </p:cNvPr>
          <p:cNvSpPr>
            <a:spLocks noGrp="1"/>
          </p:cNvSpPr>
          <p:nvPr>
            <p:ph type="sldNum" sz="quarter" idx="4"/>
          </p:nvPr>
        </p:nvSpPr>
        <p:spPr>
          <a:xfrm>
            <a:off x="10501727" y="6029865"/>
            <a:ext cx="807754" cy="828136"/>
          </a:xfrm>
          <a:prstGeom prst="rect">
            <a:avLst/>
          </a:prstGeom>
        </p:spPr>
        <p:txBody>
          <a:bodyPr vert="horz" lIns="91440" tIns="45720" rIns="91440" bIns="45720" rtlCol="0" anchor="ctr"/>
          <a:lstStyle>
            <a:lvl1pPr algn="ctr">
              <a:defRPr sz="1200">
                <a:solidFill>
                  <a:schemeClr val="bg1"/>
                </a:solidFill>
              </a:defRPr>
            </a:lvl1pPr>
          </a:lstStyle>
          <a:p>
            <a:fld id="{8D052B49-91DB-49A7-AAF3-8796424A6DFE}" type="slidenum">
              <a:rPr lang="en-US" smtClean="0"/>
              <a:pPr/>
              <a:t>‹#›</a:t>
            </a:fld>
            <a:endParaRPr lang="en-US"/>
          </a:p>
        </p:txBody>
      </p:sp>
      <p:pic>
        <p:nvPicPr>
          <p:cNvPr id="10" name="Picture 9">
            <a:extLst>
              <a:ext uri="{FF2B5EF4-FFF2-40B4-BE49-F238E27FC236}">
                <a16:creationId xmlns:a16="http://schemas.microsoft.com/office/drawing/2014/main" id="{C196131E-F406-47DE-A3E5-C095466A332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9476947" y="6288413"/>
            <a:ext cx="866126" cy="433062"/>
          </a:xfrm>
          <a:prstGeom prst="rect">
            <a:avLst/>
          </a:prstGeom>
        </p:spPr>
      </p:pic>
    </p:spTree>
    <p:extLst>
      <p:ext uri="{BB962C8B-B14F-4D97-AF65-F5344CB8AC3E}">
        <p14:creationId xmlns:p14="http://schemas.microsoft.com/office/powerpoint/2010/main" val="3408798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F02ED36-678C-4BED-A0F2-A3A532E02F86}"/>
              </a:ext>
            </a:extLst>
          </p:cNvPr>
          <p:cNvSpPr>
            <a:spLocks noGrp="1"/>
          </p:cNvSpPr>
          <p:nvPr>
            <p:ph type="ctrTitle"/>
          </p:nvPr>
        </p:nvSpPr>
        <p:spPr>
          <a:xfrm>
            <a:off x="5348378" y="1150528"/>
            <a:ext cx="6358070" cy="1753300"/>
          </a:xfrm>
        </p:spPr>
        <p:txBody>
          <a:bodyPr>
            <a:normAutofit fontScale="90000"/>
          </a:bodyPr>
          <a:lstStyle/>
          <a:p>
            <a:pPr>
              <a:lnSpc>
                <a:spcPct val="80000"/>
              </a:lnSpc>
              <a:spcBef>
                <a:spcPts val="1800"/>
              </a:spcBef>
            </a:pPr>
            <a:r>
              <a:rPr lang="en-US" sz="5300"/>
              <a:t>MOBILITY DATA INTEGRATION SPACE (MDIS)</a:t>
            </a:r>
            <a:br>
              <a:rPr lang="en-US"/>
            </a:br>
            <a:r>
              <a:rPr lang="en-US" sz="1100"/>
              <a:t> </a:t>
            </a:r>
            <a:br>
              <a:rPr lang="en-US"/>
            </a:br>
            <a:endParaRPr lang="en-US"/>
          </a:p>
        </p:txBody>
      </p:sp>
      <p:sp>
        <p:nvSpPr>
          <p:cNvPr id="8" name="Subtitle 4">
            <a:extLst>
              <a:ext uri="{FF2B5EF4-FFF2-40B4-BE49-F238E27FC236}">
                <a16:creationId xmlns:a16="http://schemas.microsoft.com/office/drawing/2014/main" id="{A6C93C0C-513A-4BBA-8B84-BE9A7D8F50AD}"/>
              </a:ext>
            </a:extLst>
          </p:cNvPr>
          <p:cNvSpPr>
            <a:spLocks noGrp="1"/>
          </p:cNvSpPr>
          <p:nvPr>
            <p:ph type="subTitle" idx="1"/>
          </p:nvPr>
        </p:nvSpPr>
        <p:spPr>
          <a:xfrm>
            <a:off x="5348378" y="3123416"/>
            <a:ext cx="5526049" cy="611167"/>
          </a:xfrm>
        </p:spPr>
        <p:txBody>
          <a:bodyPr>
            <a:noAutofit/>
          </a:bodyPr>
          <a:lstStyle/>
          <a:p>
            <a:r>
              <a:rPr lang="en-US" sz="1900"/>
              <a:t>Model Task Force Data/GIS Quarterly Meeting</a:t>
            </a:r>
          </a:p>
        </p:txBody>
      </p:sp>
      <p:sp>
        <p:nvSpPr>
          <p:cNvPr id="9" name="TextBox 8">
            <a:extLst>
              <a:ext uri="{FF2B5EF4-FFF2-40B4-BE49-F238E27FC236}">
                <a16:creationId xmlns:a16="http://schemas.microsoft.com/office/drawing/2014/main" id="{DA546820-7400-49A3-BFA5-E9030DBCF04B}"/>
              </a:ext>
            </a:extLst>
          </p:cNvPr>
          <p:cNvSpPr txBox="1"/>
          <p:nvPr/>
        </p:nvSpPr>
        <p:spPr>
          <a:xfrm>
            <a:off x="4535423" y="4877702"/>
            <a:ext cx="2333209" cy="338554"/>
          </a:xfrm>
          <a:prstGeom prst="rect">
            <a:avLst/>
          </a:prstGeom>
          <a:noFill/>
        </p:spPr>
        <p:txBody>
          <a:bodyPr wrap="square" rtlCol="0">
            <a:spAutoFit/>
          </a:bodyPr>
          <a:lstStyle/>
          <a:p>
            <a:r>
              <a:rPr lang="en-US" sz="1600" b="1">
                <a:solidFill>
                  <a:srgbClr val="000000"/>
                </a:solidFill>
              </a:rPr>
              <a:t>June 29, 2022</a:t>
            </a:r>
          </a:p>
        </p:txBody>
      </p:sp>
    </p:spTree>
    <p:extLst>
      <p:ext uri="{BB962C8B-B14F-4D97-AF65-F5344CB8AC3E}">
        <p14:creationId xmlns:p14="http://schemas.microsoft.com/office/powerpoint/2010/main" val="681199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rive Alive this summer">
            <a:extLst>
              <a:ext uri="{FF2B5EF4-FFF2-40B4-BE49-F238E27FC236}">
                <a16:creationId xmlns:a16="http://schemas.microsoft.com/office/drawing/2014/main" id="{2BF65AC8-CFD3-4FF1-8937-57C1D313C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733" y="213515"/>
            <a:ext cx="5774267" cy="26567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1595C8-FF77-44DF-B46E-AD409BE4CB8D}"/>
              </a:ext>
            </a:extLst>
          </p:cNvPr>
          <p:cNvSpPr txBox="1"/>
          <p:nvPr/>
        </p:nvSpPr>
        <p:spPr>
          <a:xfrm>
            <a:off x="6163733" y="2979267"/>
            <a:ext cx="5353895" cy="2246769"/>
          </a:xfrm>
          <a:prstGeom prst="rect">
            <a:avLst/>
          </a:prstGeom>
          <a:noFill/>
        </p:spPr>
        <p:txBody>
          <a:bodyPr wrap="square" rtlCol="0">
            <a:spAutoFit/>
          </a:bodyPr>
          <a:lstStyle/>
          <a:p>
            <a:r>
              <a:rPr lang="en-US" sz="2800" b="1">
                <a:solidFill>
                  <a:srgbClr val="000000"/>
                </a:solidFill>
              </a:rPr>
              <a:t>Jennifer Fortunas, P.E.</a:t>
            </a:r>
          </a:p>
          <a:p>
            <a:r>
              <a:rPr lang="en-US" sz="2000" b="1">
                <a:solidFill>
                  <a:srgbClr val="000000"/>
                </a:solidFill>
              </a:rPr>
              <a:t>Forecasting and Trends Office</a:t>
            </a:r>
          </a:p>
          <a:p>
            <a:r>
              <a:rPr lang="en-US" sz="2000" b="1">
                <a:solidFill>
                  <a:srgbClr val="000000"/>
                </a:solidFill>
              </a:rPr>
              <a:t>Office Manager</a:t>
            </a:r>
          </a:p>
          <a:p>
            <a:r>
              <a:rPr lang="en-US" sz="1800">
                <a:solidFill>
                  <a:srgbClr val="000000"/>
                </a:solidFill>
              </a:rPr>
              <a:t>605 Suwannee Street</a:t>
            </a:r>
          </a:p>
          <a:p>
            <a:r>
              <a:rPr lang="en-US" sz="1800">
                <a:solidFill>
                  <a:srgbClr val="000000"/>
                </a:solidFill>
              </a:rPr>
              <a:t>Tallahassee, FL 32399</a:t>
            </a:r>
          </a:p>
          <a:p>
            <a:r>
              <a:rPr lang="en-US" sz="1800">
                <a:solidFill>
                  <a:srgbClr val="000000"/>
                </a:solidFill>
              </a:rPr>
              <a:t>Phone: 850-414-5396</a:t>
            </a:r>
          </a:p>
          <a:p>
            <a:r>
              <a:rPr lang="en-US" sz="1800">
                <a:solidFill>
                  <a:srgbClr val="000000"/>
                </a:solidFill>
              </a:rPr>
              <a:t>jennifer.fortunas@dot.state.fl.us</a:t>
            </a:r>
          </a:p>
        </p:txBody>
      </p:sp>
    </p:spTree>
    <p:extLst>
      <p:ext uri="{BB962C8B-B14F-4D97-AF65-F5344CB8AC3E}">
        <p14:creationId xmlns:p14="http://schemas.microsoft.com/office/powerpoint/2010/main" val="250986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1791-0264-4933-ABA9-8C9E24B9D6AF}"/>
              </a:ext>
            </a:extLst>
          </p:cNvPr>
          <p:cNvSpPr>
            <a:spLocks noGrp="1"/>
          </p:cNvSpPr>
          <p:nvPr>
            <p:ph type="title"/>
          </p:nvPr>
        </p:nvSpPr>
        <p:spPr/>
        <p:txBody>
          <a:bodyPr/>
          <a:lstStyle/>
          <a:p>
            <a:r>
              <a:rPr lang="en-US"/>
              <a:t>Mobility Data Integration Space (MDIS)</a:t>
            </a:r>
          </a:p>
        </p:txBody>
      </p:sp>
      <p:sp>
        <p:nvSpPr>
          <p:cNvPr id="3" name="Content Placeholder 2">
            <a:extLst>
              <a:ext uri="{FF2B5EF4-FFF2-40B4-BE49-F238E27FC236}">
                <a16:creationId xmlns:a16="http://schemas.microsoft.com/office/drawing/2014/main" id="{1E598E73-D87A-4E9C-AE23-FA5B12551DD0}"/>
              </a:ext>
            </a:extLst>
          </p:cNvPr>
          <p:cNvSpPr>
            <a:spLocks noGrp="1"/>
          </p:cNvSpPr>
          <p:nvPr>
            <p:ph idx="1"/>
          </p:nvPr>
        </p:nvSpPr>
        <p:spPr>
          <a:xfrm>
            <a:off x="368969" y="1570373"/>
            <a:ext cx="8148955" cy="4413884"/>
          </a:xfrm>
        </p:spPr>
        <p:txBody>
          <a:bodyPr>
            <a:normAutofit/>
          </a:bodyPr>
          <a:lstStyle/>
          <a:p>
            <a:pPr>
              <a:spcBef>
                <a:spcPts val="1800"/>
              </a:spcBef>
            </a:pPr>
            <a:r>
              <a:rPr lang="en-US"/>
              <a:t>Modernized environment to access and integrate mobility and travel demand modeling data​</a:t>
            </a:r>
          </a:p>
          <a:p>
            <a:pPr>
              <a:spcBef>
                <a:spcPts val="1800"/>
              </a:spcBef>
            </a:pPr>
            <a:r>
              <a:rPr lang="en-US"/>
              <a:t>Orderly ingestion of data from various functional areas ​</a:t>
            </a:r>
          </a:p>
          <a:p>
            <a:pPr>
              <a:spcBef>
                <a:spcPts val="1800"/>
              </a:spcBef>
            </a:pPr>
            <a:r>
              <a:rPr lang="en-US"/>
              <a:t>User friendly navigation to applications and dashboards​</a:t>
            </a:r>
          </a:p>
          <a:p>
            <a:pPr lvl="1"/>
            <a:r>
              <a:rPr lang="en-US">
                <a:latin typeface="Arial Narrow" panose="020B0606020202030204" pitchFamily="34" charset="0"/>
              </a:rPr>
              <a:t>Meaningful performance measures, indicators, and trends​</a:t>
            </a:r>
          </a:p>
          <a:p>
            <a:pPr lvl="1"/>
            <a:r>
              <a:rPr lang="en-US">
                <a:latin typeface="Arial Narrow" panose="020B0606020202030204" pitchFamily="34" charset="0"/>
              </a:rPr>
              <a:t>Comprehensive and scalable</a:t>
            </a:r>
          </a:p>
          <a:p>
            <a:pPr>
              <a:spcBef>
                <a:spcPts val="1800"/>
              </a:spcBef>
            </a:pPr>
            <a:r>
              <a:rPr lang="en-US"/>
              <a:t>Single source of truth ​</a:t>
            </a:r>
          </a:p>
        </p:txBody>
      </p:sp>
      <p:pic>
        <p:nvPicPr>
          <p:cNvPr id="5" name="Picture 4" descr="Logo&#10;&#10;Description automatically generated">
            <a:extLst>
              <a:ext uri="{FF2B5EF4-FFF2-40B4-BE49-F238E27FC236}">
                <a16:creationId xmlns:a16="http://schemas.microsoft.com/office/drawing/2014/main" id="{66536D59-DB90-460C-8160-ACB06D1F0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382" y="1598672"/>
            <a:ext cx="3660655" cy="3660655"/>
          </a:xfrm>
          <a:prstGeom prst="rect">
            <a:avLst/>
          </a:prstGeom>
        </p:spPr>
      </p:pic>
    </p:spTree>
    <p:extLst>
      <p:ext uri="{BB962C8B-B14F-4D97-AF65-F5344CB8AC3E}">
        <p14:creationId xmlns:p14="http://schemas.microsoft.com/office/powerpoint/2010/main" val="17605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B3DC-189A-4D64-AD27-FF49A3A0CEE4}"/>
              </a:ext>
            </a:extLst>
          </p:cNvPr>
          <p:cNvSpPr>
            <a:spLocks noGrp="1"/>
          </p:cNvSpPr>
          <p:nvPr>
            <p:ph type="title"/>
          </p:nvPr>
        </p:nvSpPr>
        <p:spPr/>
        <p:txBody>
          <a:bodyPr/>
          <a:lstStyle/>
          <a:p>
            <a:r>
              <a:rPr lang="en-US"/>
              <a:t>Available Content</a:t>
            </a:r>
          </a:p>
        </p:txBody>
      </p:sp>
      <p:sp>
        <p:nvSpPr>
          <p:cNvPr id="3" name="Content Placeholder 2">
            <a:extLst>
              <a:ext uri="{FF2B5EF4-FFF2-40B4-BE49-F238E27FC236}">
                <a16:creationId xmlns:a16="http://schemas.microsoft.com/office/drawing/2014/main" id="{3C0BA241-6E67-43D8-A50C-D15C6A7A823E}"/>
              </a:ext>
            </a:extLst>
          </p:cNvPr>
          <p:cNvSpPr>
            <a:spLocks noGrp="1"/>
          </p:cNvSpPr>
          <p:nvPr>
            <p:ph idx="1"/>
          </p:nvPr>
        </p:nvSpPr>
        <p:spPr/>
        <p:txBody>
          <a:bodyPr/>
          <a:lstStyle/>
          <a:p>
            <a:pPr>
              <a:spcBef>
                <a:spcPts val="1800"/>
              </a:spcBef>
            </a:pPr>
            <a:r>
              <a:rPr lang="en-US"/>
              <a:t>Data</a:t>
            </a:r>
          </a:p>
          <a:p>
            <a:pPr>
              <a:spcBef>
                <a:spcPts val="1800"/>
              </a:spcBef>
            </a:pPr>
            <a:r>
              <a:rPr lang="en-US"/>
              <a:t>Dashboards &amp; Reports</a:t>
            </a:r>
          </a:p>
          <a:p>
            <a:pPr>
              <a:spcBef>
                <a:spcPts val="1800"/>
              </a:spcBef>
            </a:pPr>
            <a:r>
              <a:rPr lang="en-US"/>
              <a:t>Links &amp; Resources</a:t>
            </a:r>
          </a:p>
          <a:p>
            <a:pPr>
              <a:spcBef>
                <a:spcPts val="1800"/>
              </a:spcBef>
            </a:pPr>
            <a:r>
              <a:rPr lang="en-US"/>
              <a:t>User Guide</a:t>
            </a:r>
          </a:p>
        </p:txBody>
      </p:sp>
      <p:pic>
        <p:nvPicPr>
          <p:cNvPr id="5" name="Picture 4">
            <a:extLst>
              <a:ext uri="{FF2B5EF4-FFF2-40B4-BE49-F238E27FC236}">
                <a16:creationId xmlns:a16="http://schemas.microsoft.com/office/drawing/2014/main" id="{05EC6532-3609-48A2-AB1F-FCB5C1848D3E}"/>
              </a:ext>
            </a:extLst>
          </p:cNvPr>
          <p:cNvPicPr>
            <a:picLocks noChangeAspect="1"/>
          </p:cNvPicPr>
          <p:nvPr/>
        </p:nvPicPr>
        <p:blipFill>
          <a:blip r:embed="rId3"/>
          <a:stretch>
            <a:fillRect/>
          </a:stretch>
        </p:blipFill>
        <p:spPr>
          <a:xfrm>
            <a:off x="5594408" y="244810"/>
            <a:ext cx="6228623" cy="56472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579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EC4-8107-486D-8BF1-7C1814DE67FC}"/>
              </a:ext>
            </a:extLst>
          </p:cNvPr>
          <p:cNvSpPr>
            <a:spLocks noGrp="1"/>
          </p:cNvSpPr>
          <p:nvPr>
            <p:ph type="title"/>
          </p:nvPr>
        </p:nvSpPr>
        <p:spPr/>
        <p:txBody>
          <a:bodyPr/>
          <a:lstStyle/>
          <a:p>
            <a:r>
              <a:rPr lang="en-US"/>
              <a:t>Mobility Data: Ways to Search</a:t>
            </a:r>
          </a:p>
        </p:txBody>
      </p:sp>
      <p:pic>
        <p:nvPicPr>
          <p:cNvPr id="5" name="Picture 4">
            <a:extLst>
              <a:ext uri="{FF2B5EF4-FFF2-40B4-BE49-F238E27FC236}">
                <a16:creationId xmlns:a16="http://schemas.microsoft.com/office/drawing/2014/main" id="{2FD5D2C4-63F5-49B5-8D02-EB1DDF4D056B}"/>
              </a:ext>
            </a:extLst>
          </p:cNvPr>
          <p:cNvPicPr>
            <a:picLocks noChangeAspect="1"/>
          </p:cNvPicPr>
          <p:nvPr/>
        </p:nvPicPr>
        <p:blipFill rotWithShape="1">
          <a:blip r:embed="rId3"/>
          <a:srcRect l="15146" t="17223" r="12394" b="4196"/>
          <a:stretch/>
        </p:blipFill>
        <p:spPr>
          <a:xfrm>
            <a:off x="2117069" y="1570373"/>
            <a:ext cx="7957861" cy="41054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696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91D7-B6E4-4575-97F3-53D044FDCE94}"/>
              </a:ext>
            </a:extLst>
          </p:cNvPr>
          <p:cNvSpPr>
            <a:spLocks noGrp="1"/>
          </p:cNvSpPr>
          <p:nvPr>
            <p:ph type="title"/>
          </p:nvPr>
        </p:nvSpPr>
        <p:spPr>
          <a:xfrm>
            <a:off x="368968" y="549610"/>
            <a:ext cx="4775219" cy="1325563"/>
          </a:xfrm>
        </p:spPr>
        <p:txBody>
          <a:bodyPr/>
          <a:lstStyle/>
          <a:p>
            <a:r>
              <a:rPr lang="en-US"/>
              <a:t>Explore Data by Subject</a:t>
            </a:r>
          </a:p>
        </p:txBody>
      </p:sp>
      <p:pic>
        <p:nvPicPr>
          <p:cNvPr id="5" name="Picture 4">
            <a:extLst>
              <a:ext uri="{FF2B5EF4-FFF2-40B4-BE49-F238E27FC236}">
                <a16:creationId xmlns:a16="http://schemas.microsoft.com/office/drawing/2014/main" id="{2F182A0E-C28B-447C-AC3D-0D25C505FC8D}"/>
              </a:ext>
            </a:extLst>
          </p:cNvPr>
          <p:cNvPicPr>
            <a:picLocks noChangeAspect="1"/>
          </p:cNvPicPr>
          <p:nvPr/>
        </p:nvPicPr>
        <p:blipFill>
          <a:blip r:embed="rId3"/>
          <a:stretch>
            <a:fillRect/>
          </a:stretch>
        </p:blipFill>
        <p:spPr>
          <a:xfrm>
            <a:off x="5144187" y="405606"/>
            <a:ext cx="6666144" cy="419313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20E4987-8DEB-46FA-ABDB-1B4BCAB2800B}"/>
              </a:ext>
            </a:extLst>
          </p:cNvPr>
          <p:cNvPicPr>
            <a:picLocks noChangeAspect="1"/>
          </p:cNvPicPr>
          <p:nvPr/>
        </p:nvPicPr>
        <p:blipFill rotWithShape="1">
          <a:blip r:embed="rId4"/>
          <a:srcRect l="22026" t="20615" r="21821" b="17654"/>
          <a:stretch/>
        </p:blipFill>
        <p:spPr>
          <a:xfrm>
            <a:off x="2116899" y="2590800"/>
            <a:ext cx="3318701" cy="308808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929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3AEE8-2B5B-47D7-A1D0-A4B8FBA23FB5}"/>
              </a:ext>
            </a:extLst>
          </p:cNvPr>
          <p:cNvSpPr>
            <a:spLocks noGrp="1"/>
          </p:cNvSpPr>
          <p:nvPr>
            <p:ph type="title"/>
          </p:nvPr>
        </p:nvSpPr>
        <p:spPr/>
        <p:txBody>
          <a:bodyPr/>
          <a:lstStyle/>
          <a:p>
            <a:r>
              <a:rPr lang="en-US"/>
              <a:t>Feedback</a:t>
            </a:r>
          </a:p>
        </p:txBody>
      </p:sp>
      <p:sp>
        <p:nvSpPr>
          <p:cNvPr id="3" name="Content Placeholder 2">
            <a:extLst>
              <a:ext uri="{FF2B5EF4-FFF2-40B4-BE49-F238E27FC236}">
                <a16:creationId xmlns:a16="http://schemas.microsoft.com/office/drawing/2014/main" id="{D1FAAA7C-4DAD-4517-AC5E-551105C55D7F}"/>
              </a:ext>
            </a:extLst>
          </p:cNvPr>
          <p:cNvSpPr>
            <a:spLocks noGrp="1"/>
          </p:cNvSpPr>
          <p:nvPr>
            <p:ph idx="1"/>
          </p:nvPr>
        </p:nvSpPr>
        <p:spPr/>
        <p:txBody>
          <a:bodyPr/>
          <a:lstStyle/>
          <a:p>
            <a:pPr>
              <a:spcBef>
                <a:spcPts val="1800"/>
              </a:spcBef>
            </a:pPr>
            <a:r>
              <a:rPr lang="en-US"/>
              <a:t>What data should be included in the MDIS?  </a:t>
            </a:r>
          </a:p>
          <a:p>
            <a:pPr>
              <a:spcBef>
                <a:spcPts val="1800"/>
              </a:spcBef>
            </a:pPr>
            <a:r>
              <a:rPr lang="en-US"/>
              <a:t>At what level of detail?  </a:t>
            </a:r>
          </a:p>
          <a:p>
            <a:pPr>
              <a:spcBef>
                <a:spcPts val="1800"/>
              </a:spcBef>
            </a:pPr>
            <a:r>
              <a:rPr lang="en-US"/>
              <a:t>How often should data be updated?</a:t>
            </a:r>
          </a:p>
          <a:p>
            <a:pPr>
              <a:spcBef>
                <a:spcPts val="1800"/>
              </a:spcBef>
            </a:pPr>
            <a:r>
              <a:rPr lang="en-US"/>
              <a:t>What data sources should be utilized?</a:t>
            </a:r>
          </a:p>
          <a:p>
            <a:pPr>
              <a:spcBef>
                <a:spcPts val="1800"/>
              </a:spcBef>
            </a:pPr>
            <a:r>
              <a:rPr lang="en-US"/>
              <a:t>How will you use the data in the MDIS?</a:t>
            </a:r>
          </a:p>
          <a:p>
            <a:pPr marL="0" indent="0">
              <a:buNone/>
            </a:pPr>
            <a:endParaRPr lang="en-US"/>
          </a:p>
        </p:txBody>
      </p:sp>
      <p:pic>
        <p:nvPicPr>
          <p:cNvPr id="4" name="Picture 3">
            <a:extLst>
              <a:ext uri="{FF2B5EF4-FFF2-40B4-BE49-F238E27FC236}">
                <a16:creationId xmlns:a16="http://schemas.microsoft.com/office/drawing/2014/main" id="{D85B269C-0C4B-4510-8EE4-40566BE9F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137" y="1276780"/>
            <a:ext cx="4490357" cy="4490357"/>
          </a:xfrm>
          <a:prstGeom prst="rect">
            <a:avLst/>
          </a:prstGeom>
        </p:spPr>
      </p:pic>
    </p:spTree>
    <p:extLst>
      <p:ext uri="{BB962C8B-B14F-4D97-AF65-F5344CB8AC3E}">
        <p14:creationId xmlns:p14="http://schemas.microsoft.com/office/powerpoint/2010/main" val="284080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EF02-E431-4A5B-B30F-8E10360A27E4}"/>
              </a:ext>
            </a:extLst>
          </p:cNvPr>
          <p:cNvSpPr>
            <a:spLocks noGrp="1"/>
          </p:cNvSpPr>
          <p:nvPr>
            <p:ph type="title"/>
          </p:nvPr>
        </p:nvSpPr>
        <p:spPr>
          <a:xfrm>
            <a:off x="368968" y="181310"/>
            <a:ext cx="8876632" cy="2396790"/>
          </a:xfrm>
        </p:spPr>
        <p:txBody>
          <a:bodyPr>
            <a:normAutofit/>
          </a:bodyPr>
          <a:lstStyle/>
          <a:p>
            <a:r>
              <a:rPr lang="en-US" err="1"/>
              <a:t>FSUTMS</a:t>
            </a:r>
            <a:r>
              <a:rPr lang="en-US"/>
              <a:t> Next Generation Data: </a:t>
            </a:r>
            <a:br>
              <a:rPr lang="en-US"/>
            </a:br>
            <a:r>
              <a:rPr lang="en-US"/>
              <a:t>Example </a:t>
            </a:r>
            <a:br>
              <a:rPr lang="en-US"/>
            </a:br>
            <a:r>
              <a:rPr lang="en-US"/>
              <a:t>Framework</a:t>
            </a:r>
          </a:p>
        </p:txBody>
      </p:sp>
      <p:graphicFrame>
        <p:nvGraphicFramePr>
          <p:cNvPr id="4" name="Table 4">
            <a:extLst>
              <a:ext uri="{FF2B5EF4-FFF2-40B4-BE49-F238E27FC236}">
                <a16:creationId xmlns:a16="http://schemas.microsoft.com/office/drawing/2014/main" id="{20D1510E-DE9E-4CF1-920B-923FA4D4598B}"/>
              </a:ext>
            </a:extLst>
          </p:cNvPr>
          <p:cNvGraphicFramePr>
            <a:graphicFrameLocks noGrp="1"/>
          </p:cNvGraphicFramePr>
          <p:nvPr>
            <p:extLst>
              <p:ext uri="{D42A27DB-BD31-4B8C-83A1-F6EECF244321}">
                <p14:modId xmlns:p14="http://schemas.microsoft.com/office/powerpoint/2010/main" val="3112613309"/>
              </p:ext>
            </p:extLst>
          </p:nvPr>
        </p:nvGraphicFramePr>
        <p:xfrm>
          <a:off x="3896894" y="1168400"/>
          <a:ext cx="8114632" cy="5548295"/>
        </p:xfrm>
        <a:graphic>
          <a:graphicData uri="http://schemas.openxmlformats.org/drawingml/2006/table">
            <a:tbl>
              <a:tblPr firstRow="1" bandRow="1">
                <a:tableStyleId>{5C22544A-7EE6-4342-B048-85BDC9FD1C3A}</a:tableStyleId>
              </a:tblPr>
              <a:tblGrid>
                <a:gridCol w="2009337">
                  <a:extLst>
                    <a:ext uri="{9D8B030D-6E8A-4147-A177-3AD203B41FA5}">
                      <a16:colId xmlns:a16="http://schemas.microsoft.com/office/drawing/2014/main" val="3096175427"/>
                    </a:ext>
                  </a:extLst>
                </a:gridCol>
                <a:gridCol w="6105295">
                  <a:extLst>
                    <a:ext uri="{9D8B030D-6E8A-4147-A177-3AD203B41FA5}">
                      <a16:colId xmlns:a16="http://schemas.microsoft.com/office/drawing/2014/main" val="366218200"/>
                    </a:ext>
                  </a:extLst>
                </a:gridCol>
              </a:tblGrid>
              <a:tr h="391727">
                <a:tc>
                  <a:txBody>
                    <a:bodyPr/>
                    <a:lstStyle/>
                    <a:p>
                      <a:pPr algn="ctr"/>
                      <a:r>
                        <a:rPr lang="en-US" sz="1800"/>
                        <a:t>PRACTICE</a:t>
                      </a:r>
                    </a:p>
                  </a:txBody>
                  <a:tcPr anchor="ctr"/>
                </a:tc>
                <a:tc>
                  <a:txBody>
                    <a:bodyPr/>
                    <a:lstStyle/>
                    <a:p>
                      <a:pPr algn="ctr"/>
                      <a:r>
                        <a:rPr lang="en-US" sz="1800"/>
                        <a:t>ELEMENTS</a:t>
                      </a:r>
                    </a:p>
                  </a:txBody>
                  <a:tcPr anchor="ctr"/>
                </a:tc>
                <a:extLst>
                  <a:ext uri="{0D108BD9-81ED-4DB2-BD59-A6C34878D82A}">
                    <a16:rowId xmlns:a16="http://schemas.microsoft.com/office/drawing/2014/main" val="1520794217"/>
                  </a:ext>
                </a:extLst>
              </a:tr>
              <a:tr h="859428">
                <a:tc>
                  <a:txBody>
                    <a:bodyPr/>
                    <a:lstStyle/>
                    <a:p>
                      <a:pPr algn="l"/>
                      <a:r>
                        <a:rPr lang="en-US" sz="1800" b="1"/>
                        <a:t>Demographics</a:t>
                      </a:r>
                    </a:p>
                  </a:txBody>
                  <a:tcPr anchor="ctr"/>
                </a:tc>
                <a:tc>
                  <a:txBody>
                    <a:bodyPr/>
                    <a:lstStyle/>
                    <a:p>
                      <a:pPr marL="285750" indent="-171450">
                        <a:buFont typeface="Arial" panose="020B0604020202020204" pitchFamily="34" charset="0"/>
                        <a:buChar char="•"/>
                      </a:pPr>
                      <a:r>
                        <a:rPr lang="en-US" sz="1600">
                          <a:latin typeface="Arial Narrow" panose="020B0606020202030204" pitchFamily="34" charset="0"/>
                        </a:rPr>
                        <a:t>Continue dwelling unit by type? Greater differentiation in type?</a:t>
                      </a:r>
                    </a:p>
                    <a:p>
                      <a:pPr marL="285750" indent="-171450">
                        <a:buFont typeface="Arial" panose="020B0604020202020204" pitchFamily="34" charset="0"/>
                        <a:buChar char="•"/>
                      </a:pPr>
                      <a:r>
                        <a:rPr lang="en-US" sz="1600">
                          <a:latin typeface="Arial Narrow" panose="020B0606020202030204" pitchFamily="34" charset="0"/>
                        </a:rPr>
                        <a:t>Auto ownership versus income?</a:t>
                      </a:r>
                    </a:p>
                    <a:p>
                      <a:pPr marL="285750" indent="-171450">
                        <a:buFont typeface="Arial" panose="020B0604020202020204" pitchFamily="34" charset="0"/>
                        <a:buChar char="•"/>
                      </a:pPr>
                      <a:r>
                        <a:rPr lang="en-US" sz="1600">
                          <a:latin typeface="Arial Narrow" panose="020B0606020202030204" pitchFamily="34" charset="0"/>
                        </a:rPr>
                        <a:t>Greater differentiation in population (age, employment status, sex)?</a:t>
                      </a:r>
                    </a:p>
                  </a:txBody>
                  <a:tcPr/>
                </a:tc>
                <a:extLst>
                  <a:ext uri="{0D108BD9-81ED-4DB2-BD59-A6C34878D82A}">
                    <a16:rowId xmlns:a16="http://schemas.microsoft.com/office/drawing/2014/main" val="4140857578"/>
                  </a:ext>
                </a:extLst>
              </a:tr>
              <a:tr h="859428">
                <a:tc>
                  <a:txBody>
                    <a:bodyPr/>
                    <a:lstStyle/>
                    <a:p>
                      <a:pPr algn="l"/>
                      <a:r>
                        <a:rPr lang="en-US" sz="1800" b="1"/>
                        <a:t>Employment</a:t>
                      </a:r>
                    </a:p>
                  </a:txBody>
                  <a:tcPr anchor="ctr"/>
                </a:tc>
                <a:tc>
                  <a:txBody>
                    <a:bodyPr/>
                    <a:lstStyle/>
                    <a:p>
                      <a:pPr marL="285750" indent="-171450">
                        <a:buFont typeface="Arial" panose="020B0604020202020204" pitchFamily="34" charset="0"/>
                        <a:buChar char="•"/>
                      </a:pPr>
                      <a:r>
                        <a:rPr lang="en-US" sz="1600">
                          <a:latin typeface="Arial Narrow" panose="020B0606020202030204" pitchFamily="34" charset="0"/>
                        </a:rPr>
                        <a:t>General categories (Industrial, Commercial, etc.) versus 2-digit NAICS?</a:t>
                      </a:r>
                    </a:p>
                    <a:p>
                      <a:pPr marL="285750" indent="-171450">
                        <a:buFont typeface="Arial" panose="020B0604020202020204" pitchFamily="34" charset="0"/>
                        <a:buChar char="•"/>
                      </a:pPr>
                      <a:r>
                        <a:rPr lang="en-US" sz="1600">
                          <a:latin typeface="Arial Narrow" panose="020B0606020202030204" pitchFamily="34" charset="0"/>
                        </a:rPr>
                        <a:t>School and university employment?</a:t>
                      </a:r>
                    </a:p>
                    <a:p>
                      <a:pPr marL="285750" indent="-171450">
                        <a:buFont typeface="Arial" panose="020B0604020202020204" pitchFamily="34" charset="0"/>
                        <a:buChar char="•"/>
                      </a:pPr>
                      <a:r>
                        <a:rPr lang="en-US" sz="1600">
                          <a:latin typeface="Arial Narrow" panose="020B0606020202030204" pitchFamily="34" charset="0"/>
                        </a:rPr>
                        <a:t>Include average salaries?</a:t>
                      </a:r>
                    </a:p>
                  </a:txBody>
                  <a:tcPr/>
                </a:tc>
                <a:extLst>
                  <a:ext uri="{0D108BD9-81ED-4DB2-BD59-A6C34878D82A}">
                    <a16:rowId xmlns:a16="http://schemas.microsoft.com/office/drawing/2014/main" val="714339997"/>
                  </a:ext>
                </a:extLst>
              </a:tr>
              <a:tr h="859428">
                <a:tc>
                  <a:txBody>
                    <a:bodyPr/>
                    <a:lstStyle/>
                    <a:p>
                      <a:pPr algn="l"/>
                      <a:r>
                        <a:rPr lang="en-US" sz="1800" b="1"/>
                        <a:t>Traffic Analysis Zones (</a:t>
                      </a:r>
                      <a:r>
                        <a:rPr lang="en-US" sz="1800" b="1" err="1"/>
                        <a:t>TAZs</a:t>
                      </a:r>
                      <a:r>
                        <a:rPr lang="en-US" sz="1800" b="1"/>
                        <a:t>)</a:t>
                      </a:r>
                    </a:p>
                  </a:txBody>
                  <a:tcPr anchor="ctr"/>
                </a:tc>
                <a:tc>
                  <a:txBody>
                    <a:bodyPr/>
                    <a:lstStyle/>
                    <a:p>
                      <a:pPr marL="285750" indent="-171450">
                        <a:buFont typeface="Arial" panose="020B0604020202020204" pitchFamily="34" charset="0"/>
                        <a:buChar char="•"/>
                      </a:pPr>
                      <a:r>
                        <a:rPr lang="en-US" sz="1600">
                          <a:latin typeface="Arial Narrow" panose="020B0606020202030204" pitchFamily="34" charset="0"/>
                        </a:rPr>
                        <a:t>Numbering practices (incorporate county FIPS?)</a:t>
                      </a:r>
                    </a:p>
                    <a:p>
                      <a:pPr marL="285750" indent="-171450">
                        <a:buFont typeface="Arial" panose="020B0604020202020204" pitchFamily="34" charset="0"/>
                        <a:buChar char="•"/>
                      </a:pPr>
                      <a:r>
                        <a:rPr lang="en-US" sz="1600">
                          <a:latin typeface="Arial Narrow" panose="020B0606020202030204" pitchFamily="34" charset="0"/>
                        </a:rPr>
                        <a:t>Nesting practices</a:t>
                      </a:r>
                    </a:p>
                    <a:p>
                      <a:pPr marL="285750" indent="-171450">
                        <a:buFont typeface="Arial" panose="020B0604020202020204" pitchFamily="34" charset="0"/>
                        <a:buChar char="•"/>
                      </a:pPr>
                      <a:r>
                        <a:rPr lang="en-US" sz="1600">
                          <a:latin typeface="Arial Narrow" panose="020B0606020202030204" pitchFamily="34" charset="0"/>
                        </a:rPr>
                        <a:t>Delineation standards</a:t>
                      </a:r>
                    </a:p>
                  </a:txBody>
                  <a:tcPr/>
                </a:tc>
                <a:extLst>
                  <a:ext uri="{0D108BD9-81ED-4DB2-BD59-A6C34878D82A}">
                    <a16:rowId xmlns:a16="http://schemas.microsoft.com/office/drawing/2014/main" val="1763700240"/>
                  </a:ext>
                </a:extLst>
              </a:tr>
              <a:tr h="859428">
                <a:tc>
                  <a:txBody>
                    <a:bodyPr/>
                    <a:lstStyle/>
                    <a:p>
                      <a:pPr algn="l"/>
                      <a:r>
                        <a:rPr lang="en-US" sz="1800" b="1"/>
                        <a:t>Costs</a:t>
                      </a:r>
                    </a:p>
                  </a:txBody>
                  <a:tcPr anchor="ctr"/>
                </a:tc>
                <a:tc>
                  <a:txBody>
                    <a:bodyPr/>
                    <a:lstStyle/>
                    <a:p>
                      <a:pPr marL="285750" indent="-171450">
                        <a:buFont typeface="Arial" panose="020B0604020202020204" pitchFamily="34" charset="0"/>
                        <a:buChar char="•"/>
                      </a:pPr>
                      <a:r>
                        <a:rPr lang="en-US" sz="1600">
                          <a:latin typeface="Arial Narrow" panose="020B0606020202030204" pitchFamily="34" charset="0"/>
                        </a:rPr>
                        <a:t>Travel times</a:t>
                      </a:r>
                    </a:p>
                    <a:p>
                      <a:pPr marL="285750" indent="-171450">
                        <a:buFont typeface="Arial" panose="020B0604020202020204" pitchFamily="34" charset="0"/>
                        <a:buChar char="•"/>
                      </a:pPr>
                      <a:r>
                        <a:rPr lang="en-US" sz="1600">
                          <a:latin typeface="Arial Narrow" panose="020B0606020202030204" pitchFamily="34" charset="0"/>
                        </a:rPr>
                        <a:t>Tolls</a:t>
                      </a:r>
                    </a:p>
                    <a:p>
                      <a:pPr marL="285750" indent="-171450">
                        <a:buFont typeface="Arial" panose="020B0604020202020204" pitchFamily="34" charset="0"/>
                        <a:buChar char="•"/>
                      </a:pPr>
                      <a:r>
                        <a:rPr lang="en-US" sz="1600">
                          <a:latin typeface="Arial Narrow" panose="020B0606020202030204" pitchFamily="34" charset="0"/>
                        </a:rPr>
                        <a:t>Operating Costs</a:t>
                      </a:r>
                    </a:p>
                  </a:txBody>
                  <a:tcPr/>
                </a:tc>
                <a:extLst>
                  <a:ext uri="{0D108BD9-81ED-4DB2-BD59-A6C34878D82A}">
                    <a16:rowId xmlns:a16="http://schemas.microsoft.com/office/drawing/2014/main" val="720618531"/>
                  </a:ext>
                </a:extLst>
              </a:tr>
              <a:tr h="859428">
                <a:tc>
                  <a:txBody>
                    <a:bodyPr/>
                    <a:lstStyle/>
                    <a:p>
                      <a:pPr algn="l"/>
                      <a:r>
                        <a:rPr lang="en-US" sz="1800" b="1"/>
                        <a:t>Capacities</a:t>
                      </a:r>
                    </a:p>
                  </a:txBody>
                  <a:tcPr anchor="ctr"/>
                </a:tc>
                <a:tc>
                  <a:txBody>
                    <a:bodyPr/>
                    <a:lstStyle/>
                    <a:p>
                      <a:pPr marL="285750" indent="-171450">
                        <a:buFont typeface="Arial" panose="020B0604020202020204" pitchFamily="34" charset="0"/>
                        <a:buChar char="•"/>
                      </a:pPr>
                      <a:r>
                        <a:rPr lang="en-US" sz="1600">
                          <a:latin typeface="Arial Narrow" panose="020B0606020202030204" pitchFamily="34" charset="0"/>
                        </a:rPr>
                        <a:t>Include </a:t>
                      </a:r>
                      <a:r>
                        <a:rPr lang="en-US" sz="1600" err="1">
                          <a:latin typeface="Arial Narrow" panose="020B0606020202030204" pitchFamily="34" charset="0"/>
                        </a:rPr>
                        <a:t>HCM</a:t>
                      </a:r>
                      <a:r>
                        <a:rPr lang="en-US" sz="1600">
                          <a:latin typeface="Arial Narrow" panose="020B0606020202030204" pitchFamily="34" charset="0"/>
                        </a:rPr>
                        <a:t> characteristics (lane width, shoulders, median, parking)?</a:t>
                      </a:r>
                    </a:p>
                    <a:p>
                      <a:pPr marL="285750" indent="-171450">
                        <a:buFont typeface="Arial" panose="020B0604020202020204" pitchFamily="34" charset="0"/>
                        <a:buChar char="•"/>
                      </a:pPr>
                      <a:r>
                        <a:rPr lang="en-US" sz="1600">
                          <a:latin typeface="Arial Narrow" panose="020B0606020202030204" pitchFamily="34" charset="0"/>
                        </a:rPr>
                        <a:t>Intersection locations, control types, cycle length, green time, context class etc.?</a:t>
                      </a:r>
                    </a:p>
                  </a:txBody>
                  <a:tcPr/>
                </a:tc>
                <a:extLst>
                  <a:ext uri="{0D108BD9-81ED-4DB2-BD59-A6C34878D82A}">
                    <a16:rowId xmlns:a16="http://schemas.microsoft.com/office/drawing/2014/main" val="116339407"/>
                  </a:ext>
                </a:extLst>
              </a:tr>
              <a:tr h="859428">
                <a:tc>
                  <a:txBody>
                    <a:bodyPr/>
                    <a:lstStyle/>
                    <a:p>
                      <a:pPr algn="l"/>
                      <a:r>
                        <a:rPr lang="en-US" sz="1800" b="1"/>
                        <a:t>Master Network</a:t>
                      </a:r>
                    </a:p>
                  </a:txBody>
                  <a:tcPr anchor="ctr"/>
                </a:tc>
                <a:tc>
                  <a:txBody>
                    <a:bodyPr/>
                    <a:lstStyle/>
                    <a:p>
                      <a:pPr marL="285750" indent="-171450">
                        <a:buFont typeface="Arial" panose="020B0604020202020204" pitchFamily="34" charset="0"/>
                        <a:buChar char="•"/>
                      </a:pPr>
                      <a:r>
                        <a:rPr lang="en-US" sz="1600">
                          <a:latin typeface="Arial Narrow" panose="020B0606020202030204" pitchFamily="34" charset="0"/>
                        </a:rPr>
                        <a:t>Project ID numbers</a:t>
                      </a:r>
                    </a:p>
                    <a:p>
                      <a:pPr marL="285750" indent="-171450">
                        <a:buFont typeface="Arial" panose="020B0604020202020204" pitchFamily="34" charset="0"/>
                        <a:buChar char="•"/>
                      </a:pPr>
                      <a:r>
                        <a:rPr lang="en-US" sz="1600">
                          <a:latin typeface="Arial Narrow" panose="020B0606020202030204" pitchFamily="34" charset="0"/>
                        </a:rPr>
                        <a:t>Specific flags for which links belong to which scenarios</a:t>
                      </a:r>
                    </a:p>
                    <a:p>
                      <a:pPr marL="285750" indent="-171450">
                        <a:buFont typeface="Arial" panose="020B0604020202020204" pitchFamily="34" charset="0"/>
                        <a:buChar char="•"/>
                      </a:pPr>
                      <a:r>
                        <a:rPr lang="en-US" sz="1600">
                          <a:latin typeface="Arial Narrow" panose="020B0606020202030204" pitchFamily="34" charset="0"/>
                        </a:rPr>
                        <a:t>Separate database for project characteristics?</a:t>
                      </a:r>
                    </a:p>
                  </a:txBody>
                  <a:tcPr/>
                </a:tc>
                <a:extLst>
                  <a:ext uri="{0D108BD9-81ED-4DB2-BD59-A6C34878D82A}">
                    <a16:rowId xmlns:a16="http://schemas.microsoft.com/office/drawing/2014/main" val="3694373745"/>
                  </a:ext>
                </a:extLst>
              </a:tr>
            </a:tbl>
          </a:graphicData>
        </a:graphic>
      </p:graphicFrame>
    </p:spTree>
    <p:extLst>
      <p:ext uri="{BB962C8B-B14F-4D97-AF65-F5344CB8AC3E}">
        <p14:creationId xmlns:p14="http://schemas.microsoft.com/office/powerpoint/2010/main" val="111596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5E10-65FC-4321-8FC7-866800842BF2}"/>
              </a:ext>
            </a:extLst>
          </p:cNvPr>
          <p:cNvSpPr>
            <a:spLocks noGrp="1"/>
          </p:cNvSpPr>
          <p:nvPr>
            <p:ph type="title"/>
          </p:nvPr>
        </p:nvSpPr>
        <p:spPr/>
        <p:txBody>
          <a:bodyPr/>
          <a:lstStyle/>
          <a:p>
            <a:r>
              <a:rPr lang="en-US"/>
              <a:t>Potential Data for Inclusion in the MDIS</a:t>
            </a:r>
          </a:p>
        </p:txBody>
      </p:sp>
      <p:sp>
        <p:nvSpPr>
          <p:cNvPr id="9" name="Rectangle 8">
            <a:extLst>
              <a:ext uri="{FF2B5EF4-FFF2-40B4-BE49-F238E27FC236}">
                <a16:creationId xmlns:a16="http://schemas.microsoft.com/office/drawing/2014/main" id="{1FB00EB1-E06B-4653-9D12-2FAFAE29AA3B}"/>
              </a:ext>
            </a:extLst>
          </p:cNvPr>
          <p:cNvSpPr/>
          <p:nvPr/>
        </p:nvSpPr>
        <p:spPr>
          <a:xfrm>
            <a:off x="457200" y="1612939"/>
            <a:ext cx="7848600" cy="506726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ADA821-EAF4-4C64-9ACB-D8A56737BB30}"/>
              </a:ext>
            </a:extLst>
          </p:cNvPr>
          <p:cNvSpPr/>
          <p:nvPr/>
        </p:nvSpPr>
        <p:spPr>
          <a:xfrm>
            <a:off x="8471646" y="1503065"/>
            <a:ext cx="3263154" cy="517713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AD3A93A-7790-4877-91FA-3DEB8692C4D1}"/>
              </a:ext>
            </a:extLst>
          </p:cNvPr>
          <p:cNvSpPr txBox="1"/>
          <p:nvPr/>
        </p:nvSpPr>
        <p:spPr>
          <a:xfrm>
            <a:off x="457200" y="1333500"/>
            <a:ext cx="7848600" cy="461665"/>
          </a:xfrm>
          <a:prstGeom prst="rect">
            <a:avLst/>
          </a:prstGeom>
          <a:solidFill>
            <a:schemeClr val="tx1"/>
          </a:solidFill>
        </p:spPr>
        <p:txBody>
          <a:bodyPr wrap="square" rtlCol="0">
            <a:spAutoFit/>
          </a:bodyPr>
          <a:lstStyle/>
          <a:p>
            <a:pPr algn="ctr"/>
            <a:r>
              <a:rPr lang="en-US" sz="2400" b="1">
                <a:solidFill>
                  <a:schemeClr val="bg1"/>
                </a:solidFill>
              </a:rPr>
              <a:t>DATA INPUTS</a:t>
            </a:r>
          </a:p>
        </p:txBody>
      </p:sp>
      <p:sp>
        <p:nvSpPr>
          <p:cNvPr id="13" name="TextBox 12">
            <a:extLst>
              <a:ext uri="{FF2B5EF4-FFF2-40B4-BE49-F238E27FC236}">
                <a16:creationId xmlns:a16="http://schemas.microsoft.com/office/drawing/2014/main" id="{74FA8592-C4F1-4A3A-8E06-EFFAC89A6871}"/>
              </a:ext>
            </a:extLst>
          </p:cNvPr>
          <p:cNvSpPr txBox="1"/>
          <p:nvPr/>
        </p:nvSpPr>
        <p:spPr>
          <a:xfrm>
            <a:off x="8471646" y="1333500"/>
            <a:ext cx="3263153" cy="461665"/>
          </a:xfrm>
          <a:prstGeom prst="rect">
            <a:avLst/>
          </a:prstGeom>
          <a:solidFill>
            <a:schemeClr val="tx1"/>
          </a:solidFill>
        </p:spPr>
        <p:txBody>
          <a:bodyPr wrap="square" rtlCol="0">
            <a:spAutoFit/>
          </a:bodyPr>
          <a:lstStyle/>
          <a:p>
            <a:pPr algn="ctr"/>
            <a:r>
              <a:rPr lang="en-US" sz="2400" b="1">
                <a:solidFill>
                  <a:schemeClr val="bg1"/>
                </a:solidFill>
              </a:rPr>
              <a:t>MODEL OUTPUTS</a:t>
            </a:r>
          </a:p>
        </p:txBody>
      </p:sp>
      <p:sp>
        <p:nvSpPr>
          <p:cNvPr id="14" name="Content Placeholder 2">
            <a:extLst>
              <a:ext uri="{FF2B5EF4-FFF2-40B4-BE49-F238E27FC236}">
                <a16:creationId xmlns:a16="http://schemas.microsoft.com/office/drawing/2014/main" id="{D7BEB0A7-57EB-4B45-AB15-6703E3CB6698}"/>
              </a:ext>
            </a:extLst>
          </p:cNvPr>
          <p:cNvSpPr>
            <a:spLocks noGrp="1"/>
          </p:cNvSpPr>
          <p:nvPr>
            <p:ph idx="1"/>
          </p:nvPr>
        </p:nvSpPr>
        <p:spPr>
          <a:xfrm>
            <a:off x="609600" y="1837730"/>
            <a:ext cx="4495800" cy="5274270"/>
          </a:xfrm>
        </p:spPr>
        <p:txBody>
          <a:bodyPr>
            <a:normAutofit/>
          </a:bodyPr>
          <a:lstStyle/>
          <a:p>
            <a:r>
              <a:rPr lang="en-US" sz="2400" b="1">
                <a:solidFill>
                  <a:schemeClr val="tx1"/>
                </a:solidFill>
              </a:rPr>
              <a:t>Socio-economic data inputs</a:t>
            </a:r>
          </a:p>
          <a:p>
            <a:pPr lvl="1">
              <a:spcBef>
                <a:spcPts val="100"/>
              </a:spcBef>
            </a:pPr>
            <a:r>
              <a:rPr lang="en-US" sz="2000">
                <a:solidFill>
                  <a:schemeClr val="tx1"/>
                </a:solidFill>
                <a:latin typeface="Arial Narrow" panose="020B0606020202030204" pitchFamily="34" charset="0"/>
              </a:rPr>
              <a:t>Census </a:t>
            </a:r>
          </a:p>
          <a:p>
            <a:pPr lvl="1">
              <a:spcBef>
                <a:spcPts val="100"/>
              </a:spcBef>
            </a:pPr>
            <a:r>
              <a:rPr lang="en-US" sz="2000">
                <a:solidFill>
                  <a:schemeClr val="tx1"/>
                </a:solidFill>
                <a:latin typeface="Arial Narrow" panose="020B0606020202030204" pitchFamily="34" charset="0"/>
              </a:rPr>
              <a:t>American Community Survey</a:t>
            </a:r>
          </a:p>
          <a:p>
            <a:pPr lvl="1">
              <a:spcBef>
                <a:spcPts val="100"/>
              </a:spcBef>
            </a:pPr>
            <a:r>
              <a:rPr lang="en-US" sz="2000">
                <a:solidFill>
                  <a:schemeClr val="tx1"/>
                </a:solidFill>
                <a:latin typeface="Arial Narrow" panose="020B0606020202030204" pitchFamily="34" charset="0"/>
              </a:rPr>
              <a:t>Employment </a:t>
            </a:r>
          </a:p>
          <a:p>
            <a:pPr lvl="1">
              <a:spcBef>
                <a:spcPts val="100"/>
              </a:spcBef>
            </a:pPr>
            <a:r>
              <a:rPr lang="en-US" sz="2000">
                <a:solidFill>
                  <a:schemeClr val="tx1"/>
                </a:solidFill>
                <a:latin typeface="Arial Narrow" panose="020B0606020202030204" pitchFamily="34" charset="0"/>
              </a:rPr>
              <a:t>School Enrollment </a:t>
            </a:r>
          </a:p>
          <a:p>
            <a:pPr lvl="1">
              <a:spcBef>
                <a:spcPts val="100"/>
              </a:spcBef>
            </a:pPr>
            <a:r>
              <a:rPr lang="en-US" sz="2000">
                <a:solidFill>
                  <a:schemeClr val="tx1"/>
                </a:solidFill>
                <a:latin typeface="Arial Narrow" panose="020B0606020202030204" pitchFamily="34" charset="0"/>
              </a:rPr>
              <a:t>Future land use </a:t>
            </a:r>
          </a:p>
          <a:p>
            <a:pPr>
              <a:spcBef>
                <a:spcPts val="1000"/>
              </a:spcBef>
            </a:pPr>
            <a:r>
              <a:rPr lang="en-US" sz="2400" b="1">
                <a:solidFill>
                  <a:schemeClr val="tx1"/>
                </a:solidFill>
              </a:rPr>
              <a:t>Speed </a:t>
            </a:r>
          </a:p>
          <a:p>
            <a:pPr lvl="1">
              <a:spcBef>
                <a:spcPts val="100"/>
              </a:spcBef>
            </a:pPr>
            <a:r>
              <a:rPr lang="en-US" sz="2000">
                <a:solidFill>
                  <a:schemeClr val="tx1"/>
                </a:solidFill>
                <a:latin typeface="Arial Narrow" panose="020B0606020202030204" pitchFamily="34" charset="0"/>
              </a:rPr>
              <a:t>Posted speed limits</a:t>
            </a:r>
          </a:p>
          <a:p>
            <a:pPr lvl="1">
              <a:spcBef>
                <a:spcPts val="100"/>
              </a:spcBef>
            </a:pPr>
            <a:r>
              <a:rPr lang="en-US" sz="2000">
                <a:solidFill>
                  <a:schemeClr val="tx1"/>
                </a:solidFill>
                <a:latin typeface="Arial Narrow" panose="020B0606020202030204" pitchFamily="34" charset="0"/>
              </a:rPr>
              <a:t>HERE data</a:t>
            </a:r>
          </a:p>
          <a:p>
            <a:pPr>
              <a:spcBef>
                <a:spcPts val="1000"/>
              </a:spcBef>
            </a:pPr>
            <a:r>
              <a:rPr lang="en-US" sz="2400" b="1">
                <a:solidFill>
                  <a:schemeClr val="tx1"/>
                </a:solidFill>
              </a:rPr>
              <a:t>Florida Statewide Model network from </a:t>
            </a:r>
            <a:r>
              <a:rPr lang="en-US" sz="2400" b="1" err="1">
                <a:solidFill>
                  <a:schemeClr val="tx1"/>
                </a:solidFill>
              </a:rPr>
              <a:t>RCI</a:t>
            </a:r>
            <a:endParaRPr lang="en-US" sz="2400" b="1">
              <a:solidFill>
                <a:schemeClr val="tx1"/>
              </a:solidFill>
            </a:endParaRPr>
          </a:p>
          <a:p>
            <a:pPr>
              <a:spcBef>
                <a:spcPts val="1000"/>
              </a:spcBef>
            </a:pPr>
            <a:r>
              <a:rPr lang="en-US" sz="2400" b="1">
                <a:solidFill>
                  <a:schemeClr val="tx1"/>
                </a:solidFill>
              </a:rPr>
              <a:t>FHWA Smoothed Urban Area Boundaries</a:t>
            </a:r>
          </a:p>
          <a:p>
            <a:endParaRPr lang="en-US"/>
          </a:p>
        </p:txBody>
      </p:sp>
      <p:sp>
        <p:nvSpPr>
          <p:cNvPr id="15" name="Content Placeholder 2">
            <a:extLst>
              <a:ext uri="{FF2B5EF4-FFF2-40B4-BE49-F238E27FC236}">
                <a16:creationId xmlns:a16="http://schemas.microsoft.com/office/drawing/2014/main" id="{EB2436DD-785F-4031-9544-B16395D3BE11}"/>
              </a:ext>
            </a:extLst>
          </p:cNvPr>
          <p:cNvSpPr txBox="1">
            <a:spLocks/>
          </p:cNvSpPr>
          <p:nvPr/>
        </p:nvSpPr>
        <p:spPr>
          <a:xfrm>
            <a:off x="5334000" y="1837730"/>
            <a:ext cx="3733800" cy="527427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100"/>
              </a:spcBef>
            </a:pPr>
            <a:r>
              <a:rPr lang="en-US" b="1" dirty="0"/>
              <a:t>Traffic counts</a:t>
            </a:r>
          </a:p>
          <a:p>
            <a:pPr lvl="1">
              <a:spcBef>
                <a:spcPts val="100"/>
              </a:spcBef>
              <a:buFont typeface="Arial" panose="020B0604020202020204" pitchFamily="34" charset="0"/>
              <a:buChar char="•"/>
            </a:pPr>
            <a:r>
              <a:rPr lang="en-US" sz="2000" dirty="0">
                <a:latin typeface="Arial Narrow" panose="020B0606020202030204" pitchFamily="34" charset="0"/>
              </a:rPr>
              <a:t>Class</a:t>
            </a:r>
          </a:p>
          <a:p>
            <a:pPr lvl="1">
              <a:spcBef>
                <a:spcPts val="100"/>
              </a:spcBef>
              <a:buFont typeface="Arial" panose="020B0604020202020204" pitchFamily="34" charset="0"/>
              <a:buChar char="•"/>
            </a:pPr>
            <a:r>
              <a:rPr lang="en-US" sz="2000" dirty="0">
                <a:latin typeface="Arial Narrow" panose="020B0606020202030204" pitchFamily="34" charset="0"/>
              </a:rPr>
              <a:t>24 hour</a:t>
            </a:r>
          </a:p>
          <a:p>
            <a:pPr lvl="1">
              <a:spcBef>
                <a:spcPts val="100"/>
              </a:spcBef>
              <a:buFont typeface="Arial" panose="020B0604020202020204" pitchFamily="34" charset="0"/>
              <a:buChar char="•"/>
            </a:pPr>
            <a:r>
              <a:rPr lang="en-US" sz="2000" dirty="0">
                <a:latin typeface="Arial Narrow" panose="020B0606020202030204" pitchFamily="34" charset="0"/>
              </a:rPr>
              <a:t>15-minute</a:t>
            </a:r>
          </a:p>
          <a:p>
            <a:pPr>
              <a:spcBef>
                <a:spcPts val="1000"/>
              </a:spcBef>
            </a:pPr>
            <a:r>
              <a:rPr lang="en-US" b="1" dirty="0"/>
              <a:t>Incidents</a:t>
            </a:r>
          </a:p>
          <a:p>
            <a:pPr lvl="1">
              <a:spcBef>
                <a:spcPts val="100"/>
              </a:spcBef>
              <a:buFont typeface="Arial" panose="020B0604020202020204" pitchFamily="34" charset="0"/>
              <a:buChar char="•"/>
            </a:pPr>
            <a:r>
              <a:rPr lang="en-US" sz="2000" dirty="0">
                <a:latin typeface="Arial Narrow" panose="020B0606020202030204" pitchFamily="34" charset="0"/>
              </a:rPr>
              <a:t>Point location</a:t>
            </a:r>
          </a:p>
          <a:p>
            <a:pPr lvl="1">
              <a:spcBef>
                <a:spcPts val="100"/>
              </a:spcBef>
              <a:buFont typeface="Arial" panose="020B0604020202020204" pitchFamily="34" charset="0"/>
              <a:buChar char="•"/>
            </a:pPr>
            <a:r>
              <a:rPr lang="en-US" sz="2000" dirty="0">
                <a:latin typeface="Arial Narrow" panose="020B0606020202030204" pitchFamily="34" charset="0"/>
              </a:rPr>
              <a:t>Clearance times</a:t>
            </a:r>
          </a:p>
          <a:p>
            <a:pPr>
              <a:spcBef>
                <a:spcPts val="1000"/>
              </a:spcBef>
            </a:pPr>
            <a:r>
              <a:rPr lang="en-US" b="1" dirty="0"/>
              <a:t>Transit</a:t>
            </a:r>
          </a:p>
          <a:p>
            <a:pPr lvl="1">
              <a:spcBef>
                <a:spcPts val="100"/>
              </a:spcBef>
              <a:buFont typeface="Arial" panose="020B0604020202020204" pitchFamily="34" charset="0"/>
              <a:buChar char="•"/>
            </a:pPr>
            <a:r>
              <a:rPr lang="en-US" sz="2000" dirty="0" err="1">
                <a:latin typeface="Arial Narrow" panose="020B0606020202030204" pitchFamily="34" charset="0"/>
              </a:rPr>
              <a:t>GTFS</a:t>
            </a:r>
            <a:r>
              <a:rPr lang="en-US" sz="2000" dirty="0">
                <a:latin typeface="Arial Narrow" panose="020B0606020202030204" pitchFamily="34" charset="0"/>
              </a:rPr>
              <a:t> routes </a:t>
            </a:r>
          </a:p>
          <a:p>
            <a:pPr lvl="1">
              <a:spcBef>
                <a:spcPts val="100"/>
              </a:spcBef>
              <a:buFont typeface="Arial" panose="020B0604020202020204" pitchFamily="34" charset="0"/>
              <a:buChar char="•"/>
            </a:pPr>
            <a:r>
              <a:rPr lang="en-US" sz="2000" dirty="0">
                <a:latin typeface="Arial Narrow" panose="020B0606020202030204" pitchFamily="34" charset="0"/>
              </a:rPr>
              <a:t>Ridership data</a:t>
            </a:r>
          </a:p>
          <a:p>
            <a:pPr>
              <a:spcBef>
                <a:spcPts val="1000"/>
              </a:spcBef>
            </a:pPr>
            <a:r>
              <a:rPr lang="en-US" b="1" dirty="0"/>
              <a:t>Survey Data</a:t>
            </a:r>
          </a:p>
          <a:p>
            <a:pPr lvl="1">
              <a:spcBef>
                <a:spcPts val="100"/>
              </a:spcBef>
              <a:buFont typeface="Arial" panose="020B0604020202020204" pitchFamily="34" charset="0"/>
              <a:buChar char="•"/>
            </a:pPr>
            <a:r>
              <a:rPr lang="en-US" sz="2000" dirty="0">
                <a:latin typeface="Arial Narrow" panose="020B0606020202030204" pitchFamily="34" charset="0"/>
              </a:rPr>
              <a:t>Trip Generation</a:t>
            </a:r>
          </a:p>
          <a:p>
            <a:pPr lvl="1">
              <a:spcBef>
                <a:spcPts val="100"/>
              </a:spcBef>
              <a:buFont typeface="Arial" panose="020B0604020202020204" pitchFamily="34" charset="0"/>
              <a:buChar char="•"/>
            </a:pPr>
            <a:r>
              <a:rPr lang="en-US" sz="2000" dirty="0">
                <a:latin typeface="Arial Narrow" panose="020B0606020202030204" pitchFamily="34" charset="0"/>
              </a:rPr>
              <a:t>Employment</a:t>
            </a:r>
          </a:p>
          <a:p>
            <a:endParaRPr lang="en-US" dirty="0"/>
          </a:p>
        </p:txBody>
      </p:sp>
      <p:sp>
        <p:nvSpPr>
          <p:cNvPr id="16" name="Content Placeholder 2">
            <a:extLst>
              <a:ext uri="{FF2B5EF4-FFF2-40B4-BE49-F238E27FC236}">
                <a16:creationId xmlns:a16="http://schemas.microsoft.com/office/drawing/2014/main" id="{963147DA-075E-4F57-B4F5-4024C6466746}"/>
              </a:ext>
            </a:extLst>
          </p:cNvPr>
          <p:cNvSpPr txBox="1">
            <a:spLocks/>
          </p:cNvSpPr>
          <p:nvPr/>
        </p:nvSpPr>
        <p:spPr>
          <a:xfrm>
            <a:off x="8572499" y="1837730"/>
            <a:ext cx="3124199" cy="5274269"/>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1000"/>
              </a:spcBef>
            </a:pPr>
            <a:r>
              <a:rPr lang="en-US" b="1"/>
              <a:t>Future Year Annual Average Daily Traffic</a:t>
            </a:r>
          </a:p>
          <a:p>
            <a:pPr>
              <a:spcBef>
                <a:spcPts val="1000"/>
              </a:spcBef>
            </a:pPr>
            <a:r>
              <a:rPr lang="en-US" b="1"/>
              <a:t>Future Year Level of Service / Congestion</a:t>
            </a:r>
          </a:p>
          <a:p>
            <a:pPr lvl="1"/>
            <a:endParaRPr lang="en-US"/>
          </a:p>
          <a:p>
            <a:endParaRPr lang="en-US"/>
          </a:p>
          <a:p>
            <a:endParaRPr lang="en-US"/>
          </a:p>
        </p:txBody>
      </p:sp>
    </p:spTree>
    <p:extLst>
      <p:ext uri="{BB962C8B-B14F-4D97-AF65-F5344CB8AC3E}">
        <p14:creationId xmlns:p14="http://schemas.microsoft.com/office/powerpoint/2010/main" val="362957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fade">
                                      <p:cBhvr>
                                        <p:cTn id="19" dur="500"/>
                                        <p:tgtEl>
                                          <p:spTgt spid="1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500"/>
                                        <p:tgtEl>
                                          <p:spTgt spid="1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500"/>
                                        <p:tgtEl>
                                          <p:spTgt spid="1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7" end="7"/>
                                            </p:txEl>
                                          </p:spTgt>
                                        </p:tgtEl>
                                        <p:attrNameLst>
                                          <p:attrName>style.visibility</p:attrName>
                                        </p:attrNameLst>
                                      </p:cBhvr>
                                      <p:to>
                                        <p:strVal val="visible"/>
                                      </p:to>
                                    </p:set>
                                    <p:animEffect transition="in" filter="fade">
                                      <p:cBhvr>
                                        <p:cTn id="30" dur="500"/>
                                        <p:tgtEl>
                                          <p:spTgt spid="14">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xEl>
                                              <p:pRg st="8" end="8"/>
                                            </p:txEl>
                                          </p:spTgt>
                                        </p:tgtEl>
                                        <p:attrNameLst>
                                          <p:attrName>style.visibility</p:attrName>
                                        </p:attrNameLst>
                                      </p:cBhvr>
                                      <p:to>
                                        <p:strVal val="visible"/>
                                      </p:to>
                                    </p:set>
                                    <p:animEffect transition="in" filter="fade">
                                      <p:cBhvr>
                                        <p:cTn id="33" dur="500"/>
                                        <p:tgtEl>
                                          <p:spTgt spid="1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9" end="9"/>
                                            </p:txEl>
                                          </p:spTgt>
                                        </p:tgtEl>
                                        <p:attrNameLst>
                                          <p:attrName>style.visibility</p:attrName>
                                        </p:attrNameLst>
                                      </p:cBhvr>
                                      <p:to>
                                        <p:strVal val="visible"/>
                                      </p:to>
                                    </p:set>
                                    <p:animEffect transition="in" filter="fade">
                                      <p:cBhvr>
                                        <p:cTn id="38" dur="500"/>
                                        <p:tgtEl>
                                          <p:spTgt spid="1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animEffect transition="in" filter="fade">
                                      <p:cBhvr>
                                        <p:cTn id="43" dur="500"/>
                                        <p:tgtEl>
                                          <p:spTgt spid="14">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animEffect transition="in" filter="fade">
                                      <p:cBhvr>
                                        <p:cTn id="51" dur="500"/>
                                        <p:tgtEl>
                                          <p:spTgt spid="15">
                                            <p:txEl>
                                              <p:pRg st="1" end="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5">
                                            <p:txEl>
                                              <p:pRg st="2" end="2"/>
                                            </p:txEl>
                                          </p:spTgt>
                                        </p:tgtEl>
                                        <p:attrNameLst>
                                          <p:attrName>style.visibility</p:attrName>
                                        </p:attrNameLst>
                                      </p:cBhvr>
                                      <p:to>
                                        <p:strVal val="visible"/>
                                      </p:to>
                                    </p:set>
                                    <p:animEffect transition="in" filter="fade">
                                      <p:cBhvr>
                                        <p:cTn id="54" dur="500"/>
                                        <p:tgtEl>
                                          <p:spTgt spid="15">
                                            <p:txEl>
                                              <p:pRg st="2" end="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xEl>
                                              <p:pRg st="3" end="3"/>
                                            </p:txEl>
                                          </p:spTgt>
                                        </p:tgtEl>
                                        <p:attrNameLst>
                                          <p:attrName>style.visibility</p:attrName>
                                        </p:attrNameLst>
                                      </p:cBhvr>
                                      <p:to>
                                        <p:strVal val="visible"/>
                                      </p:to>
                                    </p:set>
                                    <p:animEffect transition="in" filter="fade">
                                      <p:cBhvr>
                                        <p:cTn id="57" dur="500"/>
                                        <p:tgtEl>
                                          <p:spTgt spid="15">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xEl>
                                              <p:pRg st="4" end="4"/>
                                            </p:txEl>
                                          </p:spTgt>
                                        </p:tgtEl>
                                        <p:attrNameLst>
                                          <p:attrName>style.visibility</p:attrName>
                                        </p:attrNameLst>
                                      </p:cBhvr>
                                      <p:to>
                                        <p:strVal val="visible"/>
                                      </p:to>
                                    </p:set>
                                    <p:animEffect transition="in" filter="fade">
                                      <p:cBhvr>
                                        <p:cTn id="62" dur="500"/>
                                        <p:tgtEl>
                                          <p:spTgt spid="15">
                                            <p:txEl>
                                              <p:pRg st="4" end="4"/>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xEl>
                                              <p:pRg st="5" end="5"/>
                                            </p:txEl>
                                          </p:spTgt>
                                        </p:tgtEl>
                                        <p:attrNameLst>
                                          <p:attrName>style.visibility</p:attrName>
                                        </p:attrNameLst>
                                      </p:cBhvr>
                                      <p:to>
                                        <p:strVal val="visible"/>
                                      </p:to>
                                    </p:set>
                                    <p:animEffect transition="in" filter="fade">
                                      <p:cBhvr>
                                        <p:cTn id="65" dur="500"/>
                                        <p:tgtEl>
                                          <p:spTgt spid="15">
                                            <p:txEl>
                                              <p:pRg st="5" end="5"/>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5">
                                            <p:txEl>
                                              <p:pRg st="6" end="6"/>
                                            </p:txEl>
                                          </p:spTgt>
                                        </p:tgtEl>
                                        <p:attrNameLst>
                                          <p:attrName>style.visibility</p:attrName>
                                        </p:attrNameLst>
                                      </p:cBhvr>
                                      <p:to>
                                        <p:strVal val="visible"/>
                                      </p:to>
                                    </p:set>
                                    <p:animEffect transition="in" filter="fade">
                                      <p:cBhvr>
                                        <p:cTn id="68" dur="500"/>
                                        <p:tgtEl>
                                          <p:spTgt spid="15">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5">
                                            <p:txEl>
                                              <p:pRg st="7" end="7"/>
                                            </p:txEl>
                                          </p:spTgt>
                                        </p:tgtEl>
                                        <p:attrNameLst>
                                          <p:attrName>style.visibility</p:attrName>
                                        </p:attrNameLst>
                                      </p:cBhvr>
                                      <p:to>
                                        <p:strVal val="visible"/>
                                      </p:to>
                                    </p:set>
                                    <p:animEffect transition="in" filter="fade">
                                      <p:cBhvr>
                                        <p:cTn id="73" dur="500"/>
                                        <p:tgtEl>
                                          <p:spTgt spid="15">
                                            <p:txEl>
                                              <p:pRg st="7" end="7"/>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5">
                                            <p:txEl>
                                              <p:pRg st="8" end="8"/>
                                            </p:txEl>
                                          </p:spTgt>
                                        </p:tgtEl>
                                        <p:attrNameLst>
                                          <p:attrName>style.visibility</p:attrName>
                                        </p:attrNameLst>
                                      </p:cBhvr>
                                      <p:to>
                                        <p:strVal val="visible"/>
                                      </p:to>
                                    </p:set>
                                    <p:animEffect transition="in" filter="fade">
                                      <p:cBhvr>
                                        <p:cTn id="76" dur="500"/>
                                        <p:tgtEl>
                                          <p:spTgt spid="15">
                                            <p:txEl>
                                              <p:pRg st="8" end="8"/>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15">
                                            <p:txEl>
                                              <p:pRg st="9" end="9"/>
                                            </p:txEl>
                                          </p:spTgt>
                                        </p:tgtEl>
                                        <p:attrNameLst>
                                          <p:attrName>style.visibility</p:attrName>
                                        </p:attrNameLst>
                                      </p:cBhvr>
                                      <p:to>
                                        <p:strVal val="visible"/>
                                      </p:to>
                                    </p:set>
                                    <p:animEffect transition="in" filter="fade">
                                      <p:cBhvr>
                                        <p:cTn id="79" dur="500"/>
                                        <p:tgtEl>
                                          <p:spTgt spid="15">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5">
                                            <p:txEl>
                                              <p:pRg st="10" end="10"/>
                                            </p:txEl>
                                          </p:spTgt>
                                        </p:tgtEl>
                                        <p:attrNameLst>
                                          <p:attrName>style.visibility</p:attrName>
                                        </p:attrNameLst>
                                      </p:cBhvr>
                                      <p:to>
                                        <p:strVal val="visible"/>
                                      </p:to>
                                    </p:set>
                                    <p:animEffect transition="in" filter="fade">
                                      <p:cBhvr>
                                        <p:cTn id="84" dur="500"/>
                                        <p:tgtEl>
                                          <p:spTgt spid="15">
                                            <p:txEl>
                                              <p:pRg st="10" end="10"/>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15">
                                            <p:txEl>
                                              <p:pRg st="11" end="11"/>
                                            </p:txEl>
                                          </p:spTgt>
                                        </p:tgtEl>
                                        <p:attrNameLst>
                                          <p:attrName>style.visibility</p:attrName>
                                        </p:attrNameLst>
                                      </p:cBhvr>
                                      <p:to>
                                        <p:strVal val="visible"/>
                                      </p:to>
                                    </p:set>
                                    <p:animEffect transition="in" filter="fade">
                                      <p:cBhvr>
                                        <p:cTn id="87" dur="500"/>
                                        <p:tgtEl>
                                          <p:spTgt spid="15">
                                            <p:txEl>
                                              <p:pRg st="11" end="11"/>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5">
                                            <p:txEl>
                                              <p:pRg st="12" end="12"/>
                                            </p:txEl>
                                          </p:spTgt>
                                        </p:tgtEl>
                                        <p:attrNameLst>
                                          <p:attrName>style.visibility</p:attrName>
                                        </p:attrNameLst>
                                      </p:cBhvr>
                                      <p:to>
                                        <p:strVal val="visible"/>
                                      </p:to>
                                    </p:set>
                                    <p:animEffect transition="in" filter="fade">
                                      <p:cBhvr>
                                        <p:cTn id="90" dur="500"/>
                                        <p:tgtEl>
                                          <p:spTgt spid="15">
                                            <p:txEl>
                                              <p:pRg st="12" end="1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6">
                                            <p:txEl>
                                              <p:pRg st="0" end="0"/>
                                            </p:txEl>
                                          </p:spTgt>
                                        </p:tgtEl>
                                        <p:attrNameLst>
                                          <p:attrName>style.visibility</p:attrName>
                                        </p:attrNameLst>
                                      </p:cBhvr>
                                      <p:to>
                                        <p:strVal val="visible"/>
                                      </p:to>
                                    </p:set>
                                    <p:animEffect transition="in" filter="fade">
                                      <p:cBhvr>
                                        <p:cTn id="95" dur="500"/>
                                        <p:tgtEl>
                                          <p:spTgt spid="16">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6">
                                            <p:txEl>
                                              <p:pRg st="1" end="1"/>
                                            </p:txEl>
                                          </p:spTgt>
                                        </p:tgtEl>
                                        <p:attrNameLst>
                                          <p:attrName>style.visibility</p:attrName>
                                        </p:attrNameLst>
                                      </p:cBhvr>
                                      <p:to>
                                        <p:strVal val="visible"/>
                                      </p:to>
                                    </p:set>
                                    <p:animEffect transition="in" filter="fade">
                                      <p:cBhvr>
                                        <p:cTn id="10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AD8FFF9-AF7B-4AB8-A68A-5EEF66D16D08}"/>
              </a:ext>
            </a:extLst>
          </p:cNvPr>
          <p:cNvPicPr>
            <a:picLocks noChangeAspect="1"/>
          </p:cNvPicPr>
          <p:nvPr/>
        </p:nvPicPr>
        <p:blipFill rotWithShape="1">
          <a:blip r:embed="rId3"/>
          <a:srcRect b="17862"/>
          <a:stretch/>
        </p:blipFill>
        <p:spPr>
          <a:xfrm>
            <a:off x="4797991" y="272833"/>
            <a:ext cx="7255667" cy="5633017"/>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F9C8353-2C68-4F9A-851B-3C820832A544}"/>
              </a:ext>
            </a:extLst>
          </p:cNvPr>
          <p:cNvSpPr>
            <a:spLocks noGrp="1"/>
          </p:cNvSpPr>
          <p:nvPr>
            <p:ph type="title"/>
          </p:nvPr>
        </p:nvSpPr>
        <p:spPr/>
        <p:txBody>
          <a:bodyPr/>
          <a:lstStyle/>
          <a:p>
            <a:r>
              <a:rPr lang="en-US"/>
              <a:t>Accessing Data</a:t>
            </a:r>
          </a:p>
        </p:txBody>
      </p:sp>
      <p:sp>
        <p:nvSpPr>
          <p:cNvPr id="3" name="Content Placeholder 2">
            <a:extLst>
              <a:ext uri="{FF2B5EF4-FFF2-40B4-BE49-F238E27FC236}">
                <a16:creationId xmlns:a16="http://schemas.microsoft.com/office/drawing/2014/main" id="{C0B661BF-4687-499A-A2AA-B46EB2145255}"/>
              </a:ext>
            </a:extLst>
          </p:cNvPr>
          <p:cNvSpPr>
            <a:spLocks noGrp="1"/>
          </p:cNvSpPr>
          <p:nvPr>
            <p:ph idx="1"/>
          </p:nvPr>
        </p:nvSpPr>
        <p:spPr>
          <a:xfrm>
            <a:off x="368968" y="1570372"/>
            <a:ext cx="4266531" cy="4462127"/>
          </a:xfrm>
        </p:spPr>
        <p:txBody>
          <a:bodyPr>
            <a:normAutofit fontScale="92500" lnSpcReduction="20000"/>
          </a:bodyPr>
          <a:lstStyle/>
          <a:p>
            <a:pPr marL="514350" indent="-514350">
              <a:spcBef>
                <a:spcPts val="1800"/>
              </a:spcBef>
              <a:buClr>
                <a:schemeClr val="tx2"/>
              </a:buClr>
              <a:buFont typeface="+mj-lt"/>
              <a:buAutoNum type="arabicPeriod"/>
            </a:pPr>
            <a:r>
              <a:rPr lang="en-US"/>
              <a:t>Item details</a:t>
            </a:r>
          </a:p>
          <a:p>
            <a:pPr marL="514350" indent="-514350">
              <a:spcBef>
                <a:spcPts val="1800"/>
              </a:spcBef>
              <a:buClr>
                <a:schemeClr val="tx2"/>
              </a:buClr>
              <a:buFont typeface="+mj-lt"/>
              <a:buAutoNum type="arabicPeriod"/>
            </a:pPr>
            <a:r>
              <a:rPr lang="en-US"/>
              <a:t>Dataset overview</a:t>
            </a:r>
          </a:p>
          <a:p>
            <a:pPr marL="514350" indent="-514350">
              <a:spcBef>
                <a:spcPts val="1800"/>
              </a:spcBef>
              <a:buClr>
                <a:schemeClr val="tx2"/>
              </a:buClr>
              <a:buFont typeface="+mj-lt"/>
              <a:buAutoNum type="arabicPeriod"/>
            </a:pPr>
            <a:r>
              <a:rPr lang="en-US"/>
              <a:t>Data dictionary</a:t>
            </a:r>
          </a:p>
          <a:p>
            <a:pPr marL="514350" indent="-514350">
              <a:spcBef>
                <a:spcPts val="1800"/>
              </a:spcBef>
              <a:buClr>
                <a:schemeClr val="tx2"/>
              </a:buClr>
              <a:buFont typeface="+mj-lt"/>
              <a:buAutoNum type="arabicPeriod"/>
            </a:pPr>
            <a:r>
              <a:rPr lang="en-US"/>
              <a:t>Favoriting</a:t>
            </a:r>
          </a:p>
          <a:p>
            <a:pPr marL="514350" indent="-514350">
              <a:spcBef>
                <a:spcPts val="1800"/>
              </a:spcBef>
              <a:buClr>
                <a:schemeClr val="tx2"/>
              </a:buClr>
              <a:buFont typeface="+mj-lt"/>
              <a:buAutoNum type="arabicPeriod"/>
            </a:pPr>
            <a:r>
              <a:rPr lang="en-US"/>
              <a:t>Downloading</a:t>
            </a:r>
          </a:p>
          <a:p>
            <a:pPr marL="514350" indent="-514350">
              <a:spcBef>
                <a:spcPts val="1800"/>
              </a:spcBef>
              <a:buClr>
                <a:schemeClr val="tx2"/>
              </a:buClr>
              <a:buFont typeface="+mj-lt"/>
              <a:buAutoNum type="arabicPeriod"/>
            </a:pPr>
            <a:r>
              <a:rPr lang="en-US"/>
              <a:t>About</a:t>
            </a:r>
          </a:p>
          <a:p>
            <a:pPr marL="514350" indent="-514350">
              <a:spcBef>
                <a:spcPts val="1800"/>
              </a:spcBef>
              <a:buClr>
                <a:schemeClr val="tx2"/>
              </a:buClr>
              <a:buFont typeface="+mj-lt"/>
              <a:buAutoNum type="arabicPeriod"/>
            </a:pPr>
            <a:r>
              <a:rPr lang="en-US"/>
              <a:t>View via </a:t>
            </a:r>
            <a:r>
              <a:rPr lang="en-US" err="1"/>
              <a:t>Webmap</a:t>
            </a:r>
            <a:endParaRPr lang="en-US"/>
          </a:p>
          <a:p>
            <a:pPr marL="514350" indent="-514350">
              <a:spcBef>
                <a:spcPts val="1800"/>
              </a:spcBef>
              <a:buClr>
                <a:schemeClr val="tx2"/>
              </a:buClr>
              <a:buFont typeface="+mj-lt"/>
              <a:buAutoNum type="arabicPeriod"/>
            </a:pPr>
            <a:r>
              <a:rPr lang="en-US"/>
              <a:t>Explore attribute table</a:t>
            </a:r>
          </a:p>
          <a:p>
            <a:pPr marL="514350" indent="-514350">
              <a:spcBef>
                <a:spcPts val="1800"/>
              </a:spcBef>
              <a:buClr>
                <a:schemeClr val="tx2"/>
              </a:buClr>
              <a:buFont typeface="+mj-lt"/>
              <a:buAutoNum type="arabicPeriod"/>
            </a:pPr>
            <a:r>
              <a:rPr lang="en-US"/>
              <a:t>API</a:t>
            </a:r>
          </a:p>
        </p:txBody>
      </p:sp>
      <p:sp>
        <p:nvSpPr>
          <p:cNvPr id="5" name="Oval 4">
            <a:extLst>
              <a:ext uri="{FF2B5EF4-FFF2-40B4-BE49-F238E27FC236}">
                <a16:creationId xmlns:a16="http://schemas.microsoft.com/office/drawing/2014/main" id="{0409045E-9DDD-4E98-A474-30E272A553D3}"/>
              </a:ext>
            </a:extLst>
          </p:cNvPr>
          <p:cNvSpPr/>
          <p:nvPr/>
        </p:nvSpPr>
        <p:spPr>
          <a:xfrm>
            <a:off x="4664883" y="1387492"/>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1</a:t>
            </a:r>
          </a:p>
        </p:txBody>
      </p:sp>
      <p:sp>
        <p:nvSpPr>
          <p:cNvPr id="6" name="Oval 5">
            <a:extLst>
              <a:ext uri="{FF2B5EF4-FFF2-40B4-BE49-F238E27FC236}">
                <a16:creationId xmlns:a16="http://schemas.microsoft.com/office/drawing/2014/main" id="{74FC9E63-1260-469A-8D24-BB95E3858486}"/>
              </a:ext>
            </a:extLst>
          </p:cNvPr>
          <p:cNvSpPr/>
          <p:nvPr/>
        </p:nvSpPr>
        <p:spPr>
          <a:xfrm>
            <a:off x="4664883" y="1846264"/>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2</a:t>
            </a:r>
          </a:p>
        </p:txBody>
      </p:sp>
      <p:sp>
        <p:nvSpPr>
          <p:cNvPr id="7" name="Oval 6">
            <a:extLst>
              <a:ext uri="{FF2B5EF4-FFF2-40B4-BE49-F238E27FC236}">
                <a16:creationId xmlns:a16="http://schemas.microsoft.com/office/drawing/2014/main" id="{AADEC750-221B-40CB-9E04-2CEC8DBBE5DC}"/>
              </a:ext>
            </a:extLst>
          </p:cNvPr>
          <p:cNvSpPr/>
          <p:nvPr/>
        </p:nvSpPr>
        <p:spPr>
          <a:xfrm>
            <a:off x="6851197" y="2125253"/>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3</a:t>
            </a:r>
          </a:p>
        </p:txBody>
      </p:sp>
      <p:sp>
        <p:nvSpPr>
          <p:cNvPr id="8" name="Oval 7">
            <a:extLst>
              <a:ext uri="{FF2B5EF4-FFF2-40B4-BE49-F238E27FC236}">
                <a16:creationId xmlns:a16="http://schemas.microsoft.com/office/drawing/2014/main" id="{ED6F5E96-73DD-49EF-A2FD-E43B1AFF9E89}"/>
              </a:ext>
            </a:extLst>
          </p:cNvPr>
          <p:cNvSpPr/>
          <p:nvPr/>
        </p:nvSpPr>
        <p:spPr>
          <a:xfrm>
            <a:off x="10392224" y="724712"/>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a:t>
            </a:r>
          </a:p>
        </p:txBody>
      </p:sp>
      <p:sp>
        <p:nvSpPr>
          <p:cNvPr id="9" name="Oval 8">
            <a:extLst>
              <a:ext uri="{FF2B5EF4-FFF2-40B4-BE49-F238E27FC236}">
                <a16:creationId xmlns:a16="http://schemas.microsoft.com/office/drawing/2014/main" id="{566E9AD9-DD41-4CC3-8C51-99F8B0DCB1C4}"/>
              </a:ext>
            </a:extLst>
          </p:cNvPr>
          <p:cNvSpPr/>
          <p:nvPr/>
        </p:nvSpPr>
        <p:spPr>
          <a:xfrm>
            <a:off x="10965021" y="720261"/>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5</a:t>
            </a:r>
          </a:p>
        </p:txBody>
      </p:sp>
      <p:sp>
        <p:nvSpPr>
          <p:cNvPr id="10" name="Oval 9">
            <a:extLst>
              <a:ext uri="{FF2B5EF4-FFF2-40B4-BE49-F238E27FC236}">
                <a16:creationId xmlns:a16="http://schemas.microsoft.com/office/drawing/2014/main" id="{BC4006A3-6236-4FFD-ABE0-62096ED33917}"/>
              </a:ext>
            </a:extLst>
          </p:cNvPr>
          <p:cNvSpPr/>
          <p:nvPr/>
        </p:nvSpPr>
        <p:spPr>
          <a:xfrm>
            <a:off x="10869699" y="1480504"/>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6</a:t>
            </a:r>
          </a:p>
        </p:txBody>
      </p:sp>
      <p:sp>
        <p:nvSpPr>
          <p:cNvPr id="11" name="Oval 10">
            <a:extLst>
              <a:ext uri="{FF2B5EF4-FFF2-40B4-BE49-F238E27FC236}">
                <a16:creationId xmlns:a16="http://schemas.microsoft.com/office/drawing/2014/main" id="{14FDE345-441A-4070-9F1F-765F4B854A85}"/>
              </a:ext>
            </a:extLst>
          </p:cNvPr>
          <p:cNvSpPr/>
          <p:nvPr/>
        </p:nvSpPr>
        <p:spPr>
          <a:xfrm>
            <a:off x="10971523" y="2308133"/>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7</a:t>
            </a:r>
          </a:p>
        </p:txBody>
      </p:sp>
      <p:sp>
        <p:nvSpPr>
          <p:cNvPr id="12" name="Oval 11">
            <a:extLst>
              <a:ext uri="{FF2B5EF4-FFF2-40B4-BE49-F238E27FC236}">
                <a16:creationId xmlns:a16="http://schemas.microsoft.com/office/drawing/2014/main" id="{38F340FF-905C-486C-A09B-839315F3B508}"/>
              </a:ext>
            </a:extLst>
          </p:cNvPr>
          <p:cNvSpPr/>
          <p:nvPr/>
        </p:nvSpPr>
        <p:spPr>
          <a:xfrm>
            <a:off x="5624890" y="328784"/>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8</a:t>
            </a:r>
          </a:p>
        </p:txBody>
      </p:sp>
      <p:pic>
        <p:nvPicPr>
          <p:cNvPr id="20" name="Picture 19">
            <a:extLst>
              <a:ext uri="{FF2B5EF4-FFF2-40B4-BE49-F238E27FC236}">
                <a16:creationId xmlns:a16="http://schemas.microsoft.com/office/drawing/2014/main" id="{66864AA3-AED7-4516-89E7-75CC5ECBAE46}"/>
              </a:ext>
            </a:extLst>
          </p:cNvPr>
          <p:cNvPicPr>
            <a:picLocks noChangeAspect="1"/>
          </p:cNvPicPr>
          <p:nvPr/>
        </p:nvPicPr>
        <p:blipFill rotWithShape="1">
          <a:blip r:embed="rId4"/>
          <a:srcRect l="34834" t="24308" r="55851" b="45401"/>
          <a:stretch/>
        </p:blipFill>
        <p:spPr>
          <a:xfrm>
            <a:off x="10280650" y="1096141"/>
            <a:ext cx="1663700" cy="1690452"/>
          </a:xfrm>
          <a:prstGeom prst="rect">
            <a:avLst/>
          </a:prstGeom>
        </p:spPr>
      </p:pic>
      <p:sp>
        <p:nvSpPr>
          <p:cNvPr id="21" name="Oval 20">
            <a:extLst>
              <a:ext uri="{FF2B5EF4-FFF2-40B4-BE49-F238E27FC236}">
                <a16:creationId xmlns:a16="http://schemas.microsoft.com/office/drawing/2014/main" id="{7D9A6C85-DF4B-4515-A930-3DD50D13E52A}"/>
              </a:ext>
            </a:extLst>
          </p:cNvPr>
          <p:cNvSpPr/>
          <p:nvPr/>
        </p:nvSpPr>
        <p:spPr>
          <a:xfrm>
            <a:off x="11493273" y="723624"/>
            <a:ext cx="365760" cy="36576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9</a:t>
            </a:r>
          </a:p>
        </p:txBody>
      </p:sp>
      <p:pic>
        <p:nvPicPr>
          <p:cNvPr id="13" name="Picture 12">
            <a:extLst>
              <a:ext uri="{FF2B5EF4-FFF2-40B4-BE49-F238E27FC236}">
                <a16:creationId xmlns:a16="http://schemas.microsoft.com/office/drawing/2014/main" id="{AB69CE43-7781-4F5C-ABBD-5F8F9AB4FC94}"/>
              </a:ext>
            </a:extLst>
          </p:cNvPr>
          <p:cNvPicPr>
            <a:picLocks noChangeAspect="1"/>
          </p:cNvPicPr>
          <p:nvPr/>
        </p:nvPicPr>
        <p:blipFill rotWithShape="1">
          <a:blip r:embed="rId5"/>
          <a:srcRect l="82845" t="44310" r="9460" b="25607"/>
          <a:stretch/>
        </p:blipFill>
        <p:spPr>
          <a:xfrm>
            <a:off x="10280651" y="1092778"/>
            <a:ext cx="1718844" cy="2100047"/>
          </a:xfrm>
          <a:prstGeom prst="rect">
            <a:avLst/>
          </a:prstGeom>
        </p:spPr>
      </p:pic>
    </p:spTree>
    <p:extLst>
      <p:ext uri="{BB962C8B-B14F-4D97-AF65-F5344CB8AC3E}">
        <p14:creationId xmlns:p14="http://schemas.microsoft.com/office/powerpoint/2010/main" val="13489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500"/>
                                        <p:tgtEl>
                                          <p:spTgt spid="3">
                                            <p:txEl>
                                              <p:pRg st="5" end="5"/>
                                            </p:txEl>
                                          </p:spTgt>
                                        </p:tgtEl>
                                      </p:cBhvr>
                                    </p:animEffect>
                                  </p:childTnLst>
                                </p:cTn>
                              </p:par>
                              <p:par>
                                <p:cTn id="51" presetID="1" presetClass="exit" presetSubtype="0" fill="hold"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500"/>
                                        <p:tgtEl>
                                          <p:spTgt spid="3">
                                            <p:txEl>
                                              <p:pRg st="7" end="7"/>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0"/>
                                        <p:tgtEl>
                                          <p:spTgt spid="3">
                                            <p:txEl>
                                              <p:pRg st="8" end="8"/>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6" grpId="0" uiExpand="1" animBg="1"/>
      <p:bldP spid="7" grpId="0" uiExpand="1" animBg="1"/>
      <p:bldP spid="8" grpId="0" uiExpand="1" animBg="1"/>
      <p:bldP spid="9" grpId="0" uiExpand="1" animBg="1"/>
      <p:bldP spid="10" grpId="0" uiExpand="1" animBg="1"/>
      <p:bldP spid="11" grpId="0" uiExpand="1" animBg="1"/>
      <p:bldP spid="12" grpId="0" uiExpand="1" animBg="1"/>
      <p:bldP spid="21" grpId="0" animBg="1"/>
    </p:bldLst>
  </p:timing>
</p:sld>
</file>

<file path=ppt/theme/theme1.xml><?xml version="1.0" encoding="utf-8"?>
<a:theme xmlns:a="http://schemas.openxmlformats.org/drawingml/2006/main" name="Office Theme">
  <a:themeElements>
    <a:clrScheme name="FDOT">
      <a:dk1>
        <a:srgbClr val="1F4383"/>
      </a:dk1>
      <a:lt1>
        <a:sysClr val="window" lastClr="FFFFFF"/>
      </a:lt1>
      <a:dk2>
        <a:srgbClr val="D92E29"/>
      </a:dk2>
      <a:lt2>
        <a:srgbClr val="E7E6E6"/>
      </a:lt2>
      <a:accent1>
        <a:srgbClr val="AEB0B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D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4B0B8652BD2C49901724E5267B8DD6" ma:contentTypeVersion="14" ma:contentTypeDescription="Create a new document." ma:contentTypeScope="" ma:versionID="15bbdb589ab0f21011c2e47d32b53719">
  <xsd:schema xmlns:xsd="http://www.w3.org/2001/XMLSchema" xmlns:xs="http://www.w3.org/2001/XMLSchema" xmlns:p="http://schemas.microsoft.com/office/2006/metadata/properties" xmlns:ns2="1febc2bf-f2c6-4efd-b14b-7a212a84dca3" xmlns:ns3="5e6a9333-784e-4594-8d06-6336b5265ed9" targetNamespace="http://schemas.microsoft.com/office/2006/metadata/properties" ma:root="true" ma:fieldsID="f6c3a73ba280983288e46cc1b99f12e7" ns2:_="" ns3:_="">
    <xsd:import namespace="1febc2bf-f2c6-4efd-b14b-7a212a84dca3"/>
    <xsd:import namespace="5e6a9333-784e-4594-8d06-6336b5265e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TWOTitle" minOccurs="0"/>
                <xsd:element ref="ns3:SharedWithUsers" minOccurs="0"/>
                <xsd:element ref="ns3:SharedWithDetails" minOccurs="0"/>
                <xsd:element ref="ns2:MarkAsFina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ebc2bf-f2c6-4efd-b14b-7a212a84dc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TWOTitle" ma:index="16" nillable="true" ma:displayName="TWO Title" ma:description="Short title of TWO" ma:format="Dropdown" ma:internalName="TWOTitle">
      <xsd:simpleType>
        <xsd:restriction base="dms:Text">
          <xsd:maxLength value="255"/>
        </xsd:restriction>
      </xsd:simpleType>
    </xsd:element>
    <xsd:element name="MarkAsFinal" ma:index="19" nillable="true" ma:displayName="Mark As Final" ma:default="0" ma:format="Dropdown" ma:internalName="MarkAsFinal">
      <xsd:simpleType>
        <xsd:restriction base="dms:Boolea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6a9333-784e-4594-8d06-6336b5265ed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rkAsFinal xmlns="1febc2bf-f2c6-4efd-b14b-7a212a84dca3">false</MarkAsFinal>
    <TWOTitle xmlns="1febc2bf-f2c6-4efd-b14b-7a212a84dc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A070E8-BC0E-4A29-AF1A-E5730A849BAF}">
  <ds:schemaRefs>
    <ds:schemaRef ds:uri="1febc2bf-f2c6-4efd-b14b-7a212a84dca3"/>
    <ds:schemaRef ds:uri="5e6a9333-784e-4594-8d06-6336b5265e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0CBF90-FABF-4507-B9EB-793B497DDDD1}">
  <ds:schemaRefs>
    <ds:schemaRef ds:uri="1febc2bf-f2c6-4efd-b14b-7a212a84dca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5e6a9333-784e-4594-8d06-6336b5265ed9"/>
    <ds:schemaRef ds:uri="http://www.w3.org/XML/1998/namespace"/>
    <ds:schemaRef ds:uri="http://purl.org/dc/elements/1.1/"/>
  </ds:schemaRefs>
</ds:datastoreItem>
</file>

<file path=customXml/itemProps3.xml><?xml version="1.0" encoding="utf-8"?>
<ds:datastoreItem xmlns:ds="http://schemas.openxmlformats.org/officeDocument/2006/customXml" ds:itemID="{D652FBDA-353F-4309-8A54-0D72C51F79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Widescreen</PresentationFormat>
  <Paragraphs>184</Paragraphs>
  <Slides>10</Slides>
  <Notes>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Narrow</vt:lpstr>
      <vt:lpstr>Avenir Next</vt:lpstr>
      <vt:lpstr>Calibri</vt:lpstr>
      <vt:lpstr>Office Theme</vt:lpstr>
      <vt:lpstr>MOBILITY DATA INTEGRATION SPACE (MDIS)   </vt:lpstr>
      <vt:lpstr>Mobility Data Integration Space (MDIS)</vt:lpstr>
      <vt:lpstr>Available Content</vt:lpstr>
      <vt:lpstr>Mobility Data: Ways to Search</vt:lpstr>
      <vt:lpstr>Explore Data by Subject</vt:lpstr>
      <vt:lpstr>Feedback</vt:lpstr>
      <vt:lpstr>FSUTMS Next Generation Data:  Example  Framework</vt:lpstr>
      <vt:lpstr>Potential Data for Inclusion in the MDIS</vt:lpstr>
      <vt:lpstr>Accessing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Casals, Joanne</dc:creator>
  <cp:lastModifiedBy>Fortunas, Jennifer</cp:lastModifiedBy>
  <cp:revision>2</cp:revision>
  <dcterms:created xsi:type="dcterms:W3CDTF">2021-01-27T21:44:00Z</dcterms:created>
  <dcterms:modified xsi:type="dcterms:W3CDTF">2022-06-29T13:27:01Z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0x010100904B0B8652BD2C49901724E5267B8DD6</vt:lpwstr>
  </property>
</Properties>
</file>