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62" r:id="rId13"/>
    <p:sldId id="263" r:id="rId14"/>
    <p:sldId id="264" r:id="rId15"/>
    <p:sldId id="265" r:id="rId16"/>
    <p:sldId id="266" r:id="rId17"/>
    <p:sldId id="26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E38E96-752F-4C29-9074-8900927E45AB}">
          <p14:sldIdLst>
            <p14:sldId id="256"/>
            <p14:sldId id="257"/>
            <p14:sldId id="258"/>
            <p14:sldId id="259"/>
            <p14:sldId id="260"/>
            <p14:sldId id="261"/>
            <p14:sldId id="268"/>
            <p14:sldId id="269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1D18C-F21C-458D-A3D8-A848EC7340E6}" v="21" dt="2020-08-31T22:59:56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2D74B-DF82-4947-876E-8FDC9E643F0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B704-DFFF-4492-A67B-F99B939A0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1BD43-81C3-4C0B-96CC-72304EFB1187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84C2-2594-4B7F-B585-21AC6DD4D3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TF_powerpoint.jpg"/>
          <p:cNvPicPr>
            <a:picLocks noChangeAspect="1"/>
          </p:cNvPicPr>
          <p:nvPr userDrawn="1"/>
        </p:nvPicPr>
        <p:blipFill>
          <a:blip r:embed="rId2" cstate="print"/>
          <a:srcRect r="90556"/>
          <a:stretch>
            <a:fillRect/>
          </a:stretch>
        </p:blipFill>
        <p:spPr>
          <a:xfrm>
            <a:off x="8534400" y="0"/>
            <a:ext cx="838200" cy="6858000"/>
          </a:xfrm>
          <a:prstGeom prst="rect">
            <a:avLst/>
          </a:prstGeom>
        </p:spPr>
      </p:pic>
      <p:pic>
        <p:nvPicPr>
          <p:cNvPr id="8" name="Picture 7" descr="FMTF_powerpoi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75060" cy="6858000"/>
          </a:xfrm>
          <a:prstGeom prst="rect">
            <a:avLst/>
          </a:prstGeom>
        </p:spPr>
      </p:pic>
      <p:pic>
        <p:nvPicPr>
          <p:cNvPr id="7" name="Picture 6" descr="FMTF_powerpoi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40" y="0"/>
            <a:ext cx="88750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57912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3276600"/>
            <a:ext cx="2590800" cy="762000"/>
          </a:xfrm>
        </p:spPr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5334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FFCC00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79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1"/>
            <a:ext cx="7086600" cy="6857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35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335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135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335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TF_powerpoint_slide.jpg"/>
          <p:cNvPicPr>
            <a:picLocks noChangeAspect="1"/>
          </p:cNvPicPr>
          <p:nvPr userDrawn="1"/>
        </p:nvPicPr>
        <p:blipFill>
          <a:blip r:embed="rId13" cstate="print"/>
          <a:srcRect r="-820" b="87778"/>
          <a:stretch>
            <a:fillRect/>
          </a:stretch>
        </p:blipFill>
        <p:spPr>
          <a:xfrm>
            <a:off x="0" y="0"/>
            <a:ext cx="9144000" cy="8177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10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4749-8582-4D1B-9468-A05B73C1996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D2FA-D354-4EE8-BD92-86E7BF1524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MTF_powerpoint_pics.jpg"/>
          <p:cNvPicPr>
            <a:picLocks noChangeAspect="1"/>
          </p:cNvPicPr>
          <p:nvPr userDrawn="1"/>
        </p:nvPicPr>
        <p:blipFill>
          <a:blip r:embed="rId14" cstate="print"/>
          <a:srcRect l="49584" t="25556" r="15000" b="31515"/>
          <a:stretch>
            <a:fillRect/>
          </a:stretch>
        </p:blipFill>
        <p:spPr>
          <a:xfrm>
            <a:off x="8153400" y="122373"/>
            <a:ext cx="736620" cy="669654"/>
          </a:xfrm>
          <a:prstGeom prst="rect">
            <a:avLst/>
          </a:prstGeom>
        </p:spPr>
      </p:pic>
      <p:pic>
        <p:nvPicPr>
          <p:cNvPr id="11" name="Picture 10" descr="FMTF_powerpoint_pics.jpg"/>
          <p:cNvPicPr>
            <a:picLocks noChangeAspect="1"/>
          </p:cNvPicPr>
          <p:nvPr userDrawn="1"/>
        </p:nvPicPr>
        <p:blipFill>
          <a:blip r:embed="rId14" cstate="print"/>
          <a:srcRect l="14167" t="25556" r="50417" b="33440"/>
          <a:stretch>
            <a:fillRect/>
          </a:stretch>
        </p:blipFill>
        <p:spPr>
          <a:xfrm>
            <a:off x="7315200" y="122373"/>
            <a:ext cx="736620" cy="639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Origin / Destination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5791200" cy="2057400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  <a:b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R. Miller, P.E.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2020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865-05DF-4393-9E76-98567680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EA9-1E0B-4186-8ACE-065243318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Longitudinal Employer-Household Dynamics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8FC7A-3D7B-430D-BCAA-6D63BAED83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Employment Statistics </a:t>
            </a:r>
          </a:p>
          <a:p>
            <a:pPr lvl="1"/>
            <a:r>
              <a:rPr lang="en-US" dirty="0"/>
              <a:t>2002 – 2017</a:t>
            </a:r>
          </a:p>
          <a:p>
            <a:pPr lvl="1"/>
            <a:r>
              <a:rPr lang="en-US" dirty="0"/>
              <a:t>Census Blocks</a:t>
            </a:r>
          </a:p>
          <a:p>
            <a:r>
              <a:rPr lang="en-US" dirty="0"/>
              <a:t>Comment: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E8C58-836B-4BA5-B892-3FF8F5118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Freight Analysis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F24D9-391C-418C-BFD2-FEE38B87C6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Access database with future forecasts from 2020 to 2045</a:t>
            </a:r>
          </a:p>
          <a:p>
            <a:pPr lvl="1"/>
            <a:r>
              <a:rPr lang="en-US" dirty="0"/>
              <a:t>Tonnage, value, and ton-miles by region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Broken down to lower levels using </a:t>
            </a:r>
            <a:r>
              <a:rPr lang="en-US" dirty="0" err="1"/>
              <a:t>TranSearch</a:t>
            </a:r>
            <a:r>
              <a:rPr lang="en-US" dirty="0"/>
              <a:t>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F4D5-775E-41A9-A9F7-1E7992F8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60C7-63EB-4126-8E11-59E3807B1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Motor Vehicles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C4603-D3E5-49CC-89A6-D909917076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 Set:</a:t>
            </a:r>
          </a:p>
          <a:p>
            <a:pPr lvl="1"/>
            <a:r>
              <a:rPr lang="en-US" dirty="0"/>
              <a:t>Difficult to get access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AF5A6-B3BE-4A27-AFF5-04EDE3476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Weigh in Motion Stations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29D9A-2ACD-4487-B0E7-1E5A91AEAB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Single point information, no O-D data</a:t>
            </a:r>
          </a:p>
          <a:p>
            <a:pPr lvl="1"/>
            <a:r>
              <a:rPr lang="en-US" dirty="0"/>
              <a:t>Ed Hutchinson is working to capture taxonomy for the trucks</a:t>
            </a:r>
          </a:p>
        </p:txBody>
      </p:sp>
    </p:spTree>
    <p:extLst>
      <p:ext uri="{BB962C8B-B14F-4D97-AF65-F5344CB8AC3E}">
        <p14:creationId xmlns:p14="http://schemas.microsoft.com/office/powerpoint/2010/main" val="42878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D8B-C23A-4267-B221-EEA4D1D6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E69E9-1ED2-4716-BC50-50FAB459F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Camera’s on 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D4C38-7837-4318-9891-3E91C395A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In-situ cameras</a:t>
            </a:r>
          </a:p>
          <a:p>
            <a:pPr lvl="1"/>
            <a:r>
              <a:rPr lang="en-US" dirty="0"/>
              <a:t>OCR of license plate between cameras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Proposed with app, Waze, to find origins / destinations</a:t>
            </a:r>
          </a:p>
          <a:p>
            <a:pPr lvl="1"/>
            <a:r>
              <a:rPr lang="en-US" dirty="0"/>
              <a:t>Private industry may implement something similar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9133F-CA7C-49CC-BFD0-F73DF0CC7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Sunpass</a:t>
            </a:r>
            <a:r>
              <a:rPr lang="en-US" dirty="0"/>
              <a:t> / E-Pass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760C1-CC07-4F1C-B2ED-5846EAC235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Transponder O-D’s</a:t>
            </a:r>
          </a:p>
          <a:p>
            <a:pPr lvl="1"/>
            <a:r>
              <a:rPr lang="en-US" dirty="0"/>
              <a:t>Off-system items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Very difficult to get the data</a:t>
            </a:r>
          </a:p>
          <a:p>
            <a:pPr lvl="1"/>
            <a:endParaRPr lang="en-US" dirty="0"/>
          </a:p>
        </p:txBody>
      </p:sp>
      <p:pic>
        <p:nvPicPr>
          <p:cNvPr id="3074" name="Picture 2" descr="SunPass - Wikipedia">
            <a:extLst>
              <a:ext uri="{FF2B5EF4-FFF2-40B4-BE49-F238E27FC236}">
                <a16:creationId xmlns:a16="http://schemas.microsoft.com/office/drawing/2014/main" id="{77BECD94-7D2E-4B47-A369-E9193F9B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4" y="49530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8B60-0778-488C-A4D3-601015FF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26273-ADF2-478F-9791-6B7D809E7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Square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D2195-C63B-4033-BB7A-24F03655BD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Older data is available for download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Not officially released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FB91D-C67C-4D9F-B01E-AA458701C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804B4-0568-46FE-ADC3-89F0B8E7E4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GPS data on images</a:t>
            </a:r>
          </a:p>
          <a:p>
            <a:pPr lvl="1"/>
            <a:r>
              <a:rPr lang="en-US" dirty="0"/>
              <a:t>Hashtags provide general information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Use the twitter pipe to organize data</a:t>
            </a:r>
          </a:p>
          <a:p>
            <a:pPr lvl="1"/>
            <a:r>
              <a:rPr lang="en-US" dirty="0"/>
              <a:t>Concern for socio-economic bias</a:t>
            </a:r>
          </a:p>
          <a:p>
            <a:pPr lvl="1"/>
            <a:r>
              <a:rPr lang="en-US" dirty="0"/>
              <a:t>Better in high density areas</a:t>
            </a:r>
          </a:p>
        </p:txBody>
      </p:sp>
      <p:pic>
        <p:nvPicPr>
          <p:cNvPr id="2050" name="Picture 2" descr="Help Center">
            <a:extLst>
              <a:ext uri="{FF2B5EF4-FFF2-40B4-BE49-F238E27FC236}">
                <a16:creationId xmlns:a16="http://schemas.microsoft.com/office/drawing/2014/main" id="{9F568486-BE63-4983-B00C-A987EBDB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2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ursquare - The Trusted Location Data &amp; Intelligence Company">
            <a:extLst>
              <a:ext uri="{FF2B5EF4-FFF2-40B4-BE49-F238E27FC236}">
                <a16:creationId xmlns:a16="http://schemas.microsoft.com/office/drawing/2014/main" id="{7E54C64A-61D7-4D8A-A713-738656CF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15289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37E4-B6C2-494C-A2AF-06C09B9C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28E6-1881-46A1-BF10-96963217A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Instagram / Facebook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58A16-3E8B-4A35-AD93-6DE775A6B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API is available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Facebook is difficult to access the API to pull data from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3704-00B2-4E2B-9448-A8D34848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A785-2124-4E03-BCEC-323A0E60E1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Work site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Scrape of LinkedIn data to pair with available parcel data for general O-Ds</a:t>
            </a:r>
          </a:p>
        </p:txBody>
      </p:sp>
      <p:pic>
        <p:nvPicPr>
          <p:cNvPr id="1026" name="Picture 2" descr="Instagram - Home | Facebook">
            <a:extLst>
              <a:ext uri="{FF2B5EF4-FFF2-40B4-BE49-F238E27FC236}">
                <a16:creationId xmlns:a16="http://schemas.microsoft.com/office/drawing/2014/main" id="{6E67816B-FC94-467D-BE3C-60E17654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" y="3770726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42FB58-515A-4F85-A672-D7B33C593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8" b="34697"/>
          <a:stretch/>
        </p:blipFill>
        <p:spPr>
          <a:xfrm>
            <a:off x="4572000" y="4559474"/>
            <a:ext cx="4142404" cy="12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46E6A3-C576-4B75-8872-1C0A79B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AC56CE-4CCC-414B-B337-5E220563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34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2F51-9E46-45DE-8BED-1B3D7A8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0AB6-5D46-4AB0-831E-42E0CBEA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Source</a:t>
            </a:r>
          </a:p>
          <a:p>
            <a:pPr lvl="1"/>
            <a:r>
              <a:rPr lang="en-US" dirty="0"/>
              <a:t>Data Provider</a:t>
            </a:r>
          </a:p>
          <a:p>
            <a:pPr lvl="1"/>
            <a:r>
              <a:rPr lang="en-US" dirty="0"/>
              <a:t>Data Type</a:t>
            </a:r>
          </a:p>
          <a:p>
            <a:pPr lvl="1"/>
            <a:r>
              <a:rPr lang="en-US" dirty="0"/>
              <a:t>Committee Comments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340D97-B730-4E45-8116-ADF00A72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7E314F-874F-477B-8297-49FCF8679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Streetlight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81881B-3303-4B56-9F52-BFFE9A854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Cell-phone / GPS based</a:t>
            </a:r>
          </a:p>
          <a:p>
            <a:pPr lvl="1"/>
            <a:r>
              <a:rPr lang="en-US" dirty="0" err="1"/>
              <a:t>Inrix</a:t>
            </a:r>
            <a:r>
              <a:rPr lang="en-US" dirty="0"/>
              <a:t>, Siemens, Forum Analytics, </a:t>
            </a:r>
            <a:r>
              <a:rPr lang="en-US" dirty="0" err="1"/>
              <a:t>Iteris</a:t>
            </a:r>
            <a:endParaRPr lang="en-US" dirty="0"/>
          </a:p>
          <a:p>
            <a:pPr lvl="1"/>
            <a:r>
              <a:rPr lang="en-US" dirty="0" err="1"/>
              <a:t>Saas</a:t>
            </a:r>
            <a:r>
              <a:rPr lang="en-US" dirty="0"/>
              <a:t> platform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Pretty good, accomplished Richmond TAZ extraction, has been to TMC OD level</a:t>
            </a:r>
          </a:p>
          <a:p>
            <a:pPr lvl="1"/>
            <a:r>
              <a:rPr lang="en-US" dirty="0"/>
              <a:t>Most satisfied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85660E-9B08-410B-8629-371F2C148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AirSage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878F0C-DE10-4E8C-88FC-04E92EE72B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Cell-Phone / GPS based</a:t>
            </a:r>
          </a:p>
          <a:p>
            <a:pPr lvl="1"/>
            <a:r>
              <a:rPr lang="en-US" dirty="0" err="1"/>
              <a:t>Saas</a:t>
            </a:r>
            <a:r>
              <a:rPr lang="en-US" dirty="0"/>
              <a:t> platform</a:t>
            </a:r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Used for Kentucky Validation</a:t>
            </a:r>
          </a:p>
          <a:p>
            <a:pPr lvl="1"/>
            <a:r>
              <a:rPr lang="en-US" dirty="0"/>
              <a:t>Concerns over Data</a:t>
            </a:r>
          </a:p>
          <a:p>
            <a:pPr lvl="1"/>
            <a:r>
              <a:rPr lang="en-US" dirty="0"/>
              <a:t>Found that the raw data could not be used, procured data and had to produce a factor. Data was good for trip frequency.</a:t>
            </a:r>
          </a:p>
          <a:p>
            <a:pPr lvl="1"/>
            <a:r>
              <a:rPr lang="en-US" dirty="0" err="1"/>
              <a:t>AirSage</a:t>
            </a:r>
            <a:r>
              <a:rPr lang="en-US" dirty="0"/>
              <a:t> has an option for trucks as one purchase;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CE799-7557-4133-901C-FEF5E05C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31" y="5404644"/>
            <a:ext cx="1987562" cy="1453356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E1874A-593B-4564-9318-E797FDF2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9" y="4759890"/>
            <a:ext cx="2623278" cy="20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3F29-B739-4B96-BA8D-51B6E850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400F5-26E0-453B-A96A-D9C208878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License Plate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E2426-9E54-4FAD-A549-AD1258B68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On-Site Survey: Photo/Video</a:t>
            </a:r>
          </a:p>
          <a:p>
            <a:pPr lvl="1"/>
            <a:r>
              <a:rPr lang="en-US" dirty="0"/>
              <a:t>Capture license plates at locations and O-D paths</a:t>
            </a:r>
          </a:p>
          <a:p>
            <a:r>
              <a:rPr lang="en-US" dirty="0"/>
              <a:t>Read License Plate and match with DMV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Only deals with limited areas</a:t>
            </a:r>
          </a:p>
          <a:p>
            <a:pPr lvl="1"/>
            <a:r>
              <a:rPr lang="en-US" dirty="0"/>
              <a:t>Public pushback on how acquired</a:t>
            </a:r>
          </a:p>
          <a:p>
            <a:pPr lvl="1"/>
            <a:r>
              <a:rPr lang="en-US" dirty="0"/>
              <a:t>OCR will output regardless of validity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1A098-E89E-479E-9210-4006C995C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Helicopter / Drone (</a:t>
            </a:r>
            <a:r>
              <a:rPr lang="en-US" dirty="0" err="1"/>
              <a:t>SkyComp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21D4A-CFCE-44A3-9F2F-1833D5EA4B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On-Site Survey: </a:t>
            </a:r>
          </a:p>
          <a:p>
            <a:pPr lvl="1"/>
            <a:r>
              <a:rPr lang="en-US" dirty="0"/>
              <a:t>Video of vehicles and develop O-D paths</a:t>
            </a:r>
          </a:p>
          <a:p>
            <a:r>
              <a:rPr lang="en-US" dirty="0"/>
              <a:t>Track vehicles within camera field</a:t>
            </a:r>
          </a:p>
          <a:p>
            <a:pPr lvl="1"/>
            <a:r>
              <a:rPr lang="en-US" dirty="0"/>
              <a:t>Possible to piece together larger area using multiple drones 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 err="1"/>
              <a:t>Skycomp</a:t>
            </a:r>
            <a:r>
              <a:rPr lang="en-US" dirty="0"/>
              <a:t>: Study in Bronx, limited study area, high speed aerials, track individual vehicles. Very expensive. Provide an O-D Matrix with file of aerials.</a:t>
            </a:r>
          </a:p>
          <a:p>
            <a:pPr lvl="1"/>
            <a:r>
              <a:rPr lang="en-US" dirty="0"/>
              <a:t>Research looks to be going to drones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6B977-BD04-4F15-8A8D-94124457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56669"/>
            <a:ext cx="3739019" cy="1396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DA7FA-B2C8-41CA-9DAC-5A418535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5456670"/>
            <a:ext cx="4297012" cy="13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E759-8EE6-4421-B255-33E48131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09A6-1BD0-4B8E-B9B9-4E035D1F9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American Transportation Research Institute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7013D-0CC6-4444-81BC-0155C9CC6D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 Set</a:t>
            </a:r>
          </a:p>
          <a:p>
            <a:pPr lvl="1"/>
            <a:r>
              <a:rPr lang="en-US" dirty="0"/>
              <a:t>Processed truck GPS data</a:t>
            </a:r>
          </a:p>
          <a:p>
            <a:pPr lvl="1"/>
            <a:r>
              <a:rPr lang="en-US" dirty="0"/>
              <a:t>Data only from companies that volunteer to share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Study for Polk TPO. Provides a select link assignment that provides volumes (trucks only) </a:t>
            </a:r>
          </a:p>
          <a:p>
            <a:pPr lvl="1"/>
            <a:r>
              <a:rPr lang="en-US" dirty="0"/>
              <a:t>ATRI data is very good, </a:t>
            </a:r>
          </a:p>
          <a:p>
            <a:pPr lvl="1"/>
            <a:r>
              <a:rPr lang="en-US" dirty="0"/>
              <a:t>Matrix data was expanded to rural parts of trucking industry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7A55E-3201-41A5-B222-578BCF51E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IHS Tourism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EEAC0-EA22-4965-929E-16844BD623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 Set</a:t>
            </a:r>
          </a:p>
          <a:p>
            <a:pPr lvl="1"/>
            <a:r>
              <a:rPr lang="en-US" dirty="0"/>
              <a:t>Metropolitan Statistical Area Level</a:t>
            </a:r>
          </a:p>
          <a:p>
            <a:pPr lvl="1"/>
            <a:r>
              <a:rPr lang="en-US" dirty="0"/>
              <a:t>Survey of IHS members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Good for national data to Florida</a:t>
            </a:r>
          </a:p>
          <a:p>
            <a:pPr lvl="1"/>
            <a:r>
              <a:rPr lang="en-US" dirty="0"/>
              <a:t>Need to disaggregate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1565-32D3-4D17-9408-3D9BD5D6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41959-C533-4067-8BBE-4A2A7B6A2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Uber Movement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405A4-A6F1-4896-8722-08659B3B49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  <a:p>
            <a:pPr lvl="1"/>
            <a:r>
              <a:rPr lang="en-US" dirty="0"/>
              <a:t>Travel Times by period</a:t>
            </a:r>
          </a:p>
          <a:p>
            <a:pPr lvl="2"/>
            <a:r>
              <a:rPr lang="en-US" dirty="0"/>
              <a:t>Highly customizable</a:t>
            </a:r>
          </a:p>
          <a:p>
            <a:pPr lvl="1"/>
            <a:r>
              <a:rPr lang="en-US" dirty="0"/>
              <a:t>Urban Cities</a:t>
            </a:r>
          </a:p>
          <a:p>
            <a:pPr lvl="1"/>
            <a:r>
              <a:rPr lang="en-US" dirty="0"/>
              <a:t>Free to download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Limited to cities with enough data</a:t>
            </a:r>
          </a:p>
          <a:p>
            <a:pPr lvl="1"/>
            <a:r>
              <a:rPr lang="en-US" dirty="0"/>
              <a:t>No volumes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D70FB-61BD-4CE8-BCAB-3C3BEA2E6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Moonshadow</a:t>
            </a:r>
            <a:r>
              <a:rPr lang="en-US" dirty="0"/>
              <a:t> / </a:t>
            </a:r>
            <a:r>
              <a:rPr lang="en-US" dirty="0" err="1"/>
              <a:t>WeJo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24616-7D78-4810-A761-FFC765FB77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  <a:p>
            <a:pPr lvl="1"/>
            <a:r>
              <a:rPr lang="en-US" dirty="0" err="1"/>
              <a:t>Inrix</a:t>
            </a:r>
            <a:r>
              <a:rPr lang="en-US" dirty="0"/>
              <a:t> Trip Paths</a:t>
            </a:r>
          </a:p>
          <a:p>
            <a:pPr lvl="2"/>
            <a:r>
              <a:rPr lang="en-US" dirty="0"/>
              <a:t>GPS data</a:t>
            </a:r>
          </a:p>
          <a:p>
            <a:pPr lvl="1"/>
            <a:r>
              <a:rPr lang="en-US" dirty="0"/>
              <a:t>Organizes to DB4IoT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Not familiar with them</a:t>
            </a:r>
          </a:p>
          <a:p>
            <a:pPr lvl="1"/>
            <a:r>
              <a:rPr lang="en-US" dirty="0" err="1"/>
              <a:t>Inrix</a:t>
            </a:r>
            <a:r>
              <a:rPr lang="en-US" dirty="0"/>
              <a:t> Trip Analytics is another data source to look 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6E7C8-E2FB-4E77-A05F-913DE063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02"/>
          <a:stretch/>
        </p:blipFill>
        <p:spPr>
          <a:xfrm>
            <a:off x="1180850" y="4809894"/>
            <a:ext cx="2592888" cy="2048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D9355F-0970-4E03-B1C1-DBA14C71B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32" y="4525580"/>
            <a:ext cx="4908067" cy="23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7583-C608-431B-BE98-9C12F816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3DC68-0CA5-48A2-995E-DC7561E9D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Bluetooth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B391-9017-4607-9D10-DCEB14214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Collected from Bluetooth MAC addresses that are open</a:t>
            </a:r>
          </a:p>
          <a:p>
            <a:pPr lvl="1"/>
            <a:r>
              <a:rPr lang="en-US" dirty="0"/>
              <a:t>Needs collection spots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Low capture rates</a:t>
            </a:r>
          </a:p>
          <a:p>
            <a:pPr lvl="1"/>
            <a:r>
              <a:rPr lang="en-US" dirty="0" err="1"/>
              <a:t>MioVision</a:t>
            </a:r>
            <a:r>
              <a:rPr lang="en-US" dirty="0"/>
              <a:t> at the ports, set there to identify trucks with </a:t>
            </a:r>
            <a:r>
              <a:rPr lang="en-US" dirty="0" err="1"/>
              <a:t>bluetooth</a:t>
            </a:r>
            <a:r>
              <a:rPr lang="en-US" dirty="0"/>
              <a:t> across the state. Good for long distance capture.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0F72F-17E3-42EB-80C3-51C207885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Strava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140A1-8161-4D29-B5EA-44B7C65C55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Pulls from Runners and Cyclists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Department has the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489E-E43F-469E-B2F8-A0BC444E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389F-A7A3-42FD-90ED-396E23912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InfoGroup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9F84A-244E-4DB1-A5CE-EB11E6AE2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Parcel data and in-depth data to differentiate populations in TAZ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Identify methods for destination</a:t>
            </a:r>
          </a:p>
          <a:p>
            <a:pPr lvl="2"/>
            <a:r>
              <a:rPr lang="en-US" dirty="0"/>
              <a:t>LinkedIn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5B18D-B3C1-4379-A680-38F63B6EB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Credit Card Data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65882-D834-4176-8CC1-93155BBC70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Provides credit card purchase locations</a:t>
            </a:r>
          </a:p>
          <a:p>
            <a:r>
              <a:rPr lang="en-US" dirty="0"/>
              <a:t>Comment:</a:t>
            </a:r>
          </a:p>
          <a:p>
            <a:pPr lvl="1"/>
            <a:r>
              <a:rPr lang="en-US" dirty="0"/>
              <a:t>Provides possible trip chains</a:t>
            </a:r>
          </a:p>
          <a:p>
            <a:pPr lvl="1"/>
            <a:r>
              <a:rPr lang="en-US" dirty="0"/>
              <a:t>Not capable of identifying origin</a:t>
            </a:r>
          </a:p>
        </p:txBody>
      </p:sp>
    </p:spTree>
    <p:extLst>
      <p:ext uri="{BB962C8B-B14F-4D97-AF65-F5344CB8AC3E}">
        <p14:creationId xmlns:p14="http://schemas.microsoft.com/office/powerpoint/2010/main" val="3989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7E29-27F0-4986-AA91-9A5135A3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9E42E-4B6B-4244-A040-41B94ED03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Travel Diary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723FB-F3E2-4F2C-85FE-41F2C5A30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Set</a:t>
            </a:r>
          </a:p>
          <a:p>
            <a:pPr lvl="1"/>
            <a:r>
              <a:rPr lang="en-US" dirty="0"/>
              <a:t>Contact individuals</a:t>
            </a:r>
          </a:p>
          <a:p>
            <a:pPr lvl="1"/>
            <a:r>
              <a:rPr lang="en-US" dirty="0"/>
              <a:t>Collect and organize data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Done all over the country, now done via phone surveys, becoming more difficult as individuals go to cell phones. Samples have been adjusted to be based from Post Office addresses.</a:t>
            </a:r>
          </a:p>
          <a:p>
            <a:pPr lvl="1"/>
            <a:r>
              <a:rPr lang="en-US" dirty="0"/>
              <a:t>Infogroup to get addresses, but having difficulties getting respondents to paper survey.</a:t>
            </a:r>
          </a:p>
          <a:p>
            <a:pPr lvl="1"/>
            <a:r>
              <a:rPr lang="en-US" dirty="0"/>
              <a:t>Has been done via phone app, tracks via GPS, battery issue</a:t>
            </a:r>
          </a:p>
          <a:p>
            <a:pPr lvl="1"/>
            <a:r>
              <a:rPr lang="en-US" dirty="0"/>
              <a:t>User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FD9DC-424E-45CC-8000-44A59BF8C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Household Travel Survey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3DE16-BEEE-4B32-B652-1AFBAA099B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Set:</a:t>
            </a:r>
          </a:p>
          <a:p>
            <a:pPr lvl="1"/>
            <a:r>
              <a:rPr lang="en-US" dirty="0"/>
              <a:t>2009 NHTS (Travel Diary Based)</a:t>
            </a:r>
          </a:p>
          <a:p>
            <a:pPr lvl="1"/>
            <a:r>
              <a:rPr lang="en-US" dirty="0"/>
              <a:t>2017 is available but not a lot of data points from Florida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Even with 2009 sample still felt we needed more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F3AEE-9D37-4DC0-A5DC-5C49F31A0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14"/>
          <a:stretch/>
        </p:blipFill>
        <p:spPr>
          <a:xfrm>
            <a:off x="272713" y="5404644"/>
            <a:ext cx="4040188" cy="14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dir="r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7F73ED047954D97A1910E6C982B79" ma:contentTypeVersion="13" ma:contentTypeDescription="Create a new document." ma:contentTypeScope="" ma:versionID="69cdd5c7dd975f1c1c9d39f6570040d5">
  <xsd:schema xmlns:xsd="http://www.w3.org/2001/XMLSchema" xmlns:xs="http://www.w3.org/2001/XMLSchema" xmlns:p="http://schemas.microsoft.com/office/2006/metadata/properties" xmlns:ns3="d863ca93-613d-4815-8cce-2906b3ba9431" xmlns:ns4="428fe046-87be-4873-9593-a282a7009c38" targetNamespace="http://schemas.microsoft.com/office/2006/metadata/properties" ma:root="true" ma:fieldsID="cd2c80292fd145d698e7048e8fd50bd6" ns3:_="" ns4:_="">
    <xsd:import namespace="d863ca93-613d-4815-8cce-2906b3ba9431"/>
    <xsd:import namespace="428fe046-87be-4873-9593-a282a7009c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3ca93-613d-4815-8cce-2906b3ba94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fe046-87be-4873-9593-a282a7009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B14C4-0C2E-4F8A-90C5-0511D3C10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F4366-2EAA-466D-BEFA-789C7D2D6886}">
  <ds:schemaRefs>
    <ds:schemaRef ds:uri="http://schemas.microsoft.com/office/2006/metadata/properties"/>
    <ds:schemaRef ds:uri="http://schemas.microsoft.com/office/2006/documentManagement/types"/>
    <ds:schemaRef ds:uri="d863ca93-613d-4815-8cce-2906b3ba943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28fe046-87be-4873-9593-a282a7009c3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D6BF8D-19CC-438F-8B66-F1A938718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63ca93-613d-4815-8cce-2906b3ba9431"/>
    <ds:schemaRef ds:uri="428fe046-87be-4873-9593-a282a7009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801</Words>
  <Application>Microsoft Office PowerPoint</Application>
  <PresentationFormat>On-screen Show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Origin / Destination Sources</vt:lpstr>
      <vt:lpstr>Overview</vt:lpstr>
      <vt:lpstr>Commercial</vt:lpstr>
      <vt:lpstr>Commercial</vt:lpstr>
      <vt:lpstr>Commercial</vt:lpstr>
      <vt:lpstr>Commercial</vt:lpstr>
      <vt:lpstr>Commercial</vt:lpstr>
      <vt:lpstr>Commercial</vt:lpstr>
      <vt:lpstr>Government</vt:lpstr>
      <vt:lpstr>Government</vt:lpstr>
      <vt:lpstr>Government</vt:lpstr>
      <vt:lpstr>Government</vt:lpstr>
      <vt:lpstr>Social Media</vt:lpstr>
      <vt:lpstr>Social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/ Destination Sources</dc:title>
  <dc:creator>Daniel Miller</dc:creator>
  <cp:lastModifiedBy>Daniel Miller</cp:lastModifiedBy>
  <cp:revision>2</cp:revision>
  <dcterms:created xsi:type="dcterms:W3CDTF">2020-08-31T20:49:16Z</dcterms:created>
  <dcterms:modified xsi:type="dcterms:W3CDTF">2020-09-01T14:32:16Z</dcterms:modified>
</cp:coreProperties>
</file>