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E96"/>
    <a:srgbClr val="429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k, Jeanette F." userId="787efc64-2295-4e38-8e91-8872061d3448" providerId="ADAL" clId="{BBD2514B-6AA4-4B4B-8298-07219E24FCE8}"/>
    <pc:docChg chg="modSld">
      <pc:chgData name="Berk, Jeanette F." userId="787efc64-2295-4e38-8e91-8872061d3448" providerId="ADAL" clId="{BBD2514B-6AA4-4B4B-8298-07219E24FCE8}" dt="2022-06-29T10:35:46.766" v="0" actId="1076"/>
      <pc:docMkLst>
        <pc:docMk/>
      </pc:docMkLst>
      <pc:sldChg chg="modSp mod">
        <pc:chgData name="Berk, Jeanette F." userId="787efc64-2295-4e38-8e91-8872061d3448" providerId="ADAL" clId="{BBD2514B-6AA4-4B4B-8298-07219E24FCE8}" dt="2022-06-29T10:35:46.766" v="0" actId="1076"/>
        <pc:sldMkLst>
          <pc:docMk/>
          <pc:sldMk cId="1419441641" sldId="268"/>
        </pc:sldMkLst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3" creationId="{8D8DBBFE-7265-4D65-8D96-15D9CD10B207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5" creationId="{13B2DF6F-B0AA-4965-85CC-B13B1AD228EE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6" creationId="{E9C297AA-C8C8-462D-BE82-04EBCC6F109A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7" creationId="{E3A596A0-8E1B-4364-A495-D4BABE27A30A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8" creationId="{A692F0E3-7576-4A08-8BA6-9DC5E8A15579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9" creationId="{0739E366-A61A-45B0-AD8F-99ED74194DD1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10" creationId="{F3491AE0-9238-4733-A21F-9E7E46D64D82}"/>
          </ac:grpSpMkLst>
        </pc:grpChg>
        <pc:grpChg chg="mod">
          <ac:chgData name="Berk, Jeanette F." userId="787efc64-2295-4e38-8e91-8872061d3448" providerId="ADAL" clId="{BBD2514B-6AA4-4B4B-8298-07219E24FCE8}" dt="2022-06-29T10:35:46.766" v="0" actId="1076"/>
          <ac:grpSpMkLst>
            <pc:docMk/>
            <pc:sldMk cId="1419441641" sldId="268"/>
            <ac:grpSpMk id="11" creationId="{328E1E18-0AA9-49C5-9FF0-4197C0B779D3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DA83A-FEF3-4A14-91E6-D6FC8E651AE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8F68E1-CB78-4519-B447-FA61B3498869}">
      <dgm:prSet phldrT="[Text]"/>
      <dgm:spPr>
        <a:xfrm>
          <a:off x="2975186" y="1294"/>
          <a:ext cx="1532998" cy="153299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FLSWM Master Network</a:t>
          </a:r>
        </a:p>
      </dgm:t>
    </dgm:pt>
    <dgm:pt modelId="{F934EF03-0582-44E0-914B-765C6DC426DA}" type="parTrans" cxnId="{11E92D71-0D6C-4796-9462-FEBEC7314688}">
      <dgm:prSet/>
      <dgm:spPr>
        <a:xfrm rot="19064182">
          <a:off x="2456430" y="1530485"/>
          <a:ext cx="825260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825260" y="3032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1774A51-577C-4AFB-8B64-97C71A01F25C}" type="sibTrans" cxnId="{11E92D71-0D6C-4796-9462-FEBEC7314688}">
      <dgm:prSet/>
      <dgm:spPr/>
      <dgm:t>
        <a:bodyPr/>
        <a:lstStyle/>
        <a:p>
          <a:endParaRPr lang="en-US"/>
        </a:p>
      </dgm:t>
    </dgm:pt>
    <dgm:pt modelId="{36C95B5C-C1F8-4D86-B44E-6D26A7F25376}">
      <dgm:prSet phldrT="[Text]"/>
      <dgm:spPr>
        <a:xfrm>
          <a:off x="4661484" y="1294"/>
          <a:ext cx="2299497" cy="15329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D050"/>
              </a:solidFill>
              <a:latin typeface="Century Gothic" panose="020B0502020202020204" pitchFamily="34" charset="0"/>
              <a:ea typeface="+mn-ea"/>
              <a:cs typeface="+mn-cs"/>
            </a:rPr>
            <a:t>Network used for statewide traffic forecasts</a:t>
          </a:r>
        </a:p>
      </dgm:t>
    </dgm:pt>
    <dgm:pt modelId="{BC7D7ADE-A739-4F9D-AE82-DE028AA1FAD7}" type="parTrans" cxnId="{9514E5AA-204F-41D2-AC2C-D43316227624}">
      <dgm:prSet/>
      <dgm:spPr/>
      <dgm:t>
        <a:bodyPr/>
        <a:lstStyle/>
        <a:p>
          <a:endParaRPr lang="en-US"/>
        </a:p>
      </dgm:t>
    </dgm:pt>
    <dgm:pt modelId="{6D4DC17C-683A-403C-BAF9-8C9C7DAFAA8E}" type="sibTrans" cxnId="{9514E5AA-204F-41D2-AC2C-D43316227624}">
      <dgm:prSet/>
      <dgm:spPr/>
      <dgm:t>
        <a:bodyPr/>
        <a:lstStyle/>
        <a:p>
          <a:endParaRPr lang="en-US"/>
        </a:p>
      </dgm:t>
    </dgm:pt>
    <dgm:pt modelId="{AF4D2400-04C3-4C5F-80CA-8C077710D4F8}">
      <dgm:prSet phldrT="[Text]"/>
      <dgm:spPr>
        <a:xfrm>
          <a:off x="4661484" y="1294"/>
          <a:ext cx="2299497" cy="15329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D050"/>
              </a:solidFill>
              <a:latin typeface="Century Gothic" panose="020B0502020202020204" pitchFamily="34" charset="0"/>
              <a:ea typeface="+mn-ea"/>
              <a:cs typeface="+mn-cs"/>
            </a:rPr>
            <a:t>Does have True Shape shapefile</a:t>
          </a:r>
        </a:p>
      </dgm:t>
    </dgm:pt>
    <dgm:pt modelId="{433FAE95-B931-42D2-AF2B-9E272190CEBA}" type="parTrans" cxnId="{7F639645-9891-4BF4-A6EE-88FAF748D50F}">
      <dgm:prSet/>
      <dgm:spPr/>
      <dgm:t>
        <a:bodyPr/>
        <a:lstStyle/>
        <a:p>
          <a:endParaRPr lang="en-US"/>
        </a:p>
      </dgm:t>
    </dgm:pt>
    <dgm:pt modelId="{E7B64FC0-F977-48D4-BF0C-429B0CF6D153}" type="sibTrans" cxnId="{7F639645-9891-4BF4-A6EE-88FAF748D50F}">
      <dgm:prSet/>
      <dgm:spPr/>
      <dgm:t>
        <a:bodyPr/>
        <a:lstStyle/>
        <a:p>
          <a:endParaRPr lang="en-US"/>
        </a:p>
      </dgm:t>
    </dgm:pt>
    <dgm:pt modelId="{62566CC6-EDDE-460C-AAB9-E83761EB5F0C}">
      <dgm:prSet phldrT="[Text]"/>
      <dgm:spPr>
        <a:xfrm>
          <a:off x="3495420" y="1942834"/>
          <a:ext cx="1532998" cy="153299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SIS Shapefile</a:t>
          </a:r>
        </a:p>
      </dgm:t>
    </dgm:pt>
    <dgm:pt modelId="{ADD10443-B801-4E8E-9DFB-C404BED06B58}" type="parTrans" cxnId="{CCDB730A-0823-4B85-B848-C25E4A6BC9BE}">
      <dgm:prSet/>
      <dgm:spPr>
        <a:xfrm>
          <a:off x="2563690" y="2679011"/>
          <a:ext cx="931730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931730" y="3032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A4BAC2A-91C8-4D9E-BF7C-C1E184526B12}" type="sibTrans" cxnId="{CCDB730A-0823-4B85-B848-C25E4A6BC9BE}">
      <dgm:prSet/>
      <dgm:spPr/>
      <dgm:t>
        <a:bodyPr/>
        <a:lstStyle/>
        <a:p>
          <a:endParaRPr lang="en-US"/>
        </a:p>
      </dgm:t>
    </dgm:pt>
    <dgm:pt modelId="{819184F4-B4AD-4FA7-9350-DB79F9EA0A8F}">
      <dgm:prSet phldrT="[Text]"/>
      <dgm:spPr>
        <a:xfrm>
          <a:off x="5181718" y="1942834"/>
          <a:ext cx="2299497" cy="15329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7030A0"/>
              </a:solidFill>
              <a:latin typeface="Century Gothic" panose="020B0502020202020204" pitchFamily="34" charset="0"/>
              <a:ea typeface="+mn-ea"/>
              <a:cs typeface="+mn-cs"/>
            </a:rPr>
            <a:t>Inventory of SIS facilities and future year plans</a:t>
          </a:r>
        </a:p>
      </dgm:t>
    </dgm:pt>
    <dgm:pt modelId="{1561F44C-608E-4F93-809F-84F89EF68ADC}" type="parTrans" cxnId="{2B30AC58-CC73-4124-8CB6-9E9D04F4874E}">
      <dgm:prSet/>
      <dgm:spPr/>
      <dgm:t>
        <a:bodyPr/>
        <a:lstStyle/>
        <a:p>
          <a:endParaRPr lang="en-US"/>
        </a:p>
      </dgm:t>
    </dgm:pt>
    <dgm:pt modelId="{CC8FBC68-CD00-4270-BD28-570182090382}" type="sibTrans" cxnId="{2B30AC58-CC73-4124-8CB6-9E9D04F4874E}">
      <dgm:prSet/>
      <dgm:spPr/>
      <dgm:t>
        <a:bodyPr/>
        <a:lstStyle/>
        <a:p>
          <a:endParaRPr lang="en-US"/>
        </a:p>
      </dgm:t>
    </dgm:pt>
    <dgm:pt modelId="{79C40358-0DC0-4C9D-A976-20A169A26B1B}">
      <dgm:prSet phldrT="[Text]"/>
      <dgm:spPr>
        <a:xfrm>
          <a:off x="2975186" y="3884374"/>
          <a:ext cx="1532998" cy="153299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RCI </a:t>
          </a:r>
        </a:p>
        <a:p>
          <a:pPr>
            <a:spcAft>
              <a:spcPts val="0"/>
            </a:spcAft>
            <a:buNone/>
          </a:pPr>
          <a:r>
            <a:rPr lang="en-US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</a:t>
          </a:r>
        </a:p>
      </dgm:t>
    </dgm:pt>
    <dgm:pt modelId="{3A1476B1-5447-410F-99CD-7BBAC5509F87}" type="parTrans" cxnId="{383471EE-4538-4079-9813-40A9BD220A43}">
      <dgm:prSet/>
      <dgm:spPr>
        <a:xfrm rot="2535818">
          <a:off x="2456430" y="3827536"/>
          <a:ext cx="825260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825260" y="3032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7EE5226-A66C-4BEF-A469-131515BC139A}" type="sibTrans" cxnId="{383471EE-4538-4079-9813-40A9BD220A43}">
      <dgm:prSet/>
      <dgm:spPr/>
      <dgm:t>
        <a:bodyPr/>
        <a:lstStyle/>
        <a:p>
          <a:endParaRPr lang="en-US"/>
        </a:p>
      </dgm:t>
    </dgm:pt>
    <dgm:pt modelId="{809345C6-72B9-4D41-B29D-887F86C4AD58}">
      <dgm:prSet phldrT="[Text]"/>
      <dgm:spPr>
        <a:xfrm>
          <a:off x="4661484" y="3884374"/>
          <a:ext cx="2299497" cy="15329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00B0F0"/>
              </a:solidFill>
              <a:latin typeface="Century Gothic" panose="020B0502020202020204" pitchFamily="34" charset="0"/>
              <a:ea typeface="+mn-ea"/>
              <a:cs typeface="+mn-cs"/>
            </a:rPr>
            <a:t>Maintained inventory of all State and Federal roadway Systems</a:t>
          </a:r>
        </a:p>
      </dgm:t>
    </dgm:pt>
    <dgm:pt modelId="{2B4CD079-492B-48CB-8C68-805CD460C64E}" type="parTrans" cxnId="{47964CBA-6FA8-4F0E-8BEE-2C67E69A1538}">
      <dgm:prSet/>
      <dgm:spPr/>
      <dgm:t>
        <a:bodyPr/>
        <a:lstStyle/>
        <a:p>
          <a:endParaRPr lang="en-US"/>
        </a:p>
      </dgm:t>
    </dgm:pt>
    <dgm:pt modelId="{39EF7D75-E51B-4817-9EB5-FF63E52D1F39}" type="sibTrans" cxnId="{47964CBA-6FA8-4F0E-8BEE-2C67E69A1538}">
      <dgm:prSet/>
      <dgm:spPr/>
      <dgm:t>
        <a:bodyPr/>
        <a:lstStyle/>
        <a:p>
          <a:endParaRPr lang="en-US"/>
        </a:p>
      </dgm:t>
    </dgm:pt>
    <dgm:pt modelId="{CC4BF61E-F1AA-45CF-AF82-0E2E146E5451}" type="pres">
      <dgm:prSet presAssocID="{EE8DA83A-FEF3-4A14-91E6-D6FC8E651AE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4CE43E5-C968-434C-B2ED-01B960319653}" type="pres">
      <dgm:prSet presAssocID="{EE8DA83A-FEF3-4A14-91E6-D6FC8E651AE7}" presName="cycle" presStyleCnt="0"/>
      <dgm:spPr/>
    </dgm:pt>
    <dgm:pt modelId="{F3F46850-8418-4AE3-ABEF-1BC9A70583F5}" type="pres">
      <dgm:prSet presAssocID="{EE8DA83A-FEF3-4A14-91E6-D6FC8E651AE7}" presName="centerShape" presStyleCnt="0"/>
      <dgm:spPr/>
    </dgm:pt>
    <dgm:pt modelId="{4B6025B2-7117-4986-954F-0D44D395D56E}" type="pres">
      <dgm:prSet presAssocID="{EE8DA83A-FEF3-4A14-91E6-D6FC8E651AE7}" presName="connSite" presStyleLbl="node1" presStyleIdx="0" presStyleCnt="4"/>
      <dgm:spPr/>
    </dgm:pt>
    <dgm:pt modelId="{32EAD944-5643-490E-A7D1-BE76217A2A7F}" type="pres">
      <dgm:prSet presAssocID="{EE8DA83A-FEF3-4A14-91E6-D6FC8E651AE7}" presName="visible" presStyleLbl="node1" presStyleIdx="0" presStyleCnt="4" custScaleX="69874" custScaleY="69874" custLinFactNeighborX="-12140" custLinFactNeighborY="7659"/>
      <dgm:spPr>
        <a:xfrm>
          <a:off x="316063" y="1962342"/>
          <a:ext cx="1913455" cy="19134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6867CBB7-2D5E-406F-8A2D-BA66ABB9863D}" type="pres">
      <dgm:prSet presAssocID="{F934EF03-0582-44E0-914B-765C6DC426DA}" presName="Name25" presStyleLbl="parChTrans1D1" presStyleIdx="0" presStyleCnt="3"/>
      <dgm:spPr/>
    </dgm:pt>
    <dgm:pt modelId="{B89225B5-BE37-4F37-82CB-F2A0B58576EE}" type="pres">
      <dgm:prSet presAssocID="{FF8F68E1-CB78-4519-B447-FA61B3498869}" presName="node" presStyleCnt="0"/>
      <dgm:spPr/>
    </dgm:pt>
    <dgm:pt modelId="{53485814-936C-4094-AF48-0980465ED6D2}" type="pres">
      <dgm:prSet presAssocID="{FF8F68E1-CB78-4519-B447-FA61B349886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E1E1C43E-EC54-4447-9CC2-DE10F266A015}" type="pres">
      <dgm:prSet presAssocID="{FF8F68E1-CB78-4519-B447-FA61B3498869}" presName="childNode" presStyleLbl="revTx" presStyleIdx="0" presStyleCnt="3">
        <dgm:presLayoutVars>
          <dgm:bulletEnabled val="1"/>
        </dgm:presLayoutVars>
      </dgm:prSet>
      <dgm:spPr/>
    </dgm:pt>
    <dgm:pt modelId="{881B38D0-CCC5-4BC3-A30B-14BB30F181BF}" type="pres">
      <dgm:prSet presAssocID="{ADD10443-B801-4E8E-9DFB-C404BED06B58}" presName="Name25" presStyleLbl="parChTrans1D1" presStyleIdx="1" presStyleCnt="3"/>
      <dgm:spPr/>
    </dgm:pt>
    <dgm:pt modelId="{5C95B8A2-F2CA-49DC-AF4B-850EE67A556F}" type="pres">
      <dgm:prSet presAssocID="{62566CC6-EDDE-460C-AAB9-E83761EB5F0C}" presName="node" presStyleCnt="0"/>
      <dgm:spPr/>
    </dgm:pt>
    <dgm:pt modelId="{0D596E26-E8B2-4B2F-B167-E0628B536B72}" type="pres">
      <dgm:prSet presAssocID="{62566CC6-EDDE-460C-AAB9-E83761EB5F0C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7523369-549C-49B0-8838-5C6FED849A84}" type="pres">
      <dgm:prSet presAssocID="{62566CC6-EDDE-460C-AAB9-E83761EB5F0C}" presName="childNode" presStyleLbl="revTx" presStyleIdx="1" presStyleCnt="3">
        <dgm:presLayoutVars>
          <dgm:bulletEnabled val="1"/>
        </dgm:presLayoutVars>
      </dgm:prSet>
      <dgm:spPr/>
    </dgm:pt>
    <dgm:pt modelId="{7DB0080B-9FEF-46BA-8A0F-00C4BB24D0EF}" type="pres">
      <dgm:prSet presAssocID="{3A1476B1-5447-410F-99CD-7BBAC5509F87}" presName="Name25" presStyleLbl="parChTrans1D1" presStyleIdx="2" presStyleCnt="3"/>
      <dgm:spPr/>
    </dgm:pt>
    <dgm:pt modelId="{22C63FEF-7145-4EF2-B835-02573C129AE8}" type="pres">
      <dgm:prSet presAssocID="{79C40358-0DC0-4C9D-A976-20A169A26B1B}" presName="node" presStyleCnt="0"/>
      <dgm:spPr/>
    </dgm:pt>
    <dgm:pt modelId="{0193449D-6850-4B16-AB3F-2A1574F68CB2}" type="pres">
      <dgm:prSet presAssocID="{79C40358-0DC0-4C9D-A976-20A169A26B1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EA9091B-0002-4A57-B1E3-D20D714A8A25}" type="pres">
      <dgm:prSet presAssocID="{79C40358-0DC0-4C9D-A976-20A169A26B1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CDB730A-0823-4B85-B848-C25E4A6BC9BE}" srcId="{EE8DA83A-FEF3-4A14-91E6-D6FC8E651AE7}" destId="{62566CC6-EDDE-460C-AAB9-E83761EB5F0C}" srcOrd="1" destOrd="0" parTransId="{ADD10443-B801-4E8E-9DFB-C404BED06B58}" sibTransId="{6A4BAC2A-91C8-4D9E-BF7C-C1E184526B12}"/>
    <dgm:cxn modelId="{E77B621A-08C7-40E8-AC57-F730D03FD0FC}" type="presOf" srcId="{ADD10443-B801-4E8E-9DFB-C404BED06B58}" destId="{881B38D0-CCC5-4BC3-A30B-14BB30F181BF}" srcOrd="0" destOrd="0" presId="urn:microsoft.com/office/officeart/2005/8/layout/radial2"/>
    <dgm:cxn modelId="{254A651C-98A2-4E1D-A239-99AE49CAACD0}" type="presOf" srcId="{FF8F68E1-CB78-4519-B447-FA61B3498869}" destId="{53485814-936C-4094-AF48-0980465ED6D2}" srcOrd="0" destOrd="0" presId="urn:microsoft.com/office/officeart/2005/8/layout/radial2"/>
    <dgm:cxn modelId="{6691461E-E4BC-4053-97B9-87FE28BC53D4}" type="presOf" srcId="{EE8DA83A-FEF3-4A14-91E6-D6FC8E651AE7}" destId="{CC4BF61E-F1AA-45CF-AF82-0E2E146E5451}" srcOrd="0" destOrd="0" presId="urn:microsoft.com/office/officeart/2005/8/layout/radial2"/>
    <dgm:cxn modelId="{8554512C-BAC8-48E5-B8D6-4917134FAFA8}" type="presOf" srcId="{809345C6-72B9-4D41-B29D-887F86C4AD58}" destId="{CEA9091B-0002-4A57-B1E3-D20D714A8A25}" srcOrd="0" destOrd="0" presId="urn:microsoft.com/office/officeart/2005/8/layout/radial2"/>
    <dgm:cxn modelId="{A5105861-FB61-4630-B850-744C8A378ABA}" type="presOf" srcId="{F934EF03-0582-44E0-914B-765C6DC426DA}" destId="{6867CBB7-2D5E-406F-8A2D-BA66ABB9863D}" srcOrd="0" destOrd="0" presId="urn:microsoft.com/office/officeart/2005/8/layout/radial2"/>
    <dgm:cxn modelId="{7F639645-9891-4BF4-A6EE-88FAF748D50F}" srcId="{FF8F68E1-CB78-4519-B447-FA61B3498869}" destId="{AF4D2400-04C3-4C5F-80CA-8C077710D4F8}" srcOrd="1" destOrd="0" parTransId="{433FAE95-B931-42D2-AF2B-9E272190CEBA}" sibTransId="{E7B64FC0-F977-48D4-BF0C-429B0CF6D153}"/>
    <dgm:cxn modelId="{D8DA214A-B4C7-40EE-9AFF-C933689A20B6}" type="presOf" srcId="{3A1476B1-5447-410F-99CD-7BBAC5509F87}" destId="{7DB0080B-9FEF-46BA-8A0F-00C4BB24D0EF}" srcOrd="0" destOrd="0" presId="urn:microsoft.com/office/officeart/2005/8/layout/radial2"/>
    <dgm:cxn modelId="{376BDD6A-EA03-4C99-9AC0-1C713B185A2E}" type="presOf" srcId="{AF4D2400-04C3-4C5F-80CA-8C077710D4F8}" destId="{E1E1C43E-EC54-4447-9CC2-DE10F266A015}" srcOrd="0" destOrd="1" presId="urn:microsoft.com/office/officeart/2005/8/layout/radial2"/>
    <dgm:cxn modelId="{11E92D71-0D6C-4796-9462-FEBEC7314688}" srcId="{EE8DA83A-FEF3-4A14-91E6-D6FC8E651AE7}" destId="{FF8F68E1-CB78-4519-B447-FA61B3498869}" srcOrd="0" destOrd="0" parTransId="{F934EF03-0582-44E0-914B-765C6DC426DA}" sibTransId="{21774A51-577C-4AFB-8B64-97C71A01F25C}"/>
    <dgm:cxn modelId="{2B30AC58-CC73-4124-8CB6-9E9D04F4874E}" srcId="{62566CC6-EDDE-460C-AAB9-E83761EB5F0C}" destId="{819184F4-B4AD-4FA7-9350-DB79F9EA0A8F}" srcOrd="0" destOrd="0" parTransId="{1561F44C-608E-4F93-809F-84F89EF68ADC}" sibTransId="{CC8FBC68-CD00-4270-BD28-570182090382}"/>
    <dgm:cxn modelId="{195C4A95-21FB-4D1D-9037-C3F79A71922A}" type="presOf" srcId="{62566CC6-EDDE-460C-AAB9-E83761EB5F0C}" destId="{0D596E26-E8B2-4B2F-B167-E0628B536B72}" srcOrd="0" destOrd="0" presId="urn:microsoft.com/office/officeart/2005/8/layout/radial2"/>
    <dgm:cxn modelId="{9514E5AA-204F-41D2-AC2C-D43316227624}" srcId="{FF8F68E1-CB78-4519-B447-FA61B3498869}" destId="{36C95B5C-C1F8-4D86-B44E-6D26A7F25376}" srcOrd="0" destOrd="0" parTransId="{BC7D7ADE-A739-4F9D-AE82-DE028AA1FAD7}" sibTransId="{6D4DC17C-683A-403C-BAF9-8C9C7DAFAA8E}"/>
    <dgm:cxn modelId="{47964CBA-6FA8-4F0E-8BEE-2C67E69A1538}" srcId="{79C40358-0DC0-4C9D-A976-20A169A26B1B}" destId="{809345C6-72B9-4D41-B29D-887F86C4AD58}" srcOrd="0" destOrd="0" parTransId="{2B4CD079-492B-48CB-8C68-805CD460C64E}" sibTransId="{39EF7D75-E51B-4817-9EB5-FF63E52D1F39}"/>
    <dgm:cxn modelId="{E33AD3CF-E839-4BC0-B2F0-4E0F42B7B668}" type="presOf" srcId="{79C40358-0DC0-4C9D-A976-20A169A26B1B}" destId="{0193449D-6850-4B16-AB3F-2A1574F68CB2}" srcOrd="0" destOrd="0" presId="urn:microsoft.com/office/officeart/2005/8/layout/radial2"/>
    <dgm:cxn modelId="{383471EE-4538-4079-9813-40A9BD220A43}" srcId="{EE8DA83A-FEF3-4A14-91E6-D6FC8E651AE7}" destId="{79C40358-0DC0-4C9D-A976-20A169A26B1B}" srcOrd="2" destOrd="0" parTransId="{3A1476B1-5447-410F-99CD-7BBAC5509F87}" sibTransId="{C7EE5226-A66C-4BEF-A469-131515BC139A}"/>
    <dgm:cxn modelId="{D0F11BF8-5A33-4DF1-ACAD-4D58605B412A}" type="presOf" srcId="{36C95B5C-C1F8-4D86-B44E-6D26A7F25376}" destId="{E1E1C43E-EC54-4447-9CC2-DE10F266A015}" srcOrd="0" destOrd="0" presId="urn:microsoft.com/office/officeart/2005/8/layout/radial2"/>
    <dgm:cxn modelId="{66509AFD-5744-4A8E-B7AA-C20E88CD1855}" type="presOf" srcId="{819184F4-B4AD-4FA7-9350-DB79F9EA0A8F}" destId="{87523369-549C-49B0-8838-5C6FED849A84}" srcOrd="0" destOrd="0" presId="urn:microsoft.com/office/officeart/2005/8/layout/radial2"/>
    <dgm:cxn modelId="{ABD0156C-03E6-46C5-B8E2-758628924BD2}" type="presParOf" srcId="{CC4BF61E-F1AA-45CF-AF82-0E2E146E5451}" destId="{14CE43E5-C968-434C-B2ED-01B960319653}" srcOrd="0" destOrd="0" presId="urn:microsoft.com/office/officeart/2005/8/layout/radial2"/>
    <dgm:cxn modelId="{750F2FF8-5BBA-4D5F-A433-337ACA143CB5}" type="presParOf" srcId="{14CE43E5-C968-434C-B2ED-01B960319653}" destId="{F3F46850-8418-4AE3-ABEF-1BC9A70583F5}" srcOrd="0" destOrd="0" presId="urn:microsoft.com/office/officeart/2005/8/layout/radial2"/>
    <dgm:cxn modelId="{E69AB8FD-F8CF-4FC8-A5FF-42A8EE0C0C20}" type="presParOf" srcId="{F3F46850-8418-4AE3-ABEF-1BC9A70583F5}" destId="{4B6025B2-7117-4986-954F-0D44D395D56E}" srcOrd="0" destOrd="0" presId="urn:microsoft.com/office/officeart/2005/8/layout/radial2"/>
    <dgm:cxn modelId="{8B2F5324-6BF2-4C24-90DC-1740881E3E09}" type="presParOf" srcId="{F3F46850-8418-4AE3-ABEF-1BC9A70583F5}" destId="{32EAD944-5643-490E-A7D1-BE76217A2A7F}" srcOrd="1" destOrd="0" presId="urn:microsoft.com/office/officeart/2005/8/layout/radial2"/>
    <dgm:cxn modelId="{922CB695-AD23-4311-8989-7E45191B4EC3}" type="presParOf" srcId="{14CE43E5-C968-434C-B2ED-01B960319653}" destId="{6867CBB7-2D5E-406F-8A2D-BA66ABB9863D}" srcOrd="1" destOrd="0" presId="urn:microsoft.com/office/officeart/2005/8/layout/radial2"/>
    <dgm:cxn modelId="{35D4B0A3-E016-4E5D-B7E9-A7BB4400ABC5}" type="presParOf" srcId="{14CE43E5-C968-434C-B2ED-01B960319653}" destId="{B89225B5-BE37-4F37-82CB-F2A0B58576EE}" srcOrd="2" destOrd="0" presId="urn:microsoft.com/office/officeart/2005/8/layout/radial2"/>
    <dgm:cxn modelId="{C01BAA52-FF9D-43B5-B1B1-5E67FD6C6255}" type="presParOf" srcId="{B89225B5-BE37-4F37-82CB-F2A0B58576EE}" destId="{53485814-936C-4094-AF48-0980465ED6D2}" srcOrd="0" destOrd="0" presId="urn:microsoft.com/office/officeart/2005/8/layout/radial2"/>
    <dgm:cxn modelId="{DE50DF0B-4DA9-4651-A59D-9404908A5F89}" type="presParOf" srcId="{B89225B5-BE37-4F37-82CB-F2A0B58576EE}" destId="{E1E1C43E-EC54-4447-9CC2-DE10F266A015}" srcOrd="1" destOrd="0" presId="urn:microsoft.com/office/officeart/2005/8/layout/radial2"/>
    <dgm:cxn modelId="{5C80D802-0C4B-435A-AAE2-14FBAEDB0160}" type="presParOf" srcId="{14CE43E5-C968-434C-B2ED-01B960319653}" destId="{881B38D0-CCC5-4BC3-A30B-14BB30F181BF}" srcOrd="3" destOrd="0" presId="urn:microsoft.com/office/officeart/2005/8/layout/radial2"/>
    <dgm:cxn modelId="{CE0EF4BD-BDA3-4D7F-B71E-790F971F91A0}" type="presParOf" srcId="{14CE43E5-C968-434C-B2ED-01B960319653}" destId="{5C95B8A2-F2CA-49DC-AF4B-850EE67A556F}" srcOrd="4" destOrd="0" presId="urn:microsoft.com/office/officeart/2005/8/layout/radial2"/>
    <dgm:cxn modelId="{AF5110F4-3B87-4291-9A74-047C8DE344EF}" type="presParOf" srcId="{5C95B8A2-F2CA-49DC-AF4B-850EE67A556F}" destId="{0D596E26-E8B2-4B2F-B167-E0628B536B72}" srcOrd="0" destOrd="0" presId="urn:microsoft.com/office/officeart/2005/8/layout/radial2"/>
    <dgm:cxn modelId="{3637E044-C6AF-441C-B331-A527C40AF008}" type="presParOf" srcId="{5C95B8A2-F2CA-49DC-AF4B-850EE67A556F}" destId="{87523369-549C-49B0-8838-5C6FED849A84}" srcOrd="1" destOrd="0" presId="urn:microsoft.com/office/officeart/2005/8/layout/radial2"/>
    <dgm:cxn modelId="{5ADE4A6E-3713-4FAD-A6B8-E8EF9BE0F208}" type="presParOf" srcId="{14CE43E5-C968-434C-B2ED-01B960319653}" destId="{7DB0080B-9FEF-46BA-8A0F-00C4BB24D0EF}" srcOrd="5" destOrd="0" presId="urn:microsoft.com/office/officeart/2005/8/layout/radial2"/>
    <dgm:cxn modelId="{3B941F32-775C-40DC-B77F-EF8D8098583C}" type="presParOf" srcId="{14CE43E5-C968-434C-B2ED-01B960319653}" destId="{22C63FEF-7145-4EF2-B835-02573C129AE8}" srcOrd="6" destOrd="0" presId="urn:microsoft.com/office/officeart/2005/8/layout/radial2"/>
    <dgm:cxn modelId="{BB00A369-C35F-4AA4-BDDE-27A621D3AAA8}" type="presParOf" srcId="{22C63FEF-7145-4EF2-B835-02573C129AE8}" destId="{0193449D-6850-4B16-AB3F-2A1574F68CB2}" srcOrd="0" destOrd="0" presId="urn:microsoft.com/office/officeart/2005/8/layout/radial2"/>
    <dgm:cxn modelId="{515DF540-33A4-40B1-817F-545242A30F9A}" type="presParOf" srcId="{22C63FEF-7145-4EF2-B835-02573C129AE8}" destId="{CEA9091B-0002-4A57-B1E3-D20D714A8A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0080B-9FEF-46BA-8A0F-00C4BB24D0EF}">
      <dsp:nvSpPr>
        <dsp:cNvPr id="0" name=""/>
        <dsp:cNvSpPr/>
      </dsp:nvSpPr>
      <dsp:spPr>
        <a:xfrm rot="2535818">
          <a:off x="2286517" y="3560685"/>
          <a:ext cx="768177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825260" y="3032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B38D0-CCC5-4BC3-A30B-14BB30F181BF}">
      <dsp:nvSpPr>
        <dsp:cNvPr id="0" name=""/>
        <dsp:cNvSpPr/>
      </dsp:nvSpPr>
      <dsp:spPr>
        <a:xfrm>
          <a:off x="2386358" y="2491604"/>
          <a:ext cx="867281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931730" y="3032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7CBB7-2D5E-406F-8A2D-BA66ABB9863D}">
      <dsp:nvSpPr>
        <dsp:cNvPr id="0" name=""/>
        <dsp:cNvSpPr/>
      </dsp:nvSpPr>
      <dsp:spPr>
        <a:xfrm rot="19064182">
          <a:off x="2286517" y="1422523"/>
          <a:ext cx="768177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825260" y="3032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AD944-5643-490E-A7D1-BE76217A2A7F}">
      <dsp:nvSpPr>
        <dsp:cNvPr id="0" name=""/>
        <dsp:cNvSpPr/>
      </dsp:nvSpPr>
      <dsp:spPr>
        <a:xfrm>
          <a:off x="294201" y="1826605"/>
          <a:ext cx="1781100" cy="17811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85814-936C-4094-AF48-0980465ED6D2}">
      <dsp:nvSpPr>
        <dsp:cNvPr id="0" name=""/>
        <dsp:cNvSpPr/>
      </dsp:nvSpPr>
      <dsp:spPr>
        <a:xfrm>
          <a:off x="2769390" y="1204"/>
          <a:ext cx="1426959" cy="14269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FLSWM Master Network</a:t>
          </a:r>
        </a:p>
      </dsp:txBody>
      <dsp:txXfrm>
        <a:off x="2978363" y="210177"/>
        <a:ext cx="1009013" cy="1009013"/>
      </dsp:txXfrm>
    </dsp:sp>
    <dsp:sp modelId="{E1E1C43E-EC54-4447-9CC2-DE10F266A015}">
      <dsp:nvSpPr>
        <dsp:cNvPr id="0" name=""/>
        <dsp:cNvSpPr/>
      </dsp:nvSpPr>
      <dsp:spPr>
        <a:xfrm>
          <a:off x="4339046" y="1204"/>
          <a:ext cx="2140439" cy="142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92D050"/>
              </a:solidFill>
              <a:latin typeface="Century Gothic" panose="020B0502020202020204" pitchFamily="34" charset="0"/>
              <a:ea typeface="+mn-ea"/>
              <a:cs typeface="+mn-cs"/>
            </a:rPr>
            <a:t>Network used for statewide traffic forecasts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92D050"/>
              </a:solidFill>
              <a:latin typeface="Century Gothic" panose="020B0502020202020204" pitchFamily="34" charset="0"/>
              <a:ea typeface="+mn-ea"/>
              <a:cs typeface="+mn-cs"/>
            </a:rPr>
            <a:t>Does have True Shape shapefile</a:t>
          </a:r>
        </a:p>
      </dsp:txBody>
      <dsp:txXfrm>
        <a:off x="4339046" y="1204"/>
        <a:ext cx="2140439" cy="1426959"/>
      </dsp:txXfrm>
    </dsp:sp>
    <dsp:sp modelId="{0D596E26-E8B2-4B2F-B167-E0628B536B72}">
      <dsp:nvSpPr>
        <dsp:cNvPr id="0" name=""/>
        <dsp:cNvSpPr/>
      </dsp:nvSpPr>
      <dsp:spPr>
        <a:xfrm>
          <a:off x="3253640" y="1808447"/>
          <a:ext cx="1426959" cy="142695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SIS Shapefile</a:t>
          </a:r>
        </a:p>
      </dsp:txBody>
      <dsp:txXfrm>
        <a:off x="3462613" y="2017420"/>
        <a:ext cx="1009013" cy="1009013"/>
      </dsp:txXfrm>
    </dsp:sp>
    <dsp:sp modelId="{87523369-549C-49B0-8838-5C6FED849A84}">
      <dsp:nvSpPr>
        <dsp:cNvPr id="0" name=""/>
        <dsp:cNvSpPr/>
      </dsp:nvSpPr>
      <dsp:spPr>
        <a:xfrm>
          <a:off x="4823295" y="1808447"/>
          <a:ext cx="2140439" cy="142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7030A0"/>
              </a:solidFill>
              <a:latin typeface="Century Gothic" panose="020B0502020202020204" pitchFamily="34" charset="0"/>
              <a:ea typeface="+mn-ea"/>
              <a:cs typeface="+mn-cs"/>
            </a:rPr>
            <a:t>Inventory of SIS facilities and future year plans</a:t>
          </a:r>
        </a:p>
      </dsp:txBody>
      <dsp:txXfrm>
        <a:off x="4823295" y="1808447"/>
        <a:ext cx="2140439" cy="1426959"/>
      </dsp:txXfrm>
    </dsp:sp>
    <dsp:sp modelId="{0193449D-6850-4B16-AB3F-2A1574F68CB2}">
      <dsp:nvSpPr>
        <dsp:cNvPr id="0" name=""/>
        <dsp:cNvSpPr/>
      </dsp:nvSpPr>
      <dsp:spPr>
        <a:xfrm>
          <a:off x="2769390" y="3615689"/>
          <a:ext cx="1426959" cy="14269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RCI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</a:t>
          </a:r>
        </a:p>
      </dsp:txBody>
      <dsp:txXfrm>
        <a:off x="2978363" y="3824662"/>
        <a:ext cx="1009013" cy="1009013"/>
      </dsp:txXfrm>
    </dsp:sp>
    <dsp:sp modelId="{CEA9091B-0002-4A57-B1E3-D20D714A8A25}">
      <dsp:nvSpPr>
        <dsp:cNvPr id="0" name=""/>
        <dsp:cNvSpPr/>
      </dsp:nvSpPr>
      <dsp:spPr>
        <a:xfrm>
          <a:off x="4339046" y="3615689"/>
          <a:ext cx="2140439" cy="142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B0F0"/>
              </a:solidFill>
              <a:latin typeface="Century Gothic" panose="020B0502020202020204" pitchFamily="34" charset="0"/>
              <a:ea typeface="+mn-ea"/>
              <a:cs typeface="+mn-cs"/>
            </a:rPr>
            <a:t>Maintained inventory of all State and Federal roadway Systems</a:t>
          </a:r>
        </a:p>
      </dsp:txBody>
      <dsp:txXfrm>
        <a:off x="4339046" y="3615689"/>
        <a:ext cx="2140439" cy="142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AFAD-1122-4A07-A847-4BD5C96FD0D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7960-F948-4FCC-A325-C7D9E8FA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94867" y="4461933"/>
            <a:ext cx="6412621" cy="6058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D4E9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4866" y="5018618"/>
            <a:ext cx="6421247" cy="45915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4298B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D0D52-4C4E-4A7A-A794-4E9626309767}"/>
              </a:ext>
            </a:extLst>
          </p:cNvPr>
          <p:cNvSpPr/>
          <p:nvPr userDrawn="1"/>
        </p:nvSpPr>
        <p:spPr>
          <a:xfrm>
            <a:off x="9020175" y="247650"/>
            <a:ext cx="2887313" cy="113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1AB03-18CC-49BC-AA81-45FE94CF2E2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395288"/>
            <a:ext cx="1609725" cy="8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01" y="3200400"/>
            <a:ext cx="9524999" cy="6058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98B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19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4627"/>
            <a:ext cx="11116733" cy="4559040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0732" y="381000"/>
            <a:ext cx="10981267" cy="627063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36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287" y="1498604"/>
            <a:ext cx="5181600" cy="4571996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98604"/>
            <a:ext cx="5181600" cy="4571996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381000"/>
            <a:ext cx="10972800" cy="627063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36132" y="381000"/>
            <a:ext cx="10955867" cy="627063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6" y="1219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83883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B720BB2-01DB-4F23-8349-6212B5645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davis@gfnet.com" TargetMode="External"/><Relationship Id="rId2" Type="http://schemas.openxmlformats.org/officeDocument/2006/relationships/hyperlink" Target="mailto:jberk@gfnet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A9FA-38DF-3B1D-5243-9A44DEE82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715" y="2198077"/>
            <a:ext cx="7523285" cy="2820541"/>
          </a:xfrm>
        </p:spPr>
        <p:txBody>
          <a:bodyPr>
            <a:normAutofit/>
          </a:bodyPr>
          <a:lstStyle/>
          <a:p>
            <a:br>
              <a:rPr lang="en-US" sz="40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Florida Statewide Model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  <a:ea typeface="+mn-ea"/>
                <a:cs typeface="+mn-cs"/>
              </a:rPr>
              <a:t>Strategic Intermodal System Prioritization and Integration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DCDEC-9859-AEC2-EE9E-E44A6B9E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4866" y="4800600"/>
            <a:ext cx="6421247" cy="677174"/>
          </a:xfrm>
        </p:spPr>
        <p:txBody>
          <a:bodyPr>
            <a:normAutofit fontScale="85000" lnSpcReduction="20000"/>
          </a:bodyPr>
          <a:lstStyle/>
          <a:p>
            <a:r>
              <a:rPr lang="en-US" sz="2400" b="0" dirty="0">
                <a:solidFill>
                  <a:schemeClr val="tx1"/>
                </a:solidFill>
                <a:ea typeface="+mn-ea"/>
                <a:cs typeface="+mn-cs"/>
              </a:rPr>
              <a:t>Presented by</a:t>
            </a:r>
          </a:p>
          <a:p>
            <a:r>
              <a:rPr lang="en-US" dirty="0">
                <a:solidFill>
                  <a:schemeClr val="tx1"/>
                </a:solidFill>
              </a:rPr>
              <a:t>Jeanette Berk and Hoyt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A6D51-5148-4200-B265-51FA3DD476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391" y="1107538"/>
            <a:ext cx="4891687" cy="530917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45A66B-2AF0-4469-AD64-A0AA36B16ADA}"/>
              </a:ext>
            </a:extLst>
          </p:cNvPr>
          <p:cNvSpPr txBox="1">
            <a:spLocks/>
          </p:cNvSpPr>
          <p:nvPr/>
        </p:nvSpPr>
        <p:spPr>
          <a:xfrm>
            <a:off x="538140" y="3156438"/>
            <a:ext cx="6882782" cy="285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#8 Manipulate RCI Layer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Make graphic adjustments for a combined model network layer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Maintain “True” shape GIS characteristics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 “C”-Composite link attributes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 break points for centroid link connectors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Adjust directionality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 back in GIS based network connectors without RCI attributes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790B094-5BFC-4C35-8824-39510D217BDC}"/>
              </a:ext>
            </a:extLst>
          </p:cNvPr>
          <p:cNvSpPr txBox="1">
            <a:spLocks/>
          </p:cNvSpPr>
          <p:nvPr/>
        </p:nvSpPr>
        <p:spPr>
          <a:xfrm>
            <a:off x="538140" y="1219200"/>
            <a:ext cx="6768268" cy="455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#7 Reverse 800 RCI Arc Events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Assign reverse traffic-flow attributes for use on the RCI “800” routes which represents the opposite-side of divided roadway facilities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RCI uses side attribute types L, R, &amp; C for distinction of side-of-road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3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E89F4C-E387-449C-BC8B-009842774B13}"/>
              </a:ext>
            </a:extLst>
          </p:cNvPr>
          <p:cNvSpPr txBox="1">
            <a:spLocks/>
          </p:cNvSpPr>
          <p:nvPr/>
        </p:nvSpPr>
        <p:spPr>
          <a:xfrm>
            <a:off x="517781" y="1067588"/>
            <a:ext cx="11116733" cy="455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Example of Graphical Changes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Change “C”-Composite link information to directional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Adjust Arcs directionality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3ADAAC0-9B47-41B1-BC18-3C7D86C30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2"/>
          <a:stretch/>
        </p:blipFill>
        <p:spPr>
          <a:xfrm>
            <a:off x="8428856" y="2497875"/>
            <a:ext cx="3429000" cy="2796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4247F7-69B9-4E57-864A-C68B6B27F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1"/>
          <a:stretch/>
        </p:blipFill>
        <p:spPr>
          <a:xfrm>
            <a:off x="4493171" y="2523391"/>
            <a:ext cx="3429000" cy="279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E7D053-72E6-4055-85F9-33D89E183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/>
          <a:stretch/>
        </p:blipFill>
        <p:spPr>
          <a:xfrm>
            <a:off x="557486" y="2523392"/>
            <a:ext cx="3429000" cy="2772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7C732-83C8-4805-A852-50CB119561BD}"/>
              </a:ext>
            </a:extLst>
          </p:cNvPr>
          <p:cNvSpPr txBox="1"/>
          <p:nvPr/>
        </p:nvSpPr>
        <p:spPr>
          <a:xfrm>
            <a:off x="1101306" y="557056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Attributes Layer w/ RCI Directional Arcs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0C1E7-71B5-4F0F-A281-FF1D165EFB41}"/>
              </a:ext>
            </a:extLst>
          </p:cNvPr>
          <p:cNvSpPr txBox="1"/>
          <p:nvPr/>
        </p:nvSpPr>
        <p:spPr>
          <a:xfrm>
            <a:off x="4710659" y="5578614"/>
            <a:ext cx="303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Attributes Layer w/ RCI Directional Arcs </a:t>
            </a:r>
            <a:r>
              <a:rPr lang="en-US" sz="1200" i="1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(offset for clarity)</a:t>
            </a:r>
            <a:endParaRPr lang="en-US" sz="1400" dirty="0">
              <a:solidFill>
                <a:srgbClr val="7030A0"/>
              </a:solidFill>
              <a:effectLst>
                <a:glow rad="228600">
                  <a:prstClr val="white">
                    <a:alpha val="90000"/>
                  </a:prst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8BAFA-BFF5-4C89-BC2B-DED8EF38EB8C}"/>
              </a:ext>
            </a:extLst>
          </p:cNvPr>
          <p:cNvSpPr txBox="1"/>
          <p:nvPr/>
        </p:nvSpPr>
        <p:spPr>
          <a:xfrm>
            <a:off x="8818323" y="5570567"/>
            <a:ext cx="303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Attributes Layer w/Reverse Directional Arcs </a:t>
            </a:r>
            <a:r>
              <a:rPr lang="en-US" sz="1200" i="1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(offset for clarity)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48511-86C4-4FBF-BA9F-CC9E382EF839}"/>
              </a:ext>
            </a:extLst>
          </p:cNvPr>
          <p:cNvSpPr txBox="1"/>
          <p:nvPr/>
        </p:nvSpPr>
        <p:spPr>
          <a:xfrm>
            <a:off x="112014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839BA65-FCA9-44D3-9C72-79BDFE956D0C}"/>
              </a:ext>
            </a:extLst>
          </p:cNvPr>
          <p:cNvSpPr/>
          <p:nvPr/>
        </p:nvSpPr>
        <p:spPr>
          <a:xfrm rot="15451909">
            <a:off x="912408" y="4524174"/>
            <a:ext cx="1893954" cy="226295"/>
          </a:xfrm>
          <a:prstGeom prst="right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2614B9F-FE93-4B32-8439-E5A05CA30084}"/>
              </a:ext>
            </a:extLst>
          </p:cNvPr>
          <p:cNvSpPr/>
          <p:nvPr/>
        </p:nvSpPr>
        <p:spPr>
          <a:xfrm rot="15451909">
            <a:off x="4840504" y="4524175"/>
            <a:ext cx="1893954" cy="226295"/>
          </a:xfrm>
          <a:prstGeom prst="right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D3CF424-AE34-45AD-9DA5-4A4F48768BBF}"/>
              </a:ext>
            </a:extLst>
          </p:cNvPr>
          <p:cNvSpPr/>
          <p:nvPr/>
        </p:nvSpPr>
        <p:spPr>
          <a:xfrm rot="15451909">
            <a:off x="9065443" y="4205261"/>
            <a:ext cx="2448554" cy="226295"/>
          </a:xfrm>
          <a:prstGeom prst="right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90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16E5770-A86B-4152-90F6-D5E9DC2BCB4A}"/>
              </a:ext>
            </a:extLst>
          </p:cNvPr>
          <p:cNvSpPr txBox="1">
            <a:spLocks/>
          </p:cNvSpPr>
          <p:nvPr/>
        </p:nvSpPr>
        <p:spPr>
          <a:xfrm>
            <a:off x="541483" y="1236688"/>
            <a:ext cx="6800094" cy="165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#9 Create RCI Attribute Nodes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 a final node structure / nodes layer for the new combined model links layer with RCI attributes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73611E0-2D7C-493C-8A71-B91DA23A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2842" y="1002942"/>
            <a:ext cx="5138895" cy="524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8FFDC-E088-470B-B7F8-8331F003C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"/>
          <a:stretch/>
        </p:blipFill>
        <p:spPr>
          <a:xfrm>
            <a:off x="877975" y="3748611"/>
            <a:ext cx="4561185" cy="216437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31D6E7D-53ED-4662-8FA3-5002E1DC48E8}"/>
              </a:ext>
            </a:extLst>
          </p:cNvPr>
          <p:cNvSpPr txBox="1">
            <a:spLocks/>
          </p:cNvSpPr>
          <p:nvPr/>
        </p:nvSpPr>
        <p:spPr>
          <a:xfrm>
            <a:off x="541483" y="2523635"/>
            <a:ext cx="6636948" cy="143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#10 Create RCI Nodes on Layer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relate the new node structure back to the combined model links layer with RCI attributes</a:t>
            </a:r>
          </a:p>
        </p:txBody>
      </p:sp>
    </p:spTree>
    <p:extLst>
      <p:ext uri="{BB962C8B-B14F-4D97-AF65-F5344CB8AC3E}">
        <p14:creationId xmlns:p14="http://schemas.microsoft.com/office/powerpoint/2010/main" val="397951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7781F5C-48CD-4209-A463-8D1E3D562DA5}"/>
              </a:ext>
            </a:extLst>
          </p:cNvPr>
          <p:cNvSpPr txBox="1">
            <a:spLocks/>
          </p:cNvSpPr>
          <p:nvPr/>
        </p:nvSpPr>
        <p:spPr>
          <a:xfrm>
            <a:off x="541867" y="1231900"/>
            <a:ext cx="11116733" cy="107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#11 Update Connectors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To extend RCI attributes to network connectors from their neighboring links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E8AE4-D0D9-404D-8C9E-F889326AF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9" y="2320344"/>
            <a:ext cx="5669280" cy="3580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38B61-6FE9-4927-9820-8009A7B9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39093"/>
            <a:ext cx="5669280" cy="3761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3A274-DE7D-4E5C-B839-2977B7C7FA0A}"/>
              </a:ext>
            </a:extLst>
          </p:cNvPr>
          <p:cNvSpPr txBox="1"/>
          <p:nvPr/>
        </p:nvSpPr>
        <p:spPr>
          <a:xfrm>
            <a:off x="600278" y="4651154"/>
            <a:ext cx="190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RCI Arc Connectors shown in Pink are not part of RCI Attributes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7A954-76F2-47F5-BAB4-925A3EE0D35B}"/>
              </a:ext>
            </a:extLst>
          </p:cNvPr>
          <p:cNvSpPr txBox="1"/>
          <p:nvPr/>
        </p:nvSpPr>
        <p:spPr>
          <a:xfrm>
            <a:off x="6581682" y="4667661"/>
            <a:ext cx="2027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effectLst>
                  <a:glow rad="228600">
                    <a:prstClr val="white">
                      <a:alpha val="90000"/>
                    </a:prstClr>
                  </a:glow>
                </a:effectLst>
                <a:latin typeface="Century Gothic" panose="020B0502020202020204" pitchFamily="34" charset="0"/>
              </a:rPr>
              <a:t>Arc Connectors are added to Travel Demand Model network layer and given adjacent link Attributes</a:t>
            </a:r>
          </a:p>
        </p:txBody>
      </p:sp>
    </p:spTree>
    <p:extLst>
      <p:ext uri="{BB962C8B-B14F-4D97-AF65-F5344CB8AC3E}">
        <p14:creationId xmlns:p14="http://schemas.microsoft.com/office/powerpoint/2010/main" val="302575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8826C47-3276-4E0E-8596-FEA9145DE3C3}"/>
              </a:ext>
            </a:extLst>
          </p:cNvPr>
          <p:cNvSpPr txBox="1">
            <a:spLocks/>
          </p:cNvSpPr>
          <p:nvPr/>
        </p:nvSpPr>
        <p:spPr>
          <a:xfrm>
            <a:off x="533400" y="1244600"/>
            <a:ext cx="5942051" cy="457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Other Tool Development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Add centroids and centroid connectors to RCI model links to be use for FLSWM network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Add any other attribution used by the FLSWM for reporting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Add new attributes to represent the future SIS network changes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SIS Cost Feasible Plan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SIS Needs Plan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6B6B44FF-7B19-4B6C-822B-7D763E7061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058" y="880211"/>
            <a:ext cx="4917233" cy="56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56B660DE-F52F-4C95-9A80-13D88849C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"/>
          <a:stretch/>
        </p:blipFill>
        <p:spPr>
          <a:xfrm>
            <a:off x="5849720" y="1162425"/>
            <a:ext cx="5069633" cy="509322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181DA9-AB77-4092-B773-8B626F723E3B}"/>
              </a:ext>
            </a:extLst>
          </p:cNvPr>
          <p:cNvSpPr txBox="1">
            <a:spLocks/>
          </p:cNvSpPr>
          <p:nvPr/>
        </p:nvSpPr>
        <p:spPr>
          <a:xfrm>
            <a:off x="557784" y="1817995"/>
            <a:ext cx="6709913" cy="1330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Build master model network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Run model alternatives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Compare SIS model runs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722CCB-B29B-4743-BF72-2531258DD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b="15359"/>
          <a:stretch/>
        </p:blipFill>
        <p:spPr>
          <a:xfrm>
            <a:off x="888024" y="3027486"/>
            <a:ext cx="7163076" cy="3004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BD996A-54B8-4E6A-B800-5F82EB7BAB23}"/>
              </a:ext>
            </a:extLst>
          </p:cNvPr>
          <p:cNvSpPr/>
          <p:nvPr/>
        </p:nvSpPr>
        <p:spPr>
          <a:xfrm>
            <a:off x="533400" y="1155024"/>
            <a:ext cx="4402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FLSWM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D9651-795E-4B53-A9E2-5D45AA685943}"/>
              </a:ext>
            </a:extLst>
          </p:cNvPr>
          <p:cNvSpPr/>
          <p:nvPr/>
        </p:nvSpPr>
        <p:spPr>
          <a:xfrm>
            <a:off x="1310726" y="5553808"/>
            <a:ext cx="16002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4620B-6D3C-42FC-B147-EED19D46D1E6}"/>
              </a:ext>
            </a:extLst>
          </p:cNvPr>
          <p:cNvSpPr/>
          <p:nvPr/>
        </p:nvSpPr>
        <p:spPr>
          <a:xfrm>
            <a:off x="3438667" y="5553808"/>
            <a:ext cx="210312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Feasible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61C2F4-69F3-40D1-B48E-0D628E7F3B7A}"/>
              </a:ext>
            </a:extLst>
          </p:cNvPr>
          <p:cNvSpPr/>
          <p:nvPr/>
        </p:nvSpPr>
        <p:spPr>
          <a:xfrm>
            <a:off x="6069528" y="5553808"/>
            <a:ext cx="1600200" cy="381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 Plan</a:t>
            </a:r>
          </a:p>
        </p:txBody>
      </p:sp>
    </p:spTree>
    <p:extLst>
      <p:ext uri="{BB962C8B-B14F-4D97-AF65-F5344CB8AC3E}">
        <p14:creationId xmlns:p14="http://schemas.microsoft.com/office/powerpoint/2010/main" val="176342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Contact </a:t>
            </a:r>
            <a:r>
              <a:rPr lang="en-US" sz="3200" dirty="0" err="1">
                <a:solidFill>
                  <a:srgbClr val="002060"/>
                </a:solidFill>
              </a:rPr>
              <a:t>Infomration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9BB6E-8B88-493F-BD1E-6E5948823C27}"/>
              </a:ext>
            </a:extLst>
          </p:cNvPr>
          <p:cNvSpPr txBox="1"/>
          <p:nvPr/>
        </p:nvSpPr>
        <p:spPr>
          <a:xfrm>
            <a:off x="6983175" y="1367956"/>
            <a:ext cx="5019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Terrence Corkery</a:t>
            </a:r>
          </a:p>
          <a:p>
            <a:pPr algn="ctr"/>
            <a:r>
              <a:rPr lang="en-US" sz="2400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Terrence.Corkery@dot.state.fl.us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Jeanette Berk</a:t>
            </a:r>
          </a:p>
          <a:p>
            <a:pPr algn="ctr"/>
            <a:r>
              <a:rPr lang="en-US" sz="2400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jberk@gfnet.com</a:t>
            </a:r>
            <a:endParaRPr lang="en-US" sz="2400" dirty="0">
              <a:solidFill>
                <a:srgbClr val="4F8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Hoyt Davis</a:t>
            </a:r>
          </a:p>
          <a:p>
            <a:pPr algn="ctr"/>
            <a:r>
              <a:rPr lang="en-US" sz="2400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hdavis@gfnet.com</a:t>
            </a:r>
            <a:endParaRPr lang="en-US" sz="2400" dirty="0">
              <a:solidFill>
                <a:srgbClr val="4F8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0D0B475-A3BA-4F29-9BAC-DED40E75C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5375" y="279140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C8BA2-BC17-4414-B55B-0A5169405F1D}"/>
              </a:ext>
            </a:extLst>
          </p:cNvPr>
          <p:cNvSpPr/>
          <p:nvPr/>
        </p:nvSpPr>
        <p:spPr>
          <a:xfrm>
            <a:off x="353775" y="4317780"/>
            <a:ext cx="642058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</a:rPr>
              <a:t>Thank You</a:t>
            </a:r>
            <a:r>
              <a:rPr kumimoji="0" lang="en-US" sz="9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</a:rPr>
              <a:t>!</a:t>
            </a: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83EF669E-B2E3-4AC0-896A-597DE68E1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00" y="1202891"/>
            <a:ext cx="2438400" cy="243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5728B-295F-47B8-97D2-B5C80CA69B20}"/>
              </a:ext>
            </a:extLst>
          </p:cNvPr>
          <p:cNvSpPr/>
          <p:nvPr/>
        </p:nvSpPr>
        <p:spPr>
          <a:xfrm>
            <a:off x="555468" y="2112811"/>
            <a:ext cx="3102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9943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6C9C9-D6DE-464C-B7A3-B8767C40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904" y="1570334"/>
            <a:ext cx="3108960" cy="1963554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BA9142C-5F96-4855-BD64-E597368DC7EF}"/>
              </a:ext>
            </a:extLst>
          </p:cNvPr>
          <p:cNvSpPr txBox="1">
            <a:spLocks/>
          </p:cNvSpPr>
          <p:nvPr/>
        </p:nvSpPr>
        <p:spPr>
          <a:xfrm>
            <a:off x="533400" y="1905000"/>
            <a:ext cx="8435341" cy="455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Supplement to the SIS Work Program Process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Provide backcheck for the current project ranking process</a:t>
            </a:r>
          </a:p>
          <a:p>
            <a:pPr lvl="2"/>
            <a:r>
              <a:rPr lang="en-US" sz="1800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Generate Measures of Effectiveness (MOE) Reporting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Geographical representation of SIS Work Program projects associated with travel demand estimates</a:t>
            </a:r>
          </a:p>
          <a:p>
            <a:pPr lvl="2"/>
            <a:r>
              <a:rPr lang="en-US" sz="1800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Plots of Network Differences</a:t>
            </a:r>
          </a:p>
          <a:p>
            <a:pPr lvl="2"/>
            <a:r>
              <a:rPr lang="en-US" sz="1800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Plots of Model Volumes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Analysis of Project Phasing</a:t>
            </a:r>
          </a:p>
          <a:p>
            <a:pPr lvl="2"/>
            <a:r>
              <a:rPr lang="en-US" sz="1800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Definition of project phasing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EB40B-006A-41F6-9F48-6753C1B4D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631" y="3688026"/>
            <a:ext cx="3108960" cy="2402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10072-1A7A-4D3E-8DF2-3B2E33AE1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904" y="3689333"/>
            <a:ext cx="3108960" cy="24208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020CA1-8E90-4B12-9EB2-76A3CB0DC6ED}"/>
              </a:ext>
            </a:extLst>
          </p:cNvPr>
          <p:cNvSpPr txBox="1">
            <a:spLocks/>
          </p:cNvSpPr>
          <p:nvPr/>
        </p:nvSpPr>
        <p:spPr>
          <a:xfrm>
            <a:off x="1141153" y="247510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FLSWM – SIS Prioritization and Integration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91CFD6-7CAE-4D27-B339-5248BA6A81C6}"/>
              </a:ext>
            </a:extLst>
          </p:cNvPr>
          <p:cNvSpPr/>
          <p:nvPr/>
        </p:nvSpPr>
        <p:spPr>
          <a:xfrm>
            <a:off x="469900" y="1125332"/>
            <a:ext cx="3515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Goal of Project</a:t>
            </a:r>
          </a:p>
        </p:txBody>
      </p:sp>
    </p:spTree>
    <p:extLst>
      <p:ext uri="{BB962C8B-B14F-4D97-AF65-F5344CB8AC3E}">
        <p14:creationId xmlns:p14="http://schemas.microsoft.com/office/powerpoint/2010/main" val="66130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061C65-976C-45CC-8668-A58A79087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634124"/>
              </p:ext>
            </p:extLst>
          </p:nvPr>
        </p:nvGraphicFramePr>
        <p:xfrm>
          <a:off x="762000" y="1066801"/>
          <a:ext cx="7565781" cy="504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FLSWM – SIS Prioritization and Integration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DA7B4-BD15-4C72-83E9-827744A502D5}"/>
              </a:ext>
            </a:extLst>
          </p:cNvPr>
          <p:cNvSpPr/>
          <p:nvPr/>
        </p:nvSpPr>
        <p:spPr>
          <a:xfrm>
            <a:off x="948369" y="1825869"/>
            <a:ext cx="19383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Data </a:t>
            </a:r>
          </a:p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Sources</a:t>
            </a:r>
          </a:p>
        </p:txBody>
      </p:sp>
      <p:pic>
        <p:nvPicPr>
          <p:cNvPr id="7" name="Graphic 6" descr="A stack of books">
            <a:extLst>
              <a:ext uri="{FF2B5EF4-FFF2-40B4-BE49-F238E27FC236}">
                <a16:creationId xmlns:a16="http://schemas.microsoft.com/office/drawing/2014/main" id="{974C3C1C-A710-4907-A5E9-3DFDFB445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2685" y="447764"/>
            <a:ext cx="6410236" cy="64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FLSWM – SIS Prioritization and Integration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DBBFE-7265-4D65-8D96-15D9CD10B207}"/>
              </a:ext>
            </a:extLst>
          </p:cNvPr>
          <p:cNvGrpSpPr/>
          <p:nvPr/>
        </p:nvGrpSpPr>
        <p:grpSpPr>
          <a:xfrm>
            <a:off x="193481" y="2466726"/>
            <a:ext cx="2688202" cy="1589517"/>
            <a:chOff x="5912" y="1225494"/>
            <a:chExt cx="2688202" cy="158951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FA8C106-9CFB-4360-A38E-C2BCEB413DC7}"/>
                </a:ext>
              </a:extLst>
            </p:cNvPr>
            <p:cNvSpPr/>
            <p:nvPr/>
          </p:nvSpPr>
          <p:spPr>
            <a:xfrm>
              <a:off x="5912" y="1225494"/>
              <a:ext cx="2688202" cy="1589517"/>
            </a:xfrm>
            <a:prstGeom prst="roundRect">
              <a:avLst>
                <a:gd name="adj" fmla="val 100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8653F47F-A281-4AFD-A181-16E32F26CC12}"/>
                </a:ext>
              </a:extLst>
            </p:cNvPr>
            <p:cNvSpPr txBox="1"/>
            <p:nvPr/>
          </p:nvSpPr>
          <p:spPr>
            <a:xfrm>
              <a:off x="5912" y="1225494"/>
              <a:ext cx="2688202" cy="10596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Create network and attributes from RCI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B2DF6F-B0AA-4965-85CC-B13B1AD228EE}"/>
              </a:ext>
            </a:extLst>
          </p:cNvPr>
          <p:cNvGrpSpPr/>
          <p:nvPr/>
        </p:nvGrpSpPr>
        <p:grpSpPr>
          <a:xfrm>
            <a:off x="744076" y="3526404"/>
            <a:ext cx="2688202" cy="1908000"/>
            <a:chOff x="556507" y="2285172"/>
            <a:chExt cx="2688202" cy="1908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869E356-DAD3-4A2B-B131-E1C7B969638A}"/>
                </a:ext>
              </a:extLst>
            </p:cNvPr>
            <p:cNvSpPr/>
            <p:nvPr/>
          </p:nvSpPr>
          <p:spPr>
            <a:xfrm>
              <a:off x="556507" y="2285172"/>
              <a:ext cx="2688202" cy="19080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</p:sp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893FDC18-233B-40D7-8BC7-5D7E47DEED76}"/>
                </a:ext>
              </a:extLst>
            </p:cNvPr>
            <p:cNvSpPr txBox="1"/>
            <p:nvPr/>
          </p:nvSpPr>
          <p:spPr>
            <a:xfrm>
              <a:off x="612390" y="2341055"/>
              <a:ext cx="2576436" cy="1796234"/>
            </a:xfrm>
            <a:prstGeom prst="rect">
              <a:avLst/>
            </a:prstGeom>
            <a:noFill/>
            <a:ln>
              <a:noFill/>
            </a:ln>
            <a:effectLst/>
            <a:sp3d z="300000"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RCI database</a:t>
              </a:r>
            </a:p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Network elements</a:t>
              </a:r>
            </a:p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Expand RCI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C297AA-C8C8-462D-BE82-04EBCC6F109A}"/>
              </a:ext>
            </a:extLst>
          </p:cNvPr>
          <p:cNvGrpSpPr/>
          <p:nvPr/>
        </p:nvGrpSpPr>
        <p:grpSpPr>
          <a:xfrm>
            <a:off x="3293997" y="2650179"/>
            <a:ext cx="874131" cy="669284"/>
            <a:chOff x="3106428" y="1408947"/>
            <a:chExt cx="874131" cy="6692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95204D4-E406-48E1-B82D-A4A5F33CC09A}"/>
                </a:ext>
              </a:extLst>
            </p:cNvPr>
            <p:cNvSpPr/>
            <p:nvPr/>
          </p:nvSpPr>
          <p:spPr>
            <a:xfrm rot="21581595">
              <a:off x="3106428" y="1408947"/>
              <a:ext cx="874131" cy="66928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23" name="Arrow: Right 8">
              <a:extLst>
                <a:ext uri="{FF2B5EF4-FFF2-40B4-BE49-F238E27FC236}">
                  <a16:creationId xmlns:a16="http://schemas.microsoft.com/office/drawing/2014/main" id="{39F4DC22-0062-400A-A424-51872E1CB0C9}"/>
                </a:ext>
              </a:extLst>
            </p:cNvPr>
            <p:cNvSpPr txBox="1"/>
            <p:nvPr/>
          </p:nvSpPr>
          <p:spPr>
            <a:xfrm rot="21581595">
              <a:off x="3106429" y="1543341"/>
              <a:ext cx="673346" cy="401570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596A0-8E1B-4364-A495-D4BABE27A30A}"/>
              </a:ext>
            </a:extLst>
          </p:cNvPr>
          <p:cNvGrpSpPr/>
          <p:nvPr/>
        </p:nvGrpSpPr>
        <p:grpSpPr>
          <a:xfrm>
            <a:off x="4530963" y="2443503"/>
            <a:ext cx="2688202" cy="1589517"/>
            <a:chOff x="4343394" y="1202271"/>
            <a:chExt cx="2688202" cy="158951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414CD91-4993-4FA5-B3F1-7FE655AB2E92}"/>
                </a:ext>
              </a:extLst>
            </p:cNvPr>
            <p:cNvSpPr/>
            <p:nvPr/>
          </p:nvSpPr>
          <p:spPr>
            <a:xfrm>
              <a:off x="4343394" y="1202271"/>
              <a:ext cx="2688202" cy="1589517"/>
            </a:xfrm>
            <a:prstGeom prst="roundRect">
              <a:avLst>
                <a:gd name="adj" fmla="val 1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906B9ED9-62C8-4F99-B97D-3B948559F91E}"/>
                </a:ext>
              </a:extLst>
            </p:cNvPr>
            <p:cNvSpPr txBox="1"/>
            <p:nvPr/>
          </p:nvSpPr>
          <p:spPr>
            <a:xfrm>
              <a:off x="4343394" y="1202271"/>
              <a:ext cx="2688202" cy="10596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Refine network directionality and characteristics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92F0E3-7576-4A08-8BA6-9DC5E8A15579}"/>
              </a:ext>
            </a:extLst>
          </p:cNvPr>
          <p:cNvGrpSpPr/>
          <p:nvPr/>
        </p:nvGrpSpPr>
        <p:grpSpPr>
          <a:xfrm>
            <a:off x="5062365" y="3526404"/>
            <a:ext cx="2688202" cy="1908000"/>
            <a:chOff x="4874796" y="2285172"/>
            <a:chExt cx="2688202" cy="1908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C821C7F-9922-42C0-85CD-AA4343BEA931}"/>
                </a:ext>
              </a:extLst>
            </p:cNvPr>
            <p:cNvSpPr/>
            <p:nvPr/>
          </p:nvSpPr>
          <p:spPr>
            <a:xfrm>
              <a:off x="4874796" y="2285172"/>
              <a:ext cx="2688202" cy="19080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4F5AF99B-7F71-4670-B7D2-D36A14020A63}"/>
                </a:ext>
              </a:extLst>
            </p:cNvPr>
            <p:cNvSpPr txBox="1"/>
            <p:nvPr/>
          </p:nvSpPr>
          <p:spPr>
            <a:xfrm>
              <a:off x="4930679" y="2341055"/>
              <a:ext cx="2576436" cy="1796234"/>
            </a:xfrm>
            <a:prstGeom prst="rect">
              <a:avLst/>
            </a:prstGeom>
            <a:noFill/>
            <a:ln>
              <a:noFill/>
            </a:ln>
            <a:effectLst/>
            <a:sp3d z="300000"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Facility types and centroid connections</a:t>
              </a:r>
            </a:p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True shape structure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39E366-A61A-45B0-AD8F-99ED74194DD1}"/>
              </a:ext>
            </a:extLst>
          </p:cNvPr>
          <p:cNvGrpSpPr/>
          <p:nvPr/>
        </p:nvGrpSpPr>
        <p:grpSpPr>
          <a:xfrm>
            <a:off x="7621883" y="2650442"/>
            <a:ext cx="853785" cy="669284"/>
            <a:chOff x="7434314" y="1409210"/>
            <a:chExt cx="853785" cy="6692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1FEE6E1-28F3-4FC6-9D2D-3190AE3480D9}"/>
                </a:ext>
              </a:extLst>
            </p:cNvPr>
            <p:cNvSpPr/>
            <p:nvPr/>
          </p:nvSpPr>
          <p:spPr>
            <a:xfrm rot="18570">
              <a:off x="7434314" y="1409210"/>
              <a:ext cx="853785" cy="66928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17" name="Arrow: Right 14">
              <a:extLst>
                <a:ext uri="{FF2B5EF4-FFF2-40B4-BE49-F238E27FC236}">
                  <a16:creationId xmlns:a16="http://schemas.microsoft.com/office/drawing/2014/main" id="{D3BEC828-77D3-42C5-A893-988364134D44}"/>
                </a:ext>
              </a:extLst>
            </p:cNvPr>
            <p:cNvSpPr txBox="1"/>
            <p:nvPr/>
          </p:nvSpPr>
          <p:spPr>
            <a:xfrm rot="18570">
              <a:off x="7434315" y="1542525"/>
              <a:ext cx="653000" cy="401570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91AE0-9238-4733-A21F-9E7E46D64D82}"/>
              </a:ext>
            </a:extLst>
          </p:cNvPr>
          <p:cNvGrpSpPr/>
          <p:nvPr/>
        </p:nvGrpSpPr>
        <p:grpSpPr>
          <a:xfrm>
            <a:off x="8830059" y="2466726"/>
            <a:ext cx="2688202" cy="1589517"/>
            <a:chOff x="8642490" y="1225494"/>
            <a:chExt cx="2688202" cy="158951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1CC2296-1A4B-4671-A758-BDD4336DD3B6}"/>
                </a:ext>
              </a:extLst>
            </p:cNvPr>
            <p:cNvSpPr/>
            <p:nvPr/>
          </p:nvSpPr>
          <p:spPr>
            <a:xfrm>
              <a:off x="8642490" y="1225494"/>
              <a:ext cx="2688202" cy="1589517"/>
            </a:xfrm>
            <a:prstGeom prst="roundRect">
              <a:avLst>
                <a:gd name="adj" fmla="val 100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15" name="Rectangle: Rounded Corners 16">
              <a:extLst>
                <a:ext uri="{FF2B5EF4-FFF2-40B4-BE49-F238E27FC236}">
                  <a16:creationId xmlns:a16="http://schemas.microsoft.com/office/drawing/2014/main" id="{FEA93C1D-5DDE-4D5B-9E80-3B995B68853D}"/>
                </a:ext>
              </a:extLst>
            </p:cNvPr>
            <p:cNvSpPr txBox="1"/>
            <p:nvPr/>
          </p:nvSpPr>
          <p:spPr>
            <a:xfrm>
              <a:off x="8642490" y="1225494"/>
              <a:ext cx="2688202" cy="10596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Create additional tools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8E1E18-0AA9-49C5-9FF0-4197C0B779D3}"/>
              </a:ext>
            </a:extLst>
          </p:cNvPr>
          <p:cNvGrpSpPr/>
          <p:nvPr/>
        </p:nvGrpSpPr>
        <p:grpSpPr>
          <a:xfrm>
            <a:off x="9380654" y="3526404"/>
            <a:ext cx="2688202" cy="1908000"/>
            <a:chOff x="9193085" y="2285172"/>
            <a:chExt cx="2688202" cy="1908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4AC36D7-B38F-4A0B-8A74-027840389770}"/>
                </a:ext>
              </a:extLst>
            </p:cNvPr>
            <p:cNvSpPr/>
            <p:nvPr/>
          </p:nvSpPr>
          <p:spPr>
            <a:xfrm>
              <a:off x="9193085" y="2285172"/>
              <a:ext cx="2688202" cy="19080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</p:sp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C5E639C4-D986-4C66-AEA1-08E3C20DABD0}"/>
                </a:ext>
              </a:extLst>
            </p:cNvPr>
            <p:cNvSpPr txBox="1"/>
            <p:nvPr/>
          </p:nvSpPr>
          <p:spPr>
            <a:xfrm>
              <a:off x="9248968" y="2341055"/>
              <a:ext cx="2576436" cy="1796234"/>
            </a:xfrm>
            <a:prstGeom prst="rect">
              <a:avLst/>
            </a:prstGeom>
            <a:noFill/>
            <a:ln>
              <a:noFill/>
            </a:ln>
            <a:effectLst/>
            <a:sp3d z="300000"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Centroids and connectors</a:t>
              </a:r>
            </a:p>
            <a:p>
              <a:pPr marL="228600" marR="0" lvl="1" indent="-22860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Other FLSWM attributes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B974B92-A41D-4043-B195-183DBC822D58}"/>
              </a:ext>
            </a:extLst>
          </p:cNvPr>
          <p:cNvSpPr/>
          <p:nvPr/>
        </p:nvSpPr>
        <p:spPr>
          <a:xfrm>
            <a:off x="764790" y="1035730"/>
            <a:ext cx="3182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41944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FLSWM – SIS Prioritization and Integration</a:t>
            </a:r>
          </a:p>
        </p:txBody>
      </p:sp>
      <p:pic>
        <p:nvPicPr>
          <p:cNvPr id="6" name="Picture 5" descr="A web of dots connected">
            <a:extLst>
              <a:ext uri="{FF2B5EF4-FFF2-40B4-BE49-F238E27FC236}">
                <a16:creationId xmlns:a16="http://schemas.microsoft.com/office/drawing/2014/main" id="{682DD64E-BDF5-44CD-B896-2EF86791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0" y="1926325"/>
            <a:ext cx="9987478" cy="40700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A3E338-AF59-4091-96A0-E7C99694FEBA}"/>
              </a:ext>
            </a:extLst>
          </p:cNvPr>
          <p:cNvSpPr/>
          <p:nvPr/>
        </p:nvSpPr>
        <p:spPr>
          <a:xfrm>
            <a:off x="1286830" y="1112714"/>
            <a:ext cx="9618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entury Gothic" panose="020B0502020202020204" pitchFamily="34" charset="0"/>
              </a:rPr>
              <a:t>Network Creation Automation Process</a:t>
            </a:r>
          </a:p>
        </p:txBody>
      </p:sp>
      <p:pic>
        <p:nvPicPr>
          <p:cNvPr id="10" name="Graphic 9" descr="A robot with a raised arm">
            <a:extLst>
              <a:ext uri="{FF2B5EF4-FFF2-40B4-BE49-F238E27FC236}">
                <a16:creationId xmlns:a16="http://schemas.microsoft.com/office/drawing/2014/main" id="{94C1A9A4-6FAC-4E66-A13D-3FC3C103F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5893" y="110384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9E340927-50C7-4255-AF01-5AF0CD3F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1295400"/>
            <a:ext cx="4876223" cy="4928097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D867AD-36B2-4C3D-9C74-F20392BBEF23}"/>
              </a:ext>
            </a:extLst>
          </p:cNvPr>
          <p:cNvSpPr txBox="1">
            <a:spLocks/>
          </p:cNvSpPr>
          <p:nvPr/>
        </p:nvSpPr>
        <p:spPr>
          <a:xfrm>
            <a:off x="742625" y="1295400"/>
            <a:ext cx="5181600" cy="457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#1 Select RCI </a:t>
            </a:r>
            <a:r>
              <a:rPr lang="en-US" b="1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Basemap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Arcs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 tool was developed to sub-select RCI </a:t>
            </a:r>
            <a:r>
              <a:rPr lang="en-US" sz="2000" dirty="0" err="1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Basemap</a:t>
            </a:r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Routes and Arcs by County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 used Hernando &amp; Citrus Counties were selected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Current tool is Statewide for SIS network development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1C7BA6D-F941-4CDB-9271-17CFFD1D5434}"/>
              </a:ext>
            </a:extLst>
          </p:cNvPr>
          <p:cNvCxnSpPr>
            <a:cxnSpLocks/>
          </p:cNvCxnSpPr>
          <p:nvPr/>
        </p:nvCxnSpPr>
        <p:spPr>
          <a:xfrm>
            <a:off x="6019800" y="4073377"/>
            <a:ext cx="4861738" cy="242444"/>
          </a:xfrm>
          <a:prstGeom prst="bentConnector3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D671F1-9AEA-421E-99D7-056791A302BE}"/>
              </a:ext>
            </a:extLst>
          </p:cNvPr>
          <p:cNvSpPr txBox="1"/>
          <p:nvPr/>
        </p:nvSpPr>
        <p:spPr>
          <a:xfrm>
            <a:off x="6005315" y="3795027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Citrus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Hernando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C75E0-52AC-4EDD-A919-8438584E66A6}"/>
              </a:ext>
            </a:extLst>
          </p:cNvPr>
          <p:cNvSpPr txBox="1"/>
          <p:nvPr/>
        </p:nvSpPr>
        <p:spPr>
          <a:xfrm>
            <a:off x="9763204" y="4056637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Citrus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Hernando</a:t>
            </a:r>
          </a:p>
        </p:txBody>
      </p:sp>
    </p:spTree>
    <p:extLst>
      <p:ext uri="{BB962C8B-B14F-4D97-AF65-F5344CB8AC3E}">
        <p14:creationId xmlns:p14="http://schemas.microsoft.com/office/powerpoint/2010/main" val="260095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A43E72F6-E5E3-408A-A795-90E7721BC1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958567"/>
            <a:ext cx="5181600" cy="572506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53A71D-FCC1-4EC4-9ADF-E55BAE8B28F9}"/>
              </a:ext>
            </a:extLst>
          </p:cNvPr>
          <p:cNvSpPr txBox="1">
            <a:spLocks/>
          </p:cNvSpPr>
          <p:nvPr/>
        </p:nvSpPr>
        <p:spPr>
          <a:xfrm>
            <a:off x="546100" y="1219200"/>
            <a:ext cx="5181600" cy="457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#2 Create RCI Arc Nodes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create node features for </a:t>
            </a:r>
            <a:r>
              <a:rPr lang="en-US" sz="2000" dirty="0" err="1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Basemap</a:t>
            </a:r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arc identification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Redundant nodes are removed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Preserves RCI </a:t>
            </a:r>
            <a:r>
              <a:rPr lang="en-US" sz="2000" dirty="0" err="1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Basemap</a:t>
            </a:r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intersections, measures and other points of connectivity</a:t>
            </a:r>
            <a:endParaRPr lang="en-US" sz="2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03ABB-7558-415C-AF6E-821420D18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2" r="5764" b="9949"/>
          <a:stretch/>
        </p:blipFill>
        <p:spPr>
          <a:xfrm>
            <a:off x="8828597" y="4921774"/>
            <a:ext cx="3200400" cy="1174569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698B25-0F91-4B86-B3EA-9C094AD02ECB}"/>
              </a:ext>
            </a:extLst>
          </p:cNvPr>
          <p:cNvSpPr txBox="1">
            <a:spLocks/>
          </p:cNvSpPr>
          <p:nvPr/>
        </p:nvSpPr>
        <p:spPr>
          <a:xfrm>
            <a:off x="546100" y="3918231"/>
            <a:ext cx="5185914" cy="2133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#3 Route 800 Series to Route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analyze RCI route relationships in GIS to better process divided roadways and their reverse traffic flow routes and attributes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565D8D-448D-458F-8C4C-327FFEB6A2F9}"/>
              </a:ext>
            </a:extLst>
          </p:cNvPr>
          <p:cNvGrpSpPr/>
          <p:nvPr/>
        </p:nvGrpSpPr>
        <p:grpSpPr>
          <a:xfrm>
            <a:off x="7391400" y="958567"/>
            <a:ext cx="4093594" cy="3857762"/>
            <a:chOff x="7869806" y="958567"/>
            <a:chExt cx="4093594" cy="38577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3DFCE-5A4E-44AD-9613-07C658E24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948"/>
            <a:stretch/>
          </p:blipFill>
          <p:spPr>
            <a:xfrm>
              <a:off x="10744200" y="958567"/>
              <a:ext cx="1219200" cy="3857762"/>
            </a:xfrm>
            <a:prstGeom prst="rect">
              <a:avLst/>
            </a:prstGeom>
            <a:ln w="19050">
              <a:solidFill>
                <a:sysClr val="windowText" lastClr="000000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A30119-9D43-423C-AE89-035EB8F19787}"/>
                </a:ext>
              </a:extLst>
            </p:cNvPr>
            <p:cNvSpPr/>
            <p:nvPr/>
          </p:nvSpPr>
          <p:spPr>
            <a:xfrm>
              <a:off x="7869806" y="4191000"/>
              <a:ext cx="207394" cy="381000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ECCBB-D895-4400-BFF7-BE7CA9FB3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9806" y="958568"/>
              <a:ext cx="2874394" cy="32324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AB0AEE-4CF0-4D5C-9C74-F45A29343EF3}"/>
                </a:ext>
              </a:extLst>
            </p:cNvPr>
            <p:cNvCxnSpPr>
              <a:cxnSpLocks/>
            </p:cNvCxnSpPr>
            <p:nvPr/>
          </p:nvCxnSpPr>
          <p:spPr>
            <a:xfrm>
              <a:off x="7869806" y="4572000"/>
              <a:ext cx="2874394" cy="24432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672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7D50536-83D4-4F27-B418-D51465DF6C11}"/>
              </a:ext>
            </a:extLst>
          </p:cNvPr>
          <p:cNvSpPr txBox="1">
            <a:spLocks/>
          </p:cNvSpPr>
          <p:nvPr/>
        </p:nvSpPr>
        <p:spPr>
          <a:xfrm>
            <a:off x="6004856" y="58164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0BB2-01DB-4F23-8349-6212B564554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EDE3B-DACF-47FF-8985-637DEB09E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9892" b="321"/>
          <a:stretch/>
        </p:blipFill>
        <p:spPr>
          <a:xfrm>
            <a:off x="5647114" y="3660804"/>
            <a:ext cx="6345516" cy="2257764"/>
          </a:xfrm>
          <a:prstGeom prst="rect">
            <a:avLst/>
          </a:prstGeom>
        </p:spPr>
      </p:pic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5FAB6C6C-9C09-475E-A9A9-57C228F09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114" y="1258721"/>
            <a:ext cx="6345516" cy="2037101"/>
          </a:xfrm>
          <a:prstGeom prst="rect">
            <a:avLst/>
          </a:prstGeom>
        </p:spPr>
      </p:pic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12BD3F9A-F65E-4CCE-B0A6-222C76DC3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56" t="17169" r="2486" b="51134"/>
          <a:stretch/>
        </p:blipFill>
        <p:spPr>
          <a:xfrm>
            <a:off x="7753890" y="2199053"/>
            <a:ext cx="2351189" cy="1310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9CAA2-89A0-4828-A035-8B2DD7962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2" t="17542" r="68514" b="50707"/>
          <a:stretch/>
        </p:blipFill>
        <p:spPr>
          <a:xfrm>
            <a:off x="7938154" y="4789686"/>
            <a:ext cx="2914283" cy="12750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AD7281-0570-4D27-B405-62569AB88359}"/>
              </a:ext>
            </a:extLst>
          </p:cNvPr>
          <p:cNvCxnSpPr>
            <a:cxnSpLocks/>
          </p:cNvCxnSpPr>
          <p:nvPr/>
        </p:nvCxnSpPr>
        <p:spPr>
          <a:xfrm flipV="1">
            <a:off x="7753890" y="1623704"/>
            <a:ext cx="2962057" cy="575352"/>
          </a:xfrm>
          <a:prstGeom prst="line">
            <a:avLst/>
          </a:prstGeom>
          <a:noFill/>
          <a:ln w="50800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CECD4-A167-438E-8477-F034284E09FC}"/>
              </a:ext>
            </a:extLst>
          </p:cNvPr>
          <p:cNvCxnSpPr>
            <a:cxnSpLocks/>
          </p:cNvCxnSpPr>
          <p:nvPr/>
        </p:nvCxnSpPr>
        <p:spPr>
          <a:xfrm flipV="1">
            <a:off x="10105079" y="2199056"/>
            <a:ext cx="1710203" cy="1283923"/>
          </a:xfrm>
          <a:prstGeom prst="line">
            <a:avLst/>
          </a:prstGeom>
          <a:noFill/>
          <a:ln w="50800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1F6D1F-8B51-42C2-8554-D775C38B443F}"/>
              </a:ext>
            </a:extLst>
          </p:cNvPr>
          <p:cNvCxnSpPr>
            <a:cxnSpLocks/>
          </p:cNvCxnSpPr>
          <p:nvPr/>
        </p:nvCxnSpPr>
        <p:spPr>
          <a:xfrm flipV="1">
            <a:off x="10105079" y="1623703"/>
            <a:ext cx="1710203" cy="575353"/>
          </a:xfrm>
          <a:prstGeom prst="line">
            <a:avLst/>
          </a:prstGeom>
          <a:noFill/>
          <a:ln w="50800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0DC70C-86C3-4672-8A29-4DD48C2C51A3}"/>
              </a:ext>
            </a:extLst>
          </p:cNvPr>
          <p:cNvCxnSpPr>
            <a:cxnSpLocks/>
          </p:cNvCxnSpPr>
          <p:nvPr/>
        </p:nvCxnSpPr>
        <p:spPr>
          <a:xfrm>
            <a:off x="6196532" y="4097506"/>
            <a:ext cx="1741622" cy="692181"/>
          </a:xfrm>
          <a:prstGeom prst="line">
            <a:avLst/>
          </a:prstGeom>
          <a:noFill/>
          <a:ln w="50800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859184-2D67-4621-BA1A-CDC9FA3F9B87}"/>
              </a:ext>
            </a:extLst>
          </p:cNvPr>
          <p:cNvCxnSpPr>
            <a:cxnSpLocks/>
          </p:cNvCxnSpPr>
          <p:nvPr/>
        </p:nvCxnSpPr>
        <p:spPr>
          <a:xfrm>
            <a:off x="7808438" y="4033263"/>
            <a:ext cx="3020275" cy="756422"/>
          </a:xfrm>
          <a:prstGeom prst="line">
            <a:avLst/>
          </a:prstGeom>
          <a:noFill/>
          <a:ln w="50800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214C51-10AA-49AC-921E-2E7272EA4897}"/>
              </a:ext>
            </a:extLst>
          </p:cNvPr>
          <p:cNvCxnSpPr>
            <a:cxnSpLocks/>
          </p:cNvCxnSpPr>
          <p:nvPr/>
        </p:nvCxnSpPr>
        <p:spPr>
          <a:xfrm>
            <a:off x="6196532" y="4789685"/>
            <a:ext cx="1741622" cy="1187175"/>
          </a:xfrm>
          <a:prstGeom prst="line">
            <a:avLst/>
          </a:prstGeom>
          <a:noFill/>
          <a:ln w="50800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70010E-F303-4CAC-8241-87C859670FC0}"/>
              </a:ext>
            </a:extLst>
          </p:cNvPr>
          <p:cNvSpPr txBox="1"/>
          <p:nvPr/>
        </p:nvSpPr>
        <p:spPr>
          <a:xfrm>
            <a:off x="540214" y="1165491"/>
            <a:ext cx="49002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#4 Create RCI Arc Events</a:t>
            </a: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Basemap</a:t>
            </a:r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Arcs 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Unique node (ANODE - BNODE) pairs added to each arc</a:t>
            </a: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Arcs RCI Event Table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Arcs layer exported to table with RCI linear reference</a:t>
            </a:r>
          </a:p>
          <a:p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6FC1B9D-51BC-43ED-A9DE-E3F92DD7C437}"/>
              </a:ext>
            </a:extLst>
          </p:cNvPr>
          <p:cNvSpPr txBox="1">
            <a:spLocks/>
          </p:cNvSpPr>
          <p:nvPr/>
        </p:nvSpPr>
        <p:spPr>
          <a:xfrm>
            <a:off x="538681" y="3837077"/>
            <a:ext cx="5181600" cy="1905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#5 Update/Capture 800 RCI Arc Events</a:t>
            </a:r>
          </a:p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relationships of reverse traffic flow routes attributes of divided roadways</a:t>
            </a:r>
          </a:p>
        </p:txBody>
      </p:sp>
    </p:spTree>
    <p:extLst>
      <p:ext uri="{BB962C8B-B14F-4D97-AF65-F5344CB8AC3E}">
        <p14:creationId xmlns:p14="http://schemas.microsoft.com/office/powerpoint/2010/main" val="192055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7297-9DB8-43EA-B398-5B6BD7659DB3}"/>
              </a:ext>
            </a:extLst>
          </p:cNvPr>
          <p:cNvSpPr txBox="1">
            <a:spLocks/>
          </p:cNvSpPr>
          <p:nvPr/>
        </p:nvSpPr>
        <p:spPr>
          <a:xfrm>
            <a:off x="1075593" y="223882"/>
            <a:ext cx="9067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RCI Base Map Automation to Model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BBBBB-E475-4F5F-8ABD-559DBC3C9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9" b="16554"/>
          <a:stretch/>
        </p:blipFill>
        <p:spPr>
          <a:xfrm>
            <a:off x="5784979" y="1604865"/>
            <a:ext cx="5495925" cy="325949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71CEC1C-B2BF-4E5F-8F58-585C756FFE77}"/>
              </a:ext>
            </a:extLst>
          </p:cNvPr>
          <p:cNvSpPr txBox="1">
            <a:spLocks/>
          </p:cNvSpPr>
          <p:nvPr/>
        </p:nvSpPr>
        <p:spPr>
          <a:xfrm>
            <a:off x="533400" y="1032587"/>
            <a:ext cx="58674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#6 Capture RCI Attribute Events Tables </a:t>
            </a:r>
          </a:p>
          <a:p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Initial Attributes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Functional Classification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Number of Lanes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Max Speed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Road Type</a:t>
            </a:r>
          </a:p>
          <a:p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Additional attributes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Count Stations</a:t>
            </a:r>
          </a:p>
          <a:p>
            <a:pPr lvl="2"/>
            <a:r>
              <a:rPr 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TTMS</a:t>
            </a:r>
          </a:p>
          <a:p>
            <a:pPr lvl="2"/>
            <a:r>
              <a:rPr 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PTMS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Signal locations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Turn-lanes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SIS Cost Feasible and Needs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48419-491F-404A-BE91-59B25C61B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79" y="4981833"/>
            <a:ext cx="987310" cy="914400"/>
          </a:xfrm>
          <a:prstGeom prst="rect">
            <a:avLst/>
          </a:prstGeom>
        </p:spPr>
      </p:pic>
      <p:pic>
        <p:nvPicPr>
          <p:cNvPr id="7" name="Picture 2" descr="Taylor Mill/KY3716 Speed Limit has Dropped to 35 - City of Taylor Mill">
            <a:extLst>
              <a:ext uri="{FF2B5EF4-FFF2-40B4-BE49-F238E27FC236}">
                <a16:creationId xmlns:a16="http://schemas.microsoft.com/office/drawing/2014/main" id="{B790F093-E378-4D6F-A47D-0E3B0A4F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83" y="498183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affic Signal Timing 101 - The Basics of Local Intersection Control -  Florida LTAP Center">
            <a:extLst>
              <a:ext uri="{FF2B5EF4-FFF2-40B4-BE49-F238E27FC236}">
                <a16:creationId xmlns:a16="http://schemas.microsoft.com/office/drawing/2014/main" id="{952FE1E2-9FE3-466D-9251-08FB4CAE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77" y="4991358"/>
            <a:ext cx="6720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eft Turn Only Sign With Symbol-R3-5L, SKU: X-R3-5L">
            <a:extLst>
              <a:ext uri="{FF2B5EF4-FFF2-40B4-BE49-F238E27FC236}">
                <a16:creationId xmlns:a16="http://schemas.microsoft.com/office/drawing/2014/main" id="{92377BBB-B363-4227-B209-ACB0220C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13" y="4981833"/>
            <a:ext cx="7681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EF87950-C2BB-4A63-96D7-BABE0910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83" y="499135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1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DOT">
      <a:dk1>
        <a:srgbClr val="000000"/>
      </a:dk1>
      <a:lt1>
        <a:srgbClr val="FFFFFF"/>
      </a:lt1>
      <a:dk2>
        <a:srgbClr val="0B436A"/>
      </a:dk2>
      <a:lt2>
        <a:srgbClr val="A8A99E"/>
      </a:lt2>
      <a:accent1>
        <a:srgbClr val="1F4383"/>
      </a:accent1>
      <a:accent2>
        <a:srgbClr val="C8102E"/>
      </a:accent2>
      <a:accent3>
        <a:srgbClr val="0B436A"/>
      </a:accent3>
      <a:accent4>
        <a:srgbClr val="A81E2C"/>
      </a:accent4>
      <a:accent5>
        <a:srgbClr val="7F7F7F"/>
      </a:accent5>
      <a:accent6>
        <a:srgbClr val="A8A99E"/>
      </a:accent6>
      <a:hlink>
        <a:srgbClr val="1F438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9FA2CDFCA474586545E6ACF560CBD" ma:contentTypeVersion="13" ma:contentTypeDescription="Create a new document." ma:contentTypeScope="" ma:versionID="54577c448e43545e4d95fdd0059401a7">
  <xsd:schema xmlns:xsd="http://www.w3.org/2001/XMLSchema" xmlns:xs="http://www.w3.org/2001/XMLSchema" xmlns:p="http://schemas.microsoft.com/office/2006/metadata/properties" xmlns:ns3="bcaed83d-92eb-442a-82b0-bb98f0a1aee7" xmlns:ns4="bc1218fd-22f2-48bd-b5d9-b9cdd9d99d5d" targetNamespace="http://schemas.microsoft.com/office/2006/metadata/properties" ma:root="true" ma:fieldsID="541128ea16c4fe8556bcc5ca5586ddb2" ns3:_="" ns4:_="">
    <xsd:import namespace="bcaed83d-92eb-442a-82b0-bb98f0a1aee7"/>
    <xsd:import namespace="bc1218fd-22f2-48bd-b5d9-b9cdd9d99d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ed83d-92eb-442a-82b0-bb98f0a1a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218fd-22f2-48bd-b5d9-b9cdd9d99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1A058-C902-416C-9708-654267BACF35}">
  <ds:schemaRefs>
    <ds:schemaRef ds:uri="bc1218fd-22f2-48bd-b5d9-b9cdd9d99d5d"/>
    <ds:schemaRef ds:uri="bcaed83d-92eb-442a-82b0-bb98f0a1ae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AE5535-E07F-41A5-9BEA-1BF54F6AE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0E9910-FD31-452A-876C-DB7F3C7EFE37}">
  <ds:schemaRefs>
    <ds:schemaRef ds:uri="bc1218fd-22f2-48bd-b5d9-b9cdd9d99d5d"/>
    <ds:schemaRef ds:uri="bcaed83d-92eb-442a-82b0-bb98f0a1ae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753</Words>
  <Application>Microsoft Office PowerPoint</Application>
  <PresentationFormat>Widescreen</PresentationFormat>
  <Paragraphs>133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Segoe UI</vt:lpstr>
      <vt:lpstr>Office Theme</vt:lpstr>
      <vt:lpstr> Florida Statewide Model  Strategic Intermodal System Prioritization and Integration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Melissa</dc:creator>
  <cp:lastModifiedBy>Berk, Jeanette F.</cp:lastModifiedBy>
  <cp:revision>10</cp:revision>
  <dcterms:created xsi:type="dcterms:W3CDTF">2019-08-27T17:53:51Z</dcterms:created>
  <dcterms:modified xsi:type="dcterms:W3CDTF">2022-06-29T10:35:49Z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0x010100DA29FA2CDFCA474586545E6ACF560CBD</vt:lpwstr>
  </property>
</Properties>
</file>