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1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8" r:id="rId3"/>
    <p:sldId id="259" r:id="rId4"/>
    <p:sldId id="264"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5F"/>
    <a:srgbClr val="013D70"/>
    <a:srgbClr val="2195D2"/>
    <a:srgbClr val="215B9A"/>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ECF070-38DC-4926-9E61-96125D594273}" v="29" dt="2022-02-18T18:49:24.8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83"/>
    <p:restoredTop sz="94694"/>
  </p:normalViewPr>
  <p:slideViewPr>
    <p:cSldViewPr>
      <p:cViewPr varScale="1">
        <p:scale>
          <a:sx n="60" d="100"/>
          <a:sy n="60" d="100"/>
        </p:scale>
        <p:origin x="480" y="4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2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ldon Harrison" userId="d9e917a8-a8ca-4d34-ab88-ce5dcef6b3ab" providerId="ADAL" clId="{D5ECF070-38DC-4926-9E61-96125D594273}"/>
    <pc:docChg chg="undo custSel addSld delSld modSld">
      <pc:chgData name="Sheldon Harrison" userId="d9e917a8-a8ca-4d34-ab88-ce5dcef6b3ab" providerId="ADAL" clId="{D5ECF070-38DC-4926-9E61-96125D594273}" dt="2022-02-20T16:05:43.873" v="1442"/>
      <pc:docMkLst>
        <pc:docMk/>
      </pc:docMkLst>
      <pc:sldChg chg="modSp mod modNotesTx">
        <pc:chgData name="Sheldon Harrison" userId="d9e917a8-a8ca-4d34-ab88-ce5dcef6b3ab" providerId="ADAL" clId="{D5ECF070-38DC-4926-9E61-96125D594273}" dt="2022-02-20T15:56:21.838" v="1422"/>
        <pc:sldMkLst>
          <pc:docMk/>
          <pc:sldMk cId="0" sldId="256"/>
        </pc:sldMkLst>
        <pc:spChg chg="mod">
          <ac:chgData name="Sheldon Harrison" userId="d9e917a8-a8ca-4d34-ab88-ce5dcef6b3ab" providerId="ADAL" clId="{D5ECF070-38DC-4926-9E61-96125D594273}" dt="2022-02-18T02:22:15.748" v="91" actId="1035"/>
          <ac:spMkLst>
            <pc:docMk/>
            <pc:sldMk cId="0" sldId="256"/>
            <ac:spMk id="2" creationId="{00000000-0000-0000-0000-000000000000}"/>
          </ac:spMkLst>
        </pc:spChg>
        <pc:spChg chg="mod">
          <ac:chgData name="Sheldon Harrison" userId="d9e917a8-a8ca-4d34-ab88-ce5dcef6b3ab" providerId="ADAL" clId="{D5ECF070-38DC-4926-9E61-96125D594273}" dt="2022-02-18T02:26:17.295" v="271" actId="948"/>
          <ac:spMkLst>
            <pc:docMk/>
            <pc:sldMk cId="0" sldId="256"/>
            <ac:spMk id="3" creationId="{00000000-0000-0000-0000-000000000000}"/>
          </ac:spMkLst>
        </pc:spChg>
      </pc:sldChg>
      <pc:sldChg chg="addSp delSp modSp mod modNotesTx">
        <pc:chgData name="Sheldon Harrison" userId="d9e917a8-a8ca-4d34-ab88-ce5dcef6b3ab" providerId="ADAL" clId="{D5ECF070-38DC-4926-9E61-96125D594273}" dt="2022-02-20T15:56:39.015" v="1423"/>
        <pc:sldMkLst>
          <pc:docMk/>
          <pc:sldMk cId="0" sldId="258"/>
        </pc:sldMkLst>
        <pc:spChg chg="mod">
          <ac:chgData name="Sheldon Harrison" userId="d9e917a8-a8ca-4d34-ab88-ce5dcef6b3ab" providerId="ADAL" clId="{D5ECF070-38DC-4926-9E61-96125D594273}" dt="2022-02-18T20:06:16.558" v="1421" actId="20577"/>
          <ac:spMkLst>
            <pc:docMk/>
            <pc:sldMk cId="0" sldId="258"/>
            <ac:spMk id="2" creationId="{00000000-0000-0000-0000-000000000000}"/>
          </ac:spMkLst>
        </pc:spChg>
        <pc:spChg chg="del">
          <ac:chgData name="Sheldon Harrison" userId="d9e917a8-a8ca-4d34-ab88-ce5dcef6b3ab" providerId="ADAL" clId="{D5ECF070-38DC-4926-9E61-96125D594273}" dt="2022-02-18T02:27:21.762" v="272" actId="478"/>
          <ac:spMkLst>
            <pc:docMk/>
            <pc:sldMk cId="0" sldId="258"/>
            <ac:spMk id="3" creationId="{00000000-0000-0000-0000-000000000000}"/>
          </ac:spMkLst>
        </pc:spChg>
        <pc:spChg chg="add del mod">
          <ac:chgData name="Sheldon Harrison" userId="d9e917a8-a8ca-4d34-ab88-ce5dcef6b3ab" providerId="ADAL" clId="{D5ECF070-38DC-4926-9E61-96125D594273}" dt="2022-02-18T02:29:12.614" v="304" actId="478"/>
          <ac:spMkLst>
            <pc:docMk/>
            <pc:sldMk cId="0" sldId="258"/>
            <ac:spMk id="4" creationId="{A762A54D-3D0A-43E4-B33D-7B822F0DAB31}"/>
          </ac:spMkLst>
        </pc:spChg>
        <pc:spChg chg="add mod">
          <ac:chgData name="Sheldon Harrison" userId="d9e917a8-a8ca-4d34-ab88-ce5dcef6b3ab" providerId="ADAL" clId="{D5ECF070-38DC-4926-9E61-96125D594273}" dt="2022-02-18T02:27:38.129" v="301"/>
          <ac:spMkLst>
            <pc:docMk/>
            <pc:sldMk cId="0" sldId="258"/>
            <ac:spMk id="8" creationId="{6691A093-4335-4DDB-AB59-5CE1E034CB58}"/>
          </ac:spMkLst>
        </pc:spChg>
        <pc:spChg chg="add mod">
          <ac:chgData name="Sheldon Harrison" userId="d9e917a8-a8ca-4d34-ab88-ce5dcef6b3ab" providerId="ADAL" clId="{D5ECF070-38DC-4926-9E61-96125D594273}" dt="2022-02-18T02:30:05.401" v="309" actId="255"/>
          <ac:spMkLst>
            <pc:docMk/>
            <pc:sldMk cId="0" sldId="258"/>
            <ac:spMk id="9" creationId="{A698875E-48A4-4D8A-AAC2-04E063C94BC6}"/>
          </ac:spMkLst>
        </pc:spChg>
        <pc:picChg chg="del">
          <ac:chgData name="Sheldon Harrison" userId="d9e917a8-a8ca-4d34-ab88-ce5dcef6b3ab" providerId="ADAL" clId="{D5ECF070-38DC-4926-9E61-96125D594273}" dt="2022-02-18T02:27:21.762" v="272" actId="478"/>
          <ac:picMkLst>
            <pc:docMk/>
            <pc:sldMk cId="0" sldId="258"/>
            <ac:picMk id="1026" creationId="{1A93274C-CE14-104E-AFAC-B3AD6FBFDBEE}"/>
          </ac:picMkLst>
        </pc:picChg>
        <pc:picChg chg="del">
          <ac:chgData name="Sheldon Harrison" userId="d9e917a8-a8ca-4d34-ab88-ce5dcef6b3ab" providerId="ADAL" clId="{D5ECF070-38DC-4926-9E61-96125D594273}" dt="2022-02-18T02:27:21.762" v="272" actId="478"/>
          <ac:picMkLst>
            <pc:docMk/>
            <pc:sldMk cId="0" sldId="258"/>
            <ac:picMk id="1028" creationId="{428BA68D-1AB3-FA4A-875B-C57EEE89F13B}"/>
          </ac:picMkLst>
        </pc:picChg>
        <pc:picChg chg="del">
          <ac:chgData name="Sheldon Harrison" userId="d9e917a8-a8ca-4d34-ab88-ce5dcef6b3ab" providerId="ADAL" clId="{D5ECF070-38DC-4926-9E61-96125D594273}" dt="2022-02-18T02:27:21.762" v="272" actId="478"/>
          <ac:picMkLst>
            <pc:docMk/>
            <pc:sldMk cId="0" sldId="258"/>
            <ac:picMk id="1030" creationId="{27D055D3-C420-2245-9F3D-553830325C56}"/>
          </ac:picMkLst>
        </pc:picChg>
      </pc:sldChg>
      <pc:sldChg chg="addSp delSp modSp mod modNotesTx">
        <pc:chgData name="Sheldon Harrison" userId="d9e917a8-a8ca-4d34-ab88-ce5dcef6b3ab" providerId="ADAL" clId="{D5ECF070-38DC-4926-9E61-96125D594273}" dt="2022-02-20T15:56:57.566" v="1424"/>
        <pc:sldMkLst>
          <pc:docMk/>
          <pc:sldMk cId="577344329" sldId="259"/>
        </pc:sldMkLst>
        <pc:spChg chg="mod">
          <ac:chgData name="Sheldon Harrison" userId="d9e917a8-a8ca-4d34-ab88-ce5dcef6b3ab" providerId="ADAL" clId="{D5ECF070-38DC-4926-9E61-96125D594273}" dt="2022-02-18T02:33:07.735" v="355" actId="20577"/>
          <ac:spMkLst>
            <pc:docMk/>
            <pc:sldMk cId="577344329" sldId="259"/>
            <ac:spMk id="2" creationId="{A6F82D71-0236-C243-9B7C-658B75B9A27D}"/>
          </ac:spMkLst>
        </pc:spChg>
        <pc:spChg chg="add mod">
          <ac:chgData name="Sheldon Harrison" userId="d9e917a8-a8ca-4d34-ab88-ce5dcef6b3ab" providerId="ADAL" clId="{D5ECF070-38DC-4926-9E61-96125D594273}" dt="2022-02-18T02:32:06.077" v="353" actId="255"/>
          <ac:spMkLst>
            <pc:docMk/>
            <pc:sldMk cId="577344329" sldId="259"/>
            <ac:spMk id="4" creationId="{1AAAE594-5C31-41E9-AB58-08198759DE1C}"/>
          </ac:spMkLst>
        </pc:spChg>
        <pc:graphicFrameChg chg="del">
          <ac:chgData name="Sheldon Harrison" userId="d9e917a8-a8ca-4d34-ab88-ce5dcef6b3ab" providerId="ADAL" clId="{D5ECF070-38DC-4926-9E61-96125D594273}" dt="2022-02-18T02:31:00.872" v="348" actId="478"/>
          <ac:graphicFrameMkLst>
            <pc:docMk/>
            <pc:sldMk cId="577344329" sldId="259"/>
            <ac:graphicFrameMk id="3" creationId="{980B4597-12CA-C54B-8751-4A1A02FBB377}"/>
          </ac:graphicFrameMkLst>
        </pc:graphicFrameChg>
      </pc:sldChg>
      <pc:sldChg chg="addSp delSp modSp mod modNotesTx">
        <pc:chgData name="Sheldon Harrison" userId="d9e917a8-a8ca-4d34-ab88-ce5dcef6b3ab" providerId="ADAL" clId="{D5ECF070-38DC-4926-9E61-96125D594273}" dt="2022-02-20T15:57:38.485" v="1426"/>
        <pc:sldMkLst>
          <pc:docMk/>
          <pc:sldMk cId="2279932313" sldId="260"/>
        </pc:sldMkLst>
        <pc:spChg chg="mod">
          <ac:chgData name="Sheldon Harrison" userId="d9e917a8-a8ca-4d34-ab88-ce5dcef6b3ab" providerId="ADAL" clId="{D5ECF070-38DC-4926-9E61-96125D594273}" dt="2022-02-18T02:34:51.206" v="409" actId="20577"/>
          <ac:spMkLst>
            <pc:docMk/>
            <pc:sldMk cId="2279932313" sldId="260"/>
            <ac:spMk id="2" creationId="{8BEC5A54-483D-3447-B22B-D038B0A5BCFF}"/>
          </ac:spMkLst>
        </pc:spChg>
        <pc:spChg chg="del">
          <ac:chgData name="Sheldon Harrison" userId="d9e917a8-a8ca-4d34-ab88-ce5dcef6b3ab" providerId="ADAL" clId="{D5ECF070-38DC-4926-9E61-96125D594273}" dt="2022-02-18T02:35:05.160" v="410" actId="478"/>
          <ac:spMkLst>
            <pc:docMk/>
            <pc:sldMk cId="2279932313" sldId="260"/>
            <ac:spMk id="4" creationId="{76E56B2C-FE9A-8D43-B418-BA54F9E331ED}"/>
          </ac:spMkLst>
        </pc:spChg>
        <pc:spChg chg="del">
          <ac:chgData name="Sheldon Harrison" userId="d9e917a8-a8ca-4d34-ab88-ce5dcef6b3ab" providerId="ADAL" clId="{D5ECF070-38DC-4926-9E61-96125D594273}" dt="2022-02-18T02:35:05.160" v="410" actId="478"/>
          <ac:spMkLst>
            <pc:docMk/>
            <pc:sldMk cId="2279932313" sldId="260"/>
            <ac:spMk id="5" creationId="{60A21EEC-9E53-444C-8A14-C1DA30C86136}"/>
          </ac:spMkLst>
        </pc:spChg>
        <pc:spChg chg="add del mod">
          <ac:chgData name="Sheldon Harrison" userId="d9e917a8-a8ca-4d34-ab88-ce5dcef6b3ab" providerId="ADAL" clId="{D5ECF070-38DC-4926-9E61-96125D594273}" dt="2022-02-18T02:35:10.375" v="411" actId="478"/>
          <ac:spMkLst>
            <pc:docMk/>
            <pc:sldMk cId="2279932313" sldId="260"/>
            <ac:spMk id="6" creationId="{F3C4F0B4-B896-4A95-A700-3900BEF5B492}"/>
          </ac:spMkLst>
        </pc:spChg>
        <pc:spChg chg="add del mod">
          <ac:chgData name="Sheldon Harrison" userId="d9e917a8-a8ca-4d34-ab88-ce5dcef6b3ab" providerId="ADAL" clId="{D5ECF070-38DC-4926-9E61-96125D594273}" dt="2022-02-18T02:35:10.375" v="411" actId="478"/>
          <ac:spMkLst>
            <pc:docMk/>
            <pc:sldMk cId="2279932313" sldId="260"/>
            <ac:spMk id="8" creationId="{B988E41D-AA7C-45A2-BC01-35CE01D4A7E9}"/>
          </ac:spMkLst>
        </pc:spChg>
        <pc:spChg chg="add mod">
          <ac:chgData name="Sheldon Harrison" userId="d9e917a8-a8ca-4d34-ab88-ce5dcef6b3ab" providerId="ADAL" clId="{D5ECF070-38DC-4926-9E61-96125D594273}" dt="2022-02-18T02:35:11.770" v="413" actId="27636"/>
          <ac:spMkLst>
            <pc:docMk/>
            <pc:sldMk cId="2279932313" sldId="260"/>
            <ac:spMk id="9" creationId="{C7E97E0E-2CB3-4A62-8DF6-8F5D4E22EA55}"/>
          </ac:spMkLst>
        </pc:spChg>
      </pc:sldChg>
      <pc:sldChg chg="addSp delSp modSp mod modNotesTx">
        <pc:chgData name="Sheldon Harrison" userId="d9e917a8-a8ca-4d34-ab88-ce5dcef6b3ab" providerId="ADAL" clId="{D5ECF070-38DC-4926-9E61-96125D594273}" dt="2022-02-20T15:57:54.995" v="1427"/>
        <pc:sldMkLst>
          <pc:docMk/>
          <pc:sldMk cId="3332040247" sldId="261"/>
        </pc:sldMkLst>
        <pc:spChg chg="mod">
          <ac:chgData name="Sheldon Harrison" userId="d9e917a8-a8ca-4d34-ab88-ce5dcef6b3ab" providerId="ADAL" clId="{D5ECF070-38DC-4926-9E61-96125D594273}" dt="2022-02-18T15:24:31.903" v="446" actId="6549"/>
          <ac:spMkLst>
            <pc:docMk/>
            <pc:sldMk cId="3332040247" sldId="261"/>
            <ac:spMk id="2" creationId="{2320D9E1-42F4-F741-844E-6E474CBE412C}"/>
          </ac:spMkLst>
        </pc:spChg>
        <pc:spChg chg="del mod">
          <ac:chgData name="Sheldon Harrison" userId="d9e917a8-a8ca-4d34-ab88-ce5dcef6b3ab" providerId="ADAL" clId="{D5ECF070-38DC-4926-9E61-96125D594273}" dt="2022-02-18T15:24:53.575" v="448" actId="478"/>
          <ac:spMkLst>
            <pc:docMk/>
            <pc:sldMk cId="3332040247" sldId="261"/>
            <ac:spMk id="3" creationId="{AF9B1934-35DB-AF46-A583-2E1FEAA2E23B}"/>
          </ac:spMkLst>
        </pc:spChg>
        <pc:spChg chg="add del mod">
          <ac:chgData name="Sheldon Harrison" userId="d9e917a8-a8ca-4d34-ab88-ce5dcef6b3ab" providerId="ADAL" clId="{D5ECF070-38DC-4926-9E61-96125D594273}" dt="2022-02-18T15:33:24.855" v="449" actId="478"/>
          <ac:spMkLst>
            <pc:docMk/>
            <pc:sldMk cId="3332040247" sldId="261"/>
            <ac:spMk id="5" creationId="{1085B949-9A3B-432A-BF8B-83B0FB291FE0}"/>
          </ac:spMkLst>
        </pc:spChg>
        <pc:spChg chg="add mod">
          <ac:chgData name="Sheldon Harrison" userId="d9e917a8-a8ca-4d34-ab88-ce5dcef6b3ab" providerId="ADAL" clId="{D5ECF070-38DC-4926-9E61-96125D594273}" dt="2022-02-18T15:34:00.732" v="452"/>
          <ac:spMkLst>
            <pc:docMk/>
            <pc:sldMk cId="3332040247" sldId="261"/>
            <ac:spMk id="9" creationId="{272191B4-CA21-4972-A564-95A7E824ED2A}"/>
          </ac:spMkLst>
        </pc:spChg>
        <pc:picChg chg="del">
          <ac:chgData name="Sheldon Harrison" userId="d9e917a8-a8ca-4d34-ab88-ce5dcef6b3ab" providerId="ADAL" clId="{D5ECF070-38DC-4926-9E61-96125D594273}" dt="2022-02-18T15:33:27.736" v="450" actId="478"/>
          <ac:picMkLst>
            <pc:docMk/>
            <pc:sldMk cId="3332040247" sldId="261"/>
            <ac:picMk id="3074" creationId="{3EDA905C-1EE1-3D40-99BE-FC02EC5D8B64}"/>
          </ac:picMkLst>
        </pc:picChg>
        <pc:picChg chg="del">
          <ac:chgData name="Sheldon Harrison" userId="d9e917a8-a8ca-4d34-ab88-ce5dcef6b3ab" providerId="ADAL" clId="{D5ECF070-38DC-4926-9E61-96125D594273}" dt="2022-02-18T15:33:31.749" v="451" actId="478"/>
          <ac:picMkLst>
            <pc:docMk/>
            <pc:sldMk cId="3332040247" sldId="261"/>
            <ac:picMk id="3076" creationId="{EF173B3B-8C15-914C-A123-F1D3EDF71D73}"/>
          </ac:picMkLst>
        </pc:picChg>
        <pc:picChg chg="del">
          <ac:chgData name="Sheldon Harrison" userId="d9e917a8-a8ca-4d34-ab88-ce5dcef6b3ab" providerId="ADAL" clId="{D5ECF070-38DC-4926-9E61-96125D594273}" dt="2022-02-18T15:33:31.749" v="451" actId="478"/>
          <ac:picMkLst>
            <pc:docMk/>
            <pc:sldMk cId="3332040247" sldId="261"/>
            <ac:picMk id="3078" creationId="{491FBB44-197D-2649-8C16-4135FEAD204C}"/>
          </ac:picMkLst>
        </pc:picChg>
      </pc:sldChg>
      <pc:sldChg chg="addSp delSp modSp mod modNotesTx">
        <pc:chgData name="Sheldon Harrison" userId="d9e917a8-a8ca-4d34-ab88-ce5dcef6b3ab" providerId="ADAL" clId="{D5ECF070-38DC-4926-9E61-96125D594273}" dt="2022-02-20T15:58:18.896" v="1428"/>
        <pc:sldMkLst>
          <pc:docMk/>
          <pc:sldMk cId="1697759214" sldId="262"/>
        </pc:sldMkLst>
        <pc:spChg chg="mod">
          <ac:chgData name="Sheldon Harrison" userId="d9e917a8-a8ca-4d34-ab88-ce5dcef6b3ab" providerId="ADAL" clId="{D5ECF070-38DC-4926-9E61-96125D594273}" dt="2022-02-18T15:48:15.098" v="500" actId="6549"/>
          <ac:spMkLst>
            <pc:docMk/>
            <pc:sldMk cId="1697759214" sldId="262"/>
            <ac:spMk id="2" creationId="{0126BF7F-3A4F-D442-9867-5E3C87019973}"/>
          </ac:spMkLst>
        </pc:spChg>
        <pc:spChg chg="del">
          <ac:chgData name="Sheldon Harrison" userId="d9e917a8-a8ca-4d34-ab88-ce5dcef6b3ab" providerId="ADAL" clId="{D5ECF070-38DC-4926-9E61-96125D594273}" dt="2022-02-18T15:48:26.059" v="501" actId="478"/>
          <ac:spMkLst>
            <pc:docMk/>
            <pc:sldMk cId="1697759214" sldId="262"/>
            <ac:spMk id="3" creationId="{8FBB1131-ED30-1945-93F8-766D7CAB9891}"/>
          </ac:spMkLst>
        </pc:spChg>
        <pc:spChg chg="del">
          <ac:chgData name="Sheldon Harrison" userId="d9e917a8-a8ca-4d34-ab88-ce5dcef6b3ab" providerId="ADAL" clId="{D5ECF070-38DC-4926-9E61-96125D594273}" dt="2022-02-18T15:48:26.059" v="501" actId="478"/>
          <ac:spMkLst>
            <pc:docMk/>
            <pc:sldMk cId="1697759214" sldId="262"/>
            <ac:spMk id="4" creationId="{6303C0EE-217B-9E45-A7E6-59F27C4C8FE0}"/>
          </ac:spMkLst>
        </pc:spChg>
        <pc:spChg chg="del">
          <ac:chgData name="Sheldon Harrison" userId="d9e917a8-a8ca-4d34-ab88-ce5dcef6b3ab" providerId="ADAL" clId="{D5ECF070-38DC-4926-9E61-96125D594273}" dt="2022-02-18T15:48:36.838" v="503" actId="478"/>
          <ac:spMkLst>
            <pc:docMk/>
            <pc:sldMk cId="1697759214" sldId="262"/>
            <ac:spMk id="5" creationId="{C9A9CAB9-AD1C-854D-9350-D70CF44C0D81}"/>
          </ac:spMkLst>
        </pc:spChg>
        <pc:spChg chg="add del mod">
          <ac:chgData name="Sheldon Harrison" userId="d9e917a8-a8ca-4d34-ab88-ce5dcef6b3ab" providerId="ADAL" clId="{D5ECF070-38DC-4926-9E61-96125D594273}" dt="2022-02-18T15:48:33.493" v="502" actId="478"/>
          <ac:spMkLst>
            <pc:docMk/>
            <pc:sldMk cId="1697759214" sldId="262"/>
            <ac:spMk id="7" creationId="{0C39C7D9-AF73-4A64-A46A-CA2AE21E5998}"/>
          </ac:spMkLst>
        </pc:spChg>
        <pc:spChg chg="add del mod">
          <ac:chgData name="Sheldon Harrison" userId="d9e917a8-a8ca-4d34-ab88-ce5dcef6b3ab" providerId="ADAL" clId="{D5ECF070-38DC-4926-9E61-96125D594273}" dt="2022-02-18T15:48:33.493" v="502" actId="478"/>
          <ac:spMkLst>
            <pc:docMk/>
            <pc:sldMk cId="1697759214" sldId="262"/>
            <ac:spMk id="9" creationId="{1AB474DB-631E-4F9D-8A1A-FD115584A96F}"/>
          </ac:spMkLst>
        </pc:spChg>
        <pc:picChg chg="add mod">
          <ac:chgData name="Sheldon Harrison" userId="d9e917a8-a8ca-4d34-ab88-ce5dcef6b3ab" providerId="ADAL" clId="{D5ECF070-38DC-4926-9E61-96125D594273}" dt="2022-02-18T15:49:00.847" v="506" actId="14100"/>
          <ac:picMkLst>
            <pc:docMk/>
            <pc:sldMk cId="1697759214" sldId="262"/>
            <ac:picMk id="10" creationId="{CCA4F1A7-528F-4390-B763-08278AC947C6}"/>
          </ac:picMkLst>
        </pc:picChg>
        <pc:picChg chg="add mod">
          <ac:chgData name="Sheldon Harrison" userId="d9e917a8-a8ca-4d34-ab88-ce5dcef6b3ab" providerId="ADAL" clId="{D5ECF070-38DC-4926-9E61-96125D594273}" dt="2022-02-18T15:49:13.622" v="536" actId="1037"/>
          <ac:picMkLst>
            <pc:docMk/>
            <pc:sldMk cId="1697759214" sldId="262"/>
            <ac:picMk id="11" creationId="{D095BBDC-E008-4817-BB41-2E7DDF06AF76}"/>
          </ac:picMkLst>
        </pc:picChg>
      </pc:sldChg>
      <pc:sldChg chg="addSp delSp modSp mod modNotesTx">
        <pc:chgData name="Sheldon Harrison" userId="d9e917a8-a8ca-4d34-ab88-ce5dcef6b3ab" providerId="ADAL" clId="{D5ECF070-38DC-4926-9E61-96125D594273}" dt="2022-02-20T15:58:41.785" v="1429"/>
        <pc:sldMkLst>
          <pc:docMk/>
          <pc:sldMk cId="202998571" sldId="263"/>
        </pc:sldMkLst>
        <pc:spChg chg="mod">
          <ac:chgData name="Sheldon Harrison" userId="d9e917a8-a8ca-4d34-ab88-ce5dcef6b3ab" providerId="ADAL" clId="{D5ECF070-38DC-4926-9E61-96125D594273}" dt="2022-02-18T15:58:54.734" v="635" actId="20577"/>
          <ac:spMkLst>
            <pc:docMk/>
            <pc:sldMk cId="202998571" sldId="263"/>
            <ac:spMk id="2" creationId="{7E93B27E-40C8-E042-9E3A-8AE7DC80A24B}"/>
          </ac:spMkLst>
        </pc:spChg>
        <pc:spChg chg="del mod">
          <ac:chgData name="Sheldon Harrison" userId="d9e917a8-a8ca-4d34-ab88-ce5dcef6b3ab" providerId="ADAL" clId="{D5ECF070-38DC-4926-9E61-96125D594273}" dt="2022-02-18T15:59:20.241" v="637" actId="478"/>
          <ac:spMkLst>
            <pc:docMk/>
            <pc:sldMk cId="202998571" sldId="263"/>
            <ac:spMk id="3" creationId="{0ECFA756-5875-F344-A0A8-0739DBDD01D1}"/>
          </ac:spMkLst>
        </pc:spChg>
        <pc:spChg chg="add del mod">
          <ac:chgData name="Sheldon Harrison" userId="d9e917a8-a8ca-4d34-ab88-ce5dcef6b3ab" providerId="ADAL" clId="{D5ECF070-38DC-4926-9E61-96125D594273}" dt="2022-02-18T15:59:25.121" v="638" actId="478"/>
          <ac:spMkLst>
            <pc:docMk/>
            <pc:sldMk cId="202998571" sldId="263"/>
            <ac:spMk id="5" creationId="{F92005E7-0245-4B83-B3E6-8336CC9A5CC3}"/>
          </ac:spMkLst>
        </pc:spChg>
        <pc:spChg chg="mod">
          <ac:chgData name="Sheldon Harrison" userId="d9e917a8-a8ca-4d34-ab88-ce5dcef6b3ab" providerId="ADAL" clId="{D5ECF070-38DC-4926-9E61-96125D594273}" dt="2022-02-18T15:59:30.436" v="639"/>
          <ac:spMkLst>
            <pc:docMk/>
            <pc:sldMk cId="202998571" sldId="263"/>
            <ac:spMk id="7" creationId="{2088EA02-8E33-430F-ADA6-54E8EDB5295D}"/>
          </ac:spMkLst>
        </pc:spChg>
        <pc:spChg chg="mod">
          <ac:chgData name="Sheldon Harrison" userId="d9e917a8-a8ca-4d34-ab88-ce5dcef6b3ab" providerId="ADAL" clId="{D5ECF070-38DC-4926-9E61-96125D594273}" dt="2022-02-18T15:59:30.436" v="639"/>
          <ac:spMkLst>
            <pc:docMk/>
            <pc:sldMk cId="202998571" sldId="263"/>
            <ac:spMk id="8" creationId="{5D263D5C-3F95-41EC-8201-04604B8E27DD}"/>
          </ac:spMkLst>
        </pc:spChg>
        <pc:spChg chg="mod">
          <ac:chgData name="Sheldon Harrison" userId="d9e917a8-a8ca-4d34-ab88-ce5dcef6b3ab" providerId="ADAL" clId="{D5ECF070-38DC-4926-9E61-96125D594273}" dt="2022-02-18T15:59:30.436" v="639"/>
          <ac:spMkLst>
            <pc:docMk/>
            <pc:sldMk cId="202998571" sldId="263"/>
            <ac:spMk id="9" creationId="{5D106A2A-7AFC-47BC-A711-D942578DED5D}"/>
          </ac:spMkLst>
        </pc:spChg>
        <pc:spChg chg="mod">
          <ac:chgData name="Sheldon Harrison" userId="d9e917a8-a8ca-4d34-ab88-ce5dcef6b3ab" providerId="ADAL" clId="{D5ECF070-38DC-4926-9E61-96125D594273}" dt="2022-02-18T15:59:30.436" v="639"/>
          <ac:spMkLst>
            <pc:docMk/>
            <pc:sldMk cId="202998571" sldId="263"/>
            <ac:spMk id="10" creationId="{32AA85B4-9B69-4A55-84EE-689BBA625748}"/>
          </ac:spMkLst>
        </pc:spChg>
        <pc:spChg chg="mod">
          <ac:chgData name="Sheldon Harrison" userId="d9e917a8-a8ca-4d34-ab88-ce5dcef6b3ab" providerId="ADAL" clId="{D5ECF070-38DC-4926-9E61-96125D594273}" dt="2022-02-18T15:59:30.436" v="639"/>
          <ac:spMkLst>
            <pc:docMk/>
            <pc:sldMk cId="202998571" sldId="263"/>
            <ac:spMk id="11" creationId="{159CB597-EF91-4EE4-A4D6-27518C2132E6}"/>
          </ac:spMkLst>
        </pc:spChg>
        <pc:spChg chg="mod">
          <ac:chgData name="Sheldon Harrison" userId="d9e917a8-a8ca-4d34-ab88-ce5dcef6b3ab" providerId="ADAL" clId="{D5ECF070-38DC-4926-9E61-96125D594273}" dt="2022-02-18T15:59:30.436" v="639"/>
          <ac:spMkLst>
            <pc:docMk/>
            <pc:sldMk cId="202998571" sldId="263"/>
            <ac:spMk id="12" creationId="{AA9286DE-87E6-4FC0-B91B-7039D62A54B8}"/>
          </ac:spMkLst>
        </pc:spChg>
        <pc:spChg chg="mod">
          <ac:chgData name="Sheldon Harrison" userId="d9e917a8-a8ca-4d34-ab88-ce5dcef6b3ab" providerId="ADAL" clId="{D5ECF070-38DC-4926-9E61-96125D594273}" dt="2022-02-18T15:59:30.436" v="639"/>
          <ac:spMkLst>
            <pc:docMk/>
            <pc:sldMk cId="202998571" sldId="263"/>
            <ac:spMk id="13" creationId="{CD471425-7133-48E1-BCE6-D50D38EFEEFC}"/>
          </ac:spMkLst>
        </pc:spChg>
        <pc:grpChg chg="add mod">
          <ac:chgData name="Sheldon Harrison" userId="d9e917a8-a8ca-4d34-ab88-ce5dcef6b3ab" providerId="ADAL" clId="{D5ECF070-38DC-4926-9E61-96125D594273}" dt="2022-02-18T15:59:30.436" v="639"/>
          <ac:grpSpMkLst>
            <pc:docMk/>
            <pc:sldMk cId="202998571" sldId="263"/>
            <ac:grpSpMk id="6" creationId="{16C4F3DD-4E5B-4FF8-8881-7FF4C2DCBC5E}"/>
          </ac:grpSpMkLst>
        </pc:grpChg>
        <pc:cxnChg chg="mod">
          <ac:chgData name="Sheldon Harrison" userId="d9e917a8-a8ca-4d34-ab88-ce5dcef6b3ab" providerId="ADAL" clId="{D5ECF070-38DC-4926-9E61-96125D594273}" dt="2022-02-18T15:59:30.436" v="639"/>
          <ac:cxnSpMkLst>
            <pc:docMk/>
            <pc:sldMk cId="202998571" sldId="263"/>
            <ac:cxnSpMk id="14" creationId="{3AC2DBB8-F72A-4923-A819-2562767F0ADB}"/>
          </ac:cxnSpMkLst>
        </pc:cxnChg>
        <pc:cxnChg chg="mod">
          <ac:chgData name="Sheldon Harrison" userId="d9e917a8-a8ca-4d34-ab88-ce5dcef6b3ab" providerId="ADAL" clId="{D5ECF070-38DC-4926-9E61-96125D594273}" dt="2022-02-18T15:59:30.436" v="639"/>
          <ac:cxnSpMkLst>
            <pc:docMk/>
            <pc:sldMk cId="202998571" sldId="263"/>
            <ac:cxnSpMk id="15" creationId="{DFCD743D-54E8-49B5-B13D-5A588581B740}"/>
          </ac:cxnSpMkLst>
        </pc:cxnChg>
        <pc:cxnChg chg="mod">
          <ac:chgData name="Sheldon Harrison" userId="d9e917a8-a8ca-4d34-ab88-ce5dcef6b3ab" providerId="ADAL" clId="{D5ECF070-38DC-4926-9E61-96125D594273}" dt="2022-02-18T15:59:30.436" v="639"/>
          <ac:cxnSpMkLst>
            <pc:docMk/>
            <pc:sldMk cId="202998571" sldId="263"/>
            <ac:cxnSpMk id="16" creationId="{68C00C43-FE88-4551-ADF1-CE7635A421BE}"/>
          </ac:cxnSpMkLst>
        </pc:cxnChg>
        <pc:cxnChg chg="mod">
          <ac:chgData name="Sheldon Harrison" userId="d9e917a8-a8ca-4d34-ab88-ce5dcef6b3ab" providerId="ADAL" clId="{D5ECF070-38DC-4926-9E61-96125D594273}" dt="2022-02-18T15:59:30.436" v="639"/>
          <ac:cxnSpMkLst>
            <pc:docMk/>
            <pc:sldMk cId="202998571" sldId="263"/>
            <ac:cxnSpMk id="17" creationId="{92310697-82C4-4FBA-B104-4A5D2BCFF987}"/>
          </ac:cxnSpMkLst>
        </pc:cxnChg>
        <pc:cxnChg chg="mod">
          <ac:chgData name="Sheldon Harrison" userId="d9e917a8-a8ca-4d34-ab88-ce5dcef6b3ab" providerId="ADAL" clId="{D5ECF070-38DC-4926-9E61-96125D594273}" dt="2022-02-18T15:59:30.436" v="639"/>
          <ac:cxnSpMkLst>
            <pc:docMk/>
            <pc:sldMk cId="202998571" sldId="263"/>
            <ac:cxnSpMk id="18" creationId="{68BE5F2B-28C3-41AA-87EF-D27D071DCC19}"/>
          </ac:cxnSpMkLst>
        </pc:cxnChg>
        <pc:cxnChg chg="mod">
          <ac:chgData name="Sheldon Harrison" userId="d9e917a8-a8ca-4d34-ab88-ce5dcef6b3ab" providerId="ADAL" clId="{D5ECF070-38DC-4926-9E61-96125D594273}" dt="2022-02-18T15:59:30.436" v="639"/>
          <ac:cxnSpMkLst>
            <pc:docMk/>
            <pc:sldMk cId="202998571" sldId="263"/>
            <ac:cxnSpMk id="19" creationId="{2A800B86-9A56-44CC-92A6-E933AB645CB0}"/>
          </ac:cxnSpMkLst>
        </pc:cxnChg>
      </pc:sldChg>
      <pc:sldChg chg="addSp delSp modSp add mod modNotesTx">
        <pc:chgData name="Sheldon Harrison" userId="d9e917a8-a8ca-4d34-ab88-ce5dcef6b3ab" providerId="ADAL" clId="{D5ECF070-38DC-4926-9E61-96125D594273}" dt="2022-02-20T15:57:13.568" v="1425"/>
        <pc:sldMkLst>
          <pc:docMk/>
          <pc:sldMk cId="2002913314" sldId="264"/>
        </pc:sldMkLst>
        <pc:spChg chg="mod">
          <ac:chgData name="Sheldon Harrison" userId="d9e917a8-a8ca-4d34-ab88-ce5dcef6b3ab" providerId="ADAL" clId="{D5ECF070-38DC-4926-9E61-96125D594273}" dt="2022-02-18T02:33:27.904" v="362" actId="20577"/>
          <ac:spMkLst>
            <pc:docMk/>
            <pc:sldMk cId="2002913314" sldId="264"/>
            <ac:spMk id="2" creationId="{A6F82D71-0236-C243-9B7C-658B75B9A27D}"/>
          </ac:spMkLst>
        </pc:spChg>
        <pc:spChg chg="del">
          <ac:chgData name="Sheldon Harrison" userId="d9e917a8-a8ca-4d34-ab88-ce5dcef6b3ab" providerId="ADAL" clId="{D5ECF070-38DC-4926-9E61-96125D594273}" dt="2022-02-18T02:33:39.029" v="363" actId="478"/>
          <ac:spMkLst>
            <pc:docMk/>
            <pc:sldMk cId="2002913314" sldId="264"/>
            <ac:spMk id="4" creationId="{1AAAE594-5C31-41E9-AB58-08198759DE1C}"/>
          </ac:spMkLst>
        </pc:spChg>
        <pc:spChg chg="add del mod">
          <ac:chgData name="Sheldon Harrison" userId="d9e917a8-a8ca-4d34-ab88-ce5dcef6b3ab" providerId="ADAL" clId="{D5ECF070-38DC-4926-9E61-96125D594273}" dt="2022-02-18T02:33:42.427" v="364" actId="478"/>
          <ac:spMkLst>
            <pc:docMk/>
            <pc:sldMk cId="2002913314" sldId="264"/>
            <ac:spMk id="5" creationId="{BCFB9425-51D0-49C3-BFFD-072F5076454D}"/>
          </ac:spMkLst>
        </pc:spChg>
        <pc:spChg chg="add mod">
          <ac:chgData name="Sheldon Harrison" userId="d9e917a8-a8ca-4d34-ab88-ce5dcef6b3ab" providerId="ADAL" clId="{D5ECF070-38DC-4926-9E61-96125D594273}" dt="2022-02-18T02:33:43.330" v="366" actId="27636"/>
          <ac:spMkLst>
            <pc:docMk/>
            <pc:sldMk cId="2002913314" sldId="264"/>
            <ac:spMk id="6" creationId="{FD9ADE03-79CC-4223-8BB5-2A400F064CFB}"/>
          </ac:spMkLst>
        </pc:spChg>
      </pc:sldChg>
      <pc:sldChg chg="addSp delSp modSp new mod modNotesTx">
        <pc:chgData name="Sheldon Harrison" userId="d9e917a8-a8ca-4d34-ab88-ce5dcef6b3ab" providerId="ADAL" clId="{D5ECF070-38DC-4926-9E61-96125D594273}" dt="2022-02-20T15:59:07.185" v="1430"/>
        <pc:sldMkLst>
          <pc:docMk/>
          <pc:sldMk cId="3534852601" sldId="265"/>
        </pc:sldMkLst>
        <pc:spChg chg="mod">
          <ac:chgData name="Sheldon Harrison" userId="d9e917a8-a8ca-4d34-ab88-ce5dcef6b3ab" providerId="ADAL" clId="{D5ECF070-38DC-4926-9E61-96125D594273}" dt="2022-02-18T16:26:41.216" v="677" actId="20577"/>
          <ac:spMkLst>
            <pc:docMk/>
            <pc:sldMk cId="3534852601" sldId="265"/>
            <ac:spMk id="2" creationId="{7EA0D5BF-30D7-40B4-AEC1-89B4EF0DDE71}"/>
          </ac:spMkLst>
        </pc:spChg>
        <pc:spChg chg="del">
          <ac:chgData name="Sheldon Harrison" userId="d9e917a8-a8ca-4d34-ab88-ce5dcef6b3ab" providerId="ADAL" clId="{D5ECF070-38DC-4926-9E61-96125D594273}" dt="2022-02-18T16:27:52.735" v="678" actId="478"/>
          <ac:spMkLst>
            <pc:docMk/>
            <pc:sldMk cId="3534852601" sldId="265"/>
            <ac:spMk id="3" creationId="{C5CFFF06-B0B6-462C-B23E-078DC11C553B}"/>
          </ac:spMkLst>
        </pc:spChg>
        <pc:spChg chg="add mod">
          <ac:chgData name="Sheldon Harrison" userId="d9e917a8-a8ca-4d34-ab88-ce5dcef6b3ab" providerId="ADAL" clId="{D5ECF070-38DC-4926-9E61-96125D594273}" dt="2022-02-18T16:31:05.205" v="681"/>
          <ac:spMkLst>
            <pc:docMk/>
            <pc:sldMk cId="3534852601" sldId="265"/>
            <ac:spMk id="5" creationId="{64A00BBA-B691-4194-A32C-01F36012EEC6}"/>
          </ac:spMkLst>
        </pc:spChg>
        <pc:picChg chg="add mod">
          <ac:chgData name="Sheldon Harrison" userId="d9e917a8-a8ca-4d34-ab88-ce5dcef6b3ab" providerId="ADAL" clId="{D5ECF070-38DC-4926-9E61-96125D594273}" dt="2022-02-18T16:27:58.721" v="680" actId="1076"/>
          <ac:picMkLst>
            <pc:docMk/>
            <pc:sldMk cId="3534852601" sldId="265"/>
            <ac:picMk id="4" creationId="{F8D99638-89B6-48B6-AB00-1DEB5058FDA8}"/>
          </ac:picMkLst>
        </pc:picChg>
      </pc:sldChg>
      <pc:sldChg chg="addSp delSp modSp new mod modNotesTx">
        <pc:chgData name="Sheldon Harrison" userId="d9e917a8-a8ca-4d34-ab88-ce5dcef6b3ab" providerId="ADAL" clId="{D5ECF070-38DC-4926-9E61-96125D594273}" dt="2022-02-20T15:59:27.178" v="1431"/>
        <pc:sldMkLst>
          <pc:docMk/>
          <pc:sldMk cId="219225148" sldId="266"/>
        </pc:sldMkLst>
        <pc:spChg chg="mod">
          <ac:chgData name="Sheldon Harrison" userId="d9e917a8-a8ca-4d34-ab88-ce5dcef6b3ab" providerId="ADAL" clId="{D5ECF070-38DC-4926-9E61-96125D594273}" dt="2022-02-18T16:32:28.251" v="718" actId="20577"/>
          <ac:spMkLst>
            <pc:docMk/>
            <pc:sldMk cId="219225148" sldId="266"/>
            <ac:spMk id="2" creationId="{FA09ADAD-7700-4BB4-9D7B-731CA42259BF}"/>
          </ac:spMkLst>
        </pc:spChg>
        <pc:spChg chg="del">
          <ac:chgData name="Sheldon Harrison" userId="d9e917a8-a8ca-4d34-ab88-ce5dcef6b3ab" providerId="ADAL" clId="{D5ECF070-38DC-4926-9E61-96125D594273}" dt="2022-02-18T16:32:45.693" v="719" actId="478"/>
          <ac:spMkLst>
            <pc:docMk/>
            <pc:sldMk cId="219225148" sldId="266"/>
            <ac:spMk id="3" creationId="{772C590B-8064-4698-AC09-ACAC34C8215D}"/>
          </ac:spMkLst>
        </pc:spChg>
        <pc:spChg chg="add mod">
          <ac:chgData name="Sheldon Harrison" userId="d9e917a8-a8ca-4d34-ab88-ce5dcef6b3ab" providerId="ADAL" clId="{D5ECF070-38DC-4926-9E61-96125D594273}" dt="2022-02-18T16:32:46.522" v="720"/>
          <ac:spMkLst>
            <pc:docMk/>
            <pc:sldMk cId="219225148" sldId="266"/>
            <ac:spMk id="4" creationId="{C1FAF4BC-FFB0-4722-8608-E9815A2D9FA8}"/>
          </ac:spMkLst>
        </pc:spChg>
        <pc:graphicFrameChg chg="add mod">
          <ac:chgData name="Sheldon Harrison" userId="d9e917a8-a8ca-4d34-ab88-ce5dcef6b3ab" providerId="ADAL" clId="{D5ECF070-38DC-4926-9E61-96125D594273}" dt="2022-02-18T16:32:46.522" v="720"/>
          <ac:graphicFrameMkLst>
            <pc:docMk/>
            <pc:sldMk cId="219225148" sldId="266"/>
            <ac:graphicFrameMk id="6" creationId="{9638BD6B-2DE7-4638-B4E4-DDEA9F7FEA74}"/>
          </ac:graphicFrameMkLst>
        </pc:graphicFrameChg>
        <pc:picChg chg="add mod">
          <ac:chgData name="Sheldon Harrison" userId="d9e917a8-a8ca-4d34-ab88-ce5dcef6b3ab" providerId="ADAL" clId="{D5ECF070-38DC-4926-9E61-96125D594273}" dt="2022-02-18T16:32:46.522" v="720"/>
          <ac:picMkLst>
            <pc:docMk/>
            <pc:sldMk cId="219225148" sldId="266"/>
            <ac:picMk id="5" creationId="{C7F2CDB9-50FB-4B50-8120-7C61EEA1F8E2}"/>
          </ac:picMkLst>
        </pc:picChg>
      </pc:sldChg>
      <pc:sldChg chg="new del">
        <pc:chgData name="Sheldon Harrison" userId="d9e917a8-a8ca-4d34-ab88-ce5dcef6b3ab" providerId="ADAL" clId="{D5ECF070-38DC-4926-9E61-96125D594273}" dt="2022-02-18T16:32:01.395" v="683" actId="680"/>
        <pc:sldMkLst>
          <pc:docMk/>
          <pc:sldMk cId="1546630151" sldId="266"/>
        </pc:sldMkLst>
      </pc:sldChg>
      <pc:sldChg chg="addSp delSp modSp new mod modNotesTx">
        <pc:chgData name="Sheldon Harrison" userId="d9e917a8-a8ca-4d34-ab88-ce5dcef6b3ab" providerId="ADAL" clId="{D5ECF070-38DC-4926-9E61-96125D594273}" dt="2022-02-20T15:59:43.100" v="1432"/>
        <pc:sldMkLst>
          <pc:docMk/>
          <pc:sldMk cId="2238960678" sldId="267"/>
        </pc:sldMkLst>
        <pc:spChg chg="mod">
          <ac:chgData name="Sheldon Harrison" userId="d9e917a8-a8ca-4d34-ab88-ce5dcef6b3ab" providerId="ADAL" clId="{D5ECF070-38DC-4926-9E61-96125D594273}" dt="2022-02-18T16:34:01.025" v="760" actId="20577"/>
          <ac:spMkLst>
            <pc:docMk/>
            <pc:sldMk cId="2238960678" sldId="267"/>
            <ac:spMk id="2" creationId="{B19D96C7-19DC-40BF-B053-B03F9019C0F5}"/>
          </ac:spMkLst>
        </pc:spChg>
        <pc:spChg chg="del">
          <ac:chgData name="Sheldon Harrison" userId="d9e917a8-a8ca-4d34-ab88-ce5dcef6b3ab" providerId="ADAL" clId="{D5ECF070-38DC-4926-9E61-96125D594273}" dt="2022-02-18T16:34:24.647" v="761" actId="478"/>
          <ac:spMkLst>
            <pc:docMk/>
            <pc:sldMk cId="2238960678" sldId="267"/>
            <ac:spMk id="3" creationId="{438FB34D-15FB-4FF4-803B-44B479879853}"/>
          </ac:spMkLst>
        </pc:spChg>
        <pc:spChg chg="add mod">
          <ac:chgData name="Sheldon Harrison" userId="d9e917a8-a8ca-4d34-ab88-ce5dcef6b3ab" providerId="ADAL" clId="{D5ECF070-38DC-4926-9E61-96125D594273}" dt="2022-02-18T16:34:36.972" v="777" actId="1038"/>
          <ac:spMkLst>
            <pc:docMk/>
            <pc:sldMk cId="2238960678" sldId="267"/>
            <ac:spMk id="4" creationId="{D5C98745-BE65-4669-9D5C-949659854569}"/>
          </ac:spMkLst>
        </pc:spChg>
        <pc:picChg chg="add mod">
          <ac:chgData name="Sheldon Harrison" userId="d9e917a8-a8ca-4d34-ab88-ce5dcef6b3ab" providerId="ADAL" clId="{D5ECF070-38DC-4926-9E61-96125D594273}" dt="2022-02-18T16:34:36.972" v="777" actId="1038"/>
          <ac:picMkLst>
            <pc:docMk/>
            <pc:sldMk cId="2238960678" sldId="267"/>
            <ac:picMk id="5" creationId="{77C9DBEA-C841-48A4-81F1-CDECA5ED50E9}"/>
          </ac:picMkLst>
        </pc:picChg>
      </pc:sldChg>
      <pc:sldChg chg="addSp delSp modSp new mod modNotesTx">
        <pc:chgData name="Sheldon Harrison" userId="d9e917a8-a8ca-4d34-ab88-ce5dcef6b3ab" providerId="ADAL" clId="{D5ECF070-38DC-4926-9E61-96125D594273}" dt="2022-02-20T16:00:04.816" v="1433"/>
        <pc:sldMkLst>
          <pc:docMk/>
          <pc:sldMk cId="24530046" sldId="268"/>
        </pc:sldMkLst>
        <pc:spChg chg="mod">
          <ac:chgData name="Sheldon Harrison" userId="d9e917a8-a8ca-4d34-ab88-ce5dcef6b3ab" providerId="ADAL" clId="{D5ECF070-38DC-4926-9E61-96125D594273}" dt="2022-02-18T16:35:14.664" v="820" actId="20577"/>
          <ac:spMkLst>
            <pc:docMk/>
            <pc:sldMk cId="24530046" sldId="268"/>
            <ac:spMk id="2" creationId="{7D795BC8-CDC5-4C13-A408-125D73DFC181}"/>
          </ac:spMkLst>
        </pc:spChg>
        <pc:spChg chg="del">
          <ac:chgData name="Sheldon Harrison" userId="d9e917a8-a8ca-4d34-ab88-ce5dcef6b3ab" providerId="ADAL" clId="{D5ECF070-38DC-4926-9E61-96125D594273}" dt="2022-02-18T16:35:34.682" v="821" actId="478"/>
          <ac:spMkLst>
            <pc:docMk/>
            <pc:sldMk cId="24530046" sldId="268"/>
            <ac:spMk id="3" creationId="{8B2A10C9-813B-484D-AFF7-07FD06166384}"/>
          </ac:spMkLst>
        </pc:spChg>
        <pc:picChg chg="add mod">
          <ac:chgData name="Sheldon Harrison" userId="d9e917a8-a8ca-4d34-ab88-ce5dcef6b3ab" providerId="ADAL" clId="{D5ECF070-38DC-4926-9E61-96125D594273}" dt="2022-02-18T16:35:35.612" v="822"/>
          <ac:picMkLst>
            <pc:docMk/>
            <pc:sldMk cId="24530046" sldId="268"/>
            <ac:picMk id="4" creationId="{AC42A2BD-8FC1-4EA3-8814-3EABF75A966F}"/>
          </ac:picMkLst>
        </pc:picChg>
      </pc:sldChg>
      <pc:sldChg chg="addSp delSp modSp new mod modNotesTx">
        <pc:chgData name="Sheldon Harrison" userId="d9e917a8-a8ca-4d34-ab88-ce5dcef6b3ab" providerId="ADAL" clId="{D5ECF070-38DC-4926-9E61-96125D594273}" dt="2022-02-20T16:02:33.468" v="1434"/>
        <pc:sldMkLst>
          <pc:docMk/>
          <pc:sldMk cId="3617623909" sldId="269"/>
        </pc:sldMkLst>
        <pc:spChg chg="mod">
          <ac:chgData name="Sheldon Harrison" userId="d9e917a8-a8ca-4d34-ab88-ce5dcef6b3ab" providerId="ADAL" clId="{D5ECF070-38DC-4926-9E61-96125D594273}" dt="2022-02-18T18:37:22.585" v="842" actId="20577"/>
          <ac:spMkLst>
            <pc:docMk/>
            <pc:sldMk cId="3617623909" sldId="269"/>
            <ac:spMk id="2" creationId="{DACD4101-1027-4FFA-813E-499B787CCEC4}"/>
          </ac:spMkLst>
        </pc:spChg>
        <pc:spChg chg="del">
          <ac:chgData name="Sheldon Harrison" userId="d9e917a8-a8ca-4d34-ab88-ce5dcef6b3ab" providerId="ADAL" clId="{D5ECF070-38DC-4926-9E61-96125D594273}" dt="2022-02-18T18:37:33.672" v="843" actId="478"/>
          <ac:spMkLst>
            <pc:docMk/>
            <pc:sldMk cId="3617623909" sldId="269"/>
            <ac:spMk id="3" creationId="{6C02BB7E-D135-4782-9C88-8757BC6EC33C}"/>
          </ac:spMkLst>
        </pc:spChg>
        <pc:spChg chg="add mod">
          <ac:chgData name="Sheldon Harrison" userId="d9e917a8-a8ca-4d34-ab88-ce5dcef6b3ab" providerId="ADAL" clId="{D5ECF070-38DC-4926-9E61-96125D594273}" dt="2022-02-18T18:37:34.733" v="844"/>
          <ac:spMkLst>
            <pc:docMk/>
            <pc:sldMk cId="3617623909" sldId="269"/>
            <ac:spMk id="4" creationId="{24318DA0-0408-435D-91F1-07ED5DF1436A}"/>
          </ac:spMkLst>
        </pc:spChg>
        <pc:spChg chg="add mod">
          <ac:chgData name="Sheldon Harrison" userId="d9e917a8-a8ca-4d34-ab88-ce5dcef6b3ab" providerId="ADAL" clId="{D5ECF070-38DC-4926-9E61-96125D594273}" dt="2022-02-18T18:37:34.733" v="844"/>
          <ac:spMkLst>
            <pc:docMk/>
            <pc:sldMk cId="3617623909" sldId="269"/>
            <ac:spMk id="5" creationId="{14AAD11F-9D96-409A-B764-8551407B764B}"/>
          </ac:spMkLst>
        </pc:spChg>
      </pc:sldChg>
      <pc:sldChg chg="addSp delSp modSp new mod modNotesTx">
        <pc:chgData name="Sheldon Harrison" userId="d9e917a8-a8ca-4d34-ab88-ce5dcef6b3ab" providerId="ADAL" clId="{D5ECF070-38DC-4926-9E61-96125D594273}" dt="2022-02-20T16:02:54.334" v="1435"/>
        <pc:sldMkLst>
          <pc:docMk/>
          <pc:sldMk cId="1177868276" sldId="270"/>
        </pc:sldMkLst>
        <pc:spChg chg="mod">
          <ac:chgData name="Sheldon Harrison" userId="d9e917a8-a8ca-4d34-ab88-ce5dcef6b3ab" providerId="ADAL" clId="{D5ECF070-38DC-4926-9E61-96125D594273}" dt="2022-02-18T18:37:54.387" v="870" actId="20577"/>
          <ac:spMkLst>
            <pc:docMk/>
            <pc:sldMk cId="1177868276" sldId="270"/>
            <ac:spMk id="2" creationId="{72973ECE-FEF6-4752-B39F-CC681EB52D0C}"/>
          </ac:spMkLst>
        </pc:spChg>
        <pc:spChg chg="del">
          <ac:chgData name="Sheldon Harrison" userId="d9e917a8-a8ca-4d34-ab88-ce5dcef6b3ab" providerId="ADAL" clId="{D5ECF070-38DC-4926-9E61-96125D594273}" dt="2022-02-18T18:38:03.291" v="871" actId="478"/>
          <ac:spMkLst>
            <pc:docMk/>
            <pc:sldMk cId="1177868276" sldId="270"/>
            <ac:spMk id="3" creationId="{808C93E2-D93C-41C1-B578-9931D41895EC}"/>
          </ac:spMkLst>
        </pc:spChg>
        <pc:spChg chg="add mod">
          <ac:chgData name="Sheldon Harrison" userId="d9e917a8-a8ca-4d34-ab88-ce5dcef6b3ab" providerId="ADAL" clId="{D5ECF070-38DC-4926-9E61-96125D594273}" dt="2022-02-18T18:38:04.396" v="873" actId="27636"/>
          <ac:spMkLst>
            <pc:docMk/>
            <pc:sldMk cId="1177868276" sldId="270"/>
            <ac:spMk id="4" creationId="{F592CB77-5A67-4E85-AB8D-864518B0B73E}"/>
          </ac:spMkLst>
        </pc:spChg>
      </pc:sldChg>
      <pc:sldChg chg="addSp delSp modSp new mod modNotesTx">
        <pc:chgData name="Sheldon Harrison" userId="d9e917a8-a8ca-4d34-ab88-ce5dcef6b3ab" providerId="ADAL" clId="{D5ECF070-38DC-4926-9E61-96125D594273}" dt="2022-02-20T16:03:12.789" v="1436"/>
        <pc:sldMkLst>
          <pc:docMk/>
          <pc:sldMk cId="2023576567" sldId="271"/>
        </pc:sldMkLst>
        <pc:spChg chg="mod">
          <ac:chgData name="Sheldon Harrison" userId="d9e917a8-a8ca-4d34-ab88-ce5dcef6b3ab" providerId="ADAL" clId="{D5ECF070-38DC-4926-9E61-96125D594273}" dt="2022-02-18T18:38:40.254" v="903" actId="20577"/>
          <ac:spMkLst>
            <pc:docMk/>
            <pc:sldMk cId="2023576567" sldId="271"/>
            <ac:spMk id="2" creationId="{39C8F2FF-FA89-471C-ABA1-1759BA3DB598}"/>
          </ac:spMkLst>
        </pc:spChg>
        <pc:spChg chg="del">
          <ac:chgData name="Sheldon Harrison" userId="d9e917a8-a8ca-4d34-ab88-ce5dcef6b3ab" providerId="ADAL" clId="{D5ECF070-38DC-4926-9E61-96125D594273}" dt="2022-02-18T18:38:51.817" v="904" actId="478"/>
          <ac:spMkLst>
            <pc:docMk/>
            <pc:sldMk cId="2023576567" sldId="271"/>
            <ac:spMk id="3" creationId="{6313C043-64B4-481E-9D5C-4A471A6B7935}"/>
          </ac:spMkLst>
        </pc:spChg>
        <pc:graphicFrameChg chg="add mod">
          <ac:chgData name="Sheldon Harrison" userId="d9e917a8-a8ca-4d34-ab88-ce5dcef6b3ab" providerId="ADAL" clId="{D5ECF070-38DC-4926-9E61-96125D594273}" dt="2022-02-18T18:39:07.474" v="927" actId="1036"/>
          <ac:graphicFrameMkLst>
            <pc:docMk/>
            <pc:sldMk cId="2023576567" sldId="271"/>
            <ac:graphicFrameMk id="4" creationId="{32A2BAE9-04CE-4A24-BEEF-D20F41313AB2}"/>
          </ac:graphicFrameMkLst>
        </pc:graphicFrameChg>
      </pc:sldChg>
      <pc:sldChg chg="addSp delSp modSp new mod modNotesTx">
        <pc:chgData name="Sheldon Harrison" userId="d9e917a8-a8ca-4d34-ab88-ce5dcef6b3ab" providerId="ADAL" clId="{D5ECF070-38DC-4926-9E61-96125D594273}" dt="2022-02-20T16:03:38.534" v="1437"/>
        <pc:sldMkLst>
          <pc:docMk/>
          <pc:sldMk cId="2633839294" sldId="272"/>
        </pc:sldMkLst>
        <pc:spChg chg="mod">
          <ac:chgData name="Sheldon Harrison" userId="d9e917a8-a8ca-4d34-ab88-ce5dcef6b3ab" providerId="ADAL" clId="{D5ECF070-38DC-4926-9E61-96125D594273}" dt="2022-02-18T18:39:26.624" v="956" actId="20577"/>
          <ac:spMkLst>
            <pc:docMk/>
            <pc:sldMk cId="2633839294" sldId="272"/>
            <ac:spMk id="2" creationId="{3F08613F-CA7E-461E-9BDA-6EF0BB5D3931}"/>
          </ac:spMkLst>
        </pc:spChg>
        <pc:spChg chg="del">
          <ac:chgData name="Sheldon Harrison" userId="d9e917a8-a8ca-4d34-ab88-ce5dcef6b3ab" providerId="ADAL" clId="{D5ECF070-38DC-4926-9E61-96125D594273}" dt="2022-02-18T18:39:39.858" v="957" actId="478"/>
          <ac:spMkLst>
            <pc:docMk/>
            <pc:sldMk cId="2633839294" sldId="272"/>
            <ac:spMk id="3" creationId="{89FFC6E2-9C0A-4875-96ED-20B8475EF6E7}"/>
          </ac:spMkLst>
        </pc:spChg>
        <pc:graphicFrameChg chg="add mod">
          <ac:chgData name="Sheldon Harrison" userId="d9e917a8-a8ca-4d34-ab88-ce5dcef6b3ab" providerId="ADAL" clId="{D5ECF070-38DC-4926-9E61-96125D594273}" dt="2022-02-18T18:39:40.894" v="958"/>
          <ac:graphicFrameMkLst>
            <pc:docMk/>
            <pc:sldMk cId="2633839294" sldId="272"/>
            <ac:graphicFrameMk id="4" creationId="{1D5BCE6B-C064-4AC3-BF10-A01E0BD921F0}"/>
          </ac:graphicFrameMkLst>
        </pc:graphicFrameChg>
        <pc:graphicFrameChg chg="add mod">
          <ac:chgData name="Sheldon Harrison" userId="d9e917a8-a8ca-4d34-ab88-ce5dcef6b3ab" providerId="ADAL" clId="{D5ECF070-38DC-4926-9E61-96125D594273}" dt="2022-02-18T18:39:40.894" v="958"/>
          <ac:graphicFrameMkLst>
            <pc:docMk/>
            <pc:sldMk cId="2633839294" sldId="272"/>
            <ac:graphicFrameMk id="5" creationId="{AB81F674-622B-462C-9294-045AA1F88922}"/>
          </ac:graphicFrameMkLst>
        </pc:graphicFrameChg>
      </pc:sldChg>
      <pc:sldChg chg="addSp delSp modSp new mod modNotesTx">
        <pc:chgData name="Sheldon Harrison" userId="d9e917a8-a8ca-4d34-ab88-ce5dcef6b3ab" providerId="ADAL" clId="{D5ECF070-38DC-4926-9E61-96125D594273}" dt="2022-02-20T16:03:53.804" v="1438"/>
        <pc:sldMkLst>
          <pc:docMk/>
          <pc:sldMk cId="352300647" sldId="273"/>
        </pc:sldMkLst>
        <pc:spChg chg="mod">
          <ac:chgData name="Sheldon Harrison" userId="d9e917a8-a8ca-4d34-ab88-ce5dcef6b3ab" providerId="ADAL" clId="{D5ECF070-38DC-4926-9E61-96125D594273}" dt="2022-02-18T18:41:50.421" v="1102" actId="255"/>
          <ac:spMkLst>
            <pc:docMk/>
            <pc:sldMk cId="352300647" sldId="273"/>
            <ac:spMk id="2" creationId="{BCA821B5-ED71-4B32-9663-907330F64DB3}"/>
          </ac:spMkLst>
        </pc:spChg>
        <pc:spChg chg="del">
          <ac:chgData name="Sheldon Harrison" userId="d9e917a8-a8ca-4d34-ab88-ce5dcef6b3ab" providerId="ADAL" clId="{D5ECF070-38DC-4926-9E61-96125D594273}" dt="2022-02-18T18:40:45.488" v="1035" actId="478"/>
          <ac:spMkLst>
            <pc:docMk/>
            <pc:sldMk cId="352300647" sldId="273"/>
            <ac:spMk id="3" creationId="{6C05D04D-752A-4B4B-8ABC-CAC545B59DCA}"/>
          </ac:spMkLst>
        </pc:spChg>
        <pc:graphicFrameChg chg="add mod">
          <ac:chgData name="Sheldon Harrison" userId="d9e917a8-a8ca-4d34-ab88-ce5dcef6b3ab" providerId="ADAL" clId="{D5ECF070-38DC-4926-9E61-96125D594273}" dt="2022-02-18T18:40:46.454" v="1036"/>
          <ac:graphicFrameMkLst>
            <pc:docMk/>
            <pc:sldMk cId="352300647" sldId="273"/>
            <ac:graphicFrameMk id="4" creationId="{1C321539-E4FE-4534-83C8-ACF941746D20}"/>
          </ac:graphicFrameMkLst>
        </pc:graphicFrameChg>
        <pc:graphicFrameChg chg="add mod">
          <ac:chgData name="Sheldon Harrison" userId="d9e917a8-a8ca-4d34-ab88-ce5dcef6b3ab" providerId="ADAL" clId="{D5ECF070-38DC-4926-9E61-96125D594273}" dt="2022-02-18T18:40:46.454" v="1036"/>
          <ac:graphicFrameMkLst>
            <pc:docMk/>
            <pc:sldMk cId="352300647" sldId="273"/>
            <ac:graphicFrameMk id="5" creationId="{8233B209-B730-40C3-A1D2-98C9F94516B5}"/>
          </ac:graphicFrameMkLst>
        </pc:graphicFrameChg>
      </pc:sldChg>
      <pc:sldChg chg="addSp delSp modSp new mod modNotesTx">
        <pc:chgData name="Sheldon Harrison" userId="d9e917a8-a8ca-4d34-ab88-ce5dcef6b3ab" providerId="ADAL" clId="{D5ECF070-38DC-4926-9E61-96125D594273}" dt="2022-02-20T16:04:42.954" v="1439"/>
        <pc:sldMkLst>
          <pc:docMk/>
          <pc:sldMk cId="3045195487" sldId="274"/>
        </pc:sldMkLst>
        <pc:spChg chg="mod">
          <ac:chgData name="Sheldon Harrison" userId="d9e917a8-a8ca-4d34-ab88-ce5dcef6b3ab" providerId="ADAL" clId="{D5ECF070-38DC-4926-9E61-96125D594273}" dt="2022-02-18T18:41:38.788" v="1101" actId="255"/>
          <ac:spMkLst>
            <pc:docMk/>
            <pc:sldMk cId="3045195487" sldId="274"/>
            <ac:spMk id="2" creationId="{ACEFE25C-7703-4CF4-AA63-6756CED3242B}"/>
          </ac:spMkLst>
        </pc:spChg>
        <pc:spChg chg="del">
          <ac:chgData name="Sheldon Harrison" userId="d9e917a8-a8ca-4d34-ab88-ce5dcef6b3ab" providerId="ADAL" clId="{D5ECF070-38DC-4926-9E61-96125D594273}" dt="2022-02-18T18:42:16.987" v="1103" actId="478"/>
          <ac:spMkLst>
            <pc:docMk/>
            <pc:sldMk cId="3045195487" sldId="274"/>
            <ac:spMk id="3" creationId="{AEBA17B5-9E07-416C-B279-8781EACBF35A}"/>
          </ac:spMkLst>
        </pc:spChg>
        <pc:graphicFrameChg chg="add mod">
          <ac:chgData name="Sheldon Harrison" userId="d9e917a8-a8ca-4d34-ab88-ce5dcef6b3ab" providerId="ADAL" clId="{D5ECF070-38DC-4926-9E61-96125D594273}" dt="2022-02-18T18:42:47.026" v="1108" actId="14100"/>
          <ac:graphicFrameMkLst>
            <pc:docMk/>
            <pc:sldMk cId="3045195487" sldId="274"/>
            <ac:graphicFrameMk id="4" creationId="{45B719EC-06F0-4736-91AA-82ED72342DF2}"/>
          </ac:graphicFrameMkLst>
        </pc:graphicFrameChg>
        <pc:graphicFrameChg chg="add mod">
          <ac:chgData name="Sheldon Harrison" userId="d9e917a8-a8ca-4d34-ab88-ce5dcef6b3ab" providerId="ADAL" clId="{D5ECF070-38DC-4926-9E61-96125D594273}" dt="2022-02-18T18:42:51.004" v="1109" actId="14100"/>
          <ac:graphicFrameMkLst>
            <pc:docMk/>
            <pc:sldMk cId="3045195487" sldId="274"/>
            <ac:graphicFrameMk id="5" creationId="{DC25CFD5-3B2F-48F1-A11E-6101DC9B3016}"/>
          </ac:graphicFrameMkLst>
        </pc:graphicFrameChg>
      </pc:sldChg>
      <pc:sldChg chg="addSp delSp modSp new mod modNotesTx">
        <pc:chgData name="Sheldon Harrison" userId="d9e917a8-a8ca-4d34-ab88-ce5dcef6b3ab" providerId="ADAL" clId="{D5ECF070-38DC-4926-9E61-96125D594273}" dt="2022-02-20T16:05:01.014" v="1440"/>
        <pc:sldMkLst>
          <pc:docMk/>
          <pc:sldMk cId="1456026159" sldId="275"/>
        </pc:sldMkLst>
        <pc:spChg chg="mod">
          <ac:chgData name="Sheldon Harrison" userId="d9e917a8-a8ca-4d34-ab88-ce5dcef6b3ab" providerId="ADAL" clId="{D5ECF070-38DC-4926-9E61-96125D594273}" dt="2022-02-18T18:43:26.654" v="1161" actId="255"/>
          <ac:spMkLst>
            <pc:docMk/>
            <pc:sldMk cId="1456026159" sldId="275"/>
            <ac:spMk id="2" creationId="{EEC1C4EA-39CE-4DEC-91D1-A7C3003B989F}"/>
          </ac:spMkLst>
        </pc:spChg>
        <pc:spChg chg="del">
          <ac:chgData name="Sheldon Harrison" userId="d9e917a8-a8ca-4d34-ab88-ce5dcef6b3ab" providerId="ADAL" clId="{D5ECF070-38DC-4926-9E61-96125D594273}" dt="2022-02-18T18:43:37.704" v="1162" actId="478"/>
          <ac:spMkLst>
            <pc:docMk/>
            <pc:sldMk cId="1456026159" sldId="275"/>
            <ac:spMk id="3" creationId="{6F1234C0-4A7E-4845-8DFA-6091E23B6A0C}"/>
          </ac:spMkLst>
        </pc:spChg>
        <pc:graphicFrameChg chg="add mod">
          <ac:chgData name="Sheldon Harrison" userId="d9e917a8-a8ca-4d34-ab88-ce5dcef6b3ab" providerId="ADAL" clId="{D5ECF070-38DC-4926-9E61-96125D594273}" dt="2022-02-18T18:43:38.810" v="1163"/>
          <ac:graphicFrameMkLst>
            <pc:docMk/>
            <pc:sldMk cId="1456026159" sldId="275"/>
            <ac:graphicFrameMk id="4" creationId="{E8F00E89-0AAD-452D-9EC5-35137CF32FD2}"/>
          </ac:graphicFrameMkLst>
        </pc:graphicFrameChg>
        <pc:graphicFrameChg chg="add mod">
          <ac:chgData name="Sheldon Harrison" userId="d9e917a8-a8ca-4d34-ab88-ce5dcef6b3ab" providerId="ADAL" clId="{D5ECF070-38DC-4926-9E61-96125D594273}" dt="2022-02-18T18:43:38.810" v="1163"/>
          <ac:graphicFrameMkLst>
            <pc:docMk/>
            <pc:sldMk cId="1456026159" sldId="275"/>
            <ac:graphicFrameMk id="5" creationId="{478D6749-569B-48F1-8D58-7E2F813CF153}"/>
          </ac:graphicFrameMkLst>
        </pc:graphicFrameChg>
      </pc:sldChg>
      <pc:sldChg chg="addSp delSp modSp new mod modNotesTx">
        <pc:chgData name="Sheldon Harrison" userId="d9e917a8-a8ca-4d34-ab88-ce5dcef6b3ab" providerId="ADAL" clId="{D5ECF070-38DC-4926-9E61-96125D594273}" dt="2022-02-20T16:05:27.352" v="1441"/>
        <pc:sldMkLst>
          <pc:docMk/>
          <pc:sldMk cId="3106108960" sldId="276"/>
        </pc:sldMkLst>
        <pc:spChg chg="mod">
          <ac:chgData name="Sheldon Harrison" userId="d9e917a8-a8ca-4d34-ab88-ce5dcef6b3ab" providerId="ADAL" clId="{D5ECF070-38DC-4926-9E61-96125D594273}" dt="2022-02-18T18:44:17.140" v="1218" actId="20577"/>
          <ac:spMkLst>
            <pc:docMk/>
            <pc:sldMk cId="3106108960" sldId="276"/>
            <ac:spMk id="2" creationId="{BD587516-E500-4352-89C6-82AA22D2A6CF}"/>
          </ac:spMkLst>
        </pc:spChg>
        <pc:spChg chg="del">
          <ac:chgData name="Sheldon Harrison" userId="d9e917a8-a8ca-4d34-ab88-ce5dcef6b3ab" providerId="ADAL" clId="{D5ECF070-38DC-4926-9E61-96125D594273}" dt="2022-02-18T18:44:28.854" v="1219" actId="478"/>
          <ac:spMkLst>
            <pc:docMk/>
            <pc:sldMk cId="3106108960" sldId="276"/>
            <ac:spMk id="3" creationId="{2917EC35-9287-440D-8ED2-B5D7A5247AC9}"/>
          </ac:spMkLst>
        </pc:spChg>
        <pc:spChg chg="add mod">
          <ac:chgData name="Sheldon Harrison" userId="d9e917a8-a8ca-4d34-ab88-ce5dcef6b3ab" providerId="ADAL" clId="{D5ECF070-38DC-4926-9E61-96125D594273}" dt="2022-02-18T18:44:29.937" v="1220"/>
          <ac:spMkLst>
            <pc:docMk/>
            <pc:sldMk cId="3106108960" sldId="276"/>
            <ac:spMk id="4" creationId="{74D0D6C7-416A-4F22-AE3E-0119C8109899}"/>
          </ac:spMkLst>
        </pc:spChg>
      </pc:sldChg>
      <pc:sldChg chg="addSp delSp modSp add mod modNotesTx">
        <pc:chgData name="Sheldon Harrison" userId="d9e917a8-a8ca-4d34-ab88-ce5dcef6b3ab" providerId="ADAL" clId="{D5ECF070-38DC-4926-9E61-96125D594273}" dt="2022-02-20T16:05:43.873" v="1442"/>
        <pc:sldMkLst>
          <pc:docMk/>
          <pc:sldMk cId="3076774757" sldId="277"/>
        </pc:sldMkLst>
        <pc:spChg chg="mod">
          <ac:chgData name="Sheldon Harrison" userId="d9e917a8-a8ca-4d34-ab88-ce5dcef6b3ab" providerId="ADAL" clId="{D5ECF070-38DC-4926-9E61-96125D594273}" dt="2022-02-18T18:44:45.421" v="1223" actId="20577"/>
          <ac:spMkLst>
            <pc:docMk/>
            <pc:sldMk cId="3076774757" sldId="277"/>
            <ac:spMk id="2" creationId="{BD587516-E500-4352-89C6-82AA22D2A6CF}"/>
          </ac:spMkLst>
        </pc:spChg>
        <pc:spChg chg="del">
          <ac:chgData name="Sheldon Harrison" userId="d9e917a8-a8ca-4d34-ab88-ce5dcef6b3ab" providerId="ADAL" clId="{D5ECF070-38DC-4926-9E61-96125D594273}" dt="2022-02-18T18:44:59.887" v="1224" actId="478"/>
          <ac:spMkLst>
            <pc:docMk/>
            <pc:sldMk cId="3076774757" sldId="277"/>
            <ac:spMk id="4" creationId="{74D0D6C7-416A-4F22-AE3E-0119C8109899}"/>
          </ac:spMkLst>
        </pc:spChg>
        <pc:spChg chg="add del mod">
          <ac:chgData name="Sheldon Harrison" userId="d9e917a8-a8ca-4d34-ab88-ce5dcef6b3ab" providerId="ADAL" clId="{D5ECF070-38DC-4926-9E61-96125D594273}" dt="2022-02-18T18:45:03.020" v="1225" actId="478"/>
          <ac:spMkLst>
            <pc:docMk/>
            <pc:sldMk cId="3076774757" sldId="277"/>
            <ac:spMk id="5" creationId="{BD1588EB-E368-46C3-BB54-3AB22D861B7D}"/>
          </ac:spMkLst>
        </pc:spChg>
        <pc:spChg chg="add del">
          <ac:chgData name="Sheldon Harrison" userId="d9e917a8-a8ca-4d34-ab88-ce5dcef6b3ab" providerId="ADAL" clId="{D5ECF070-38DC-4926-9E61-96125D594273}" dt="2022-02-18T18:45:10.170" v="1227" actId="22"/>
          <ac:spMkLst>
            <pc:docMk/>
            <pc:sldMk cId="3076774757" sldId="277"/>
            <ac:spMk id="7" creationId="{1ABBAC07-068E-4CD5-B3BC-368ABC90018C}"/>
          </ac:spMkLst>
        </pc:spChg>
        <pc:spChg chg="add mod">
          <ac:chgData name="Sheldon Harrison" userId="d9e917a8-a8ca-4d34-ab88-ce5dcef6b3ab" providerId="ADAL" clId="{D5ECF070-38DC-4926-9E61-96125D594273}" dt="2022-02-18T18:45:17.357" v="1228"/>
          <ac:spMkLst>
            <pc:docMk/>
            <pc:sldMk cId="3076774757" sldId="277"/>
            <ac:spMk id="8" creationId="{7574E6A7-9D38-4798-B902-2A415D573AC0}"/>
          </ac:spMkLst>
        </pc:spChg>
      </pc:sldChg>
      <pc:sldChg chg="modSp new mod">
        <pc:chgData name="Sheldon Harrison" userId="d9e917a8-a8ca-4d34-ab88-ce5dcef6b3ab" providerId="ADAL" clId="{D5ECF070-38DC-4926-9E61-96125D594273}" dt="2022-02-18T18:46:14.187" v="1252" actId="255"/>
        <pc:sldMkLst>
          <pc:docMk/>
          <pc:sldMk cId="3230269010" sldId="278"/>
        </pc:sldMkLst>
        <pc:spChg chg="mod">
          <ac:chgData name="Sheldon Harrison" userId="d9e917a8-a8ca-4d34-ab88-ce5dcef6b3ab" providerId="ADAL" clId="{D5ECF070-38DC-4926-9E61-96125D594273}" dt="2022-02-18T18:46:14.187" v="1252" actId="255"/>
          <ac:spMkLst>
            <pc:docMk/>
            <pc:sldMk cId="3230269010" sldId="278"/>
            <ac:spMk id="3" creationId="{A7ED097C-AA15-4ECD-B021-3B38076A1032}"/>
          </ac:spMkLst>
        </pc:spChg>
      </pc:sldChg>
      <pc:sldChg chg="addSp delSp modSp new mod modShow">
        <pc:chgData name="Sheldon Harrison" userId="d9e917a8-a8ca-4d34-ab88-ce5dcef6b3ab" providerId="ADAL" clId="{D5ECF070-38DC-4926-9E61-96125D594273}" dt="2022-02-18T18:49:41.904" v="1419" actId="729"/>
        <pc:sldMkLst>
          <pc:docMk/>
          <pc:sldMk cId="1392455610" sldId="279"/>
        </pc:sldMkLst>
        <pc:spChg chg="mod">
          <ac:chgData name="Sheldon Harrison" userId="d9e917a8-a8ca-4d34-ab88-ce5dcef6b3ab" providerId="ADAL" clId="{D5ECF070-38DC-4926-9E61-96125D594273}" dt="2022-02-18T18:46:56.632" v="1282" actId="20577"/>
          <ac:spMkLst>
            <pc:docMk/>
            <pc:sldMk cId="1392455610" sldId="279"/>
            <ac:spMk id="2" creationId="{FBEECAE5-66B9-4B34-8DC3-B66532A42A2F}"/>
          </ac:spMkLst>
        </pc:spChg>
        <pc:spChg chg="del">
          <ac:chgData name="Sheldon Harrison" userId="d9e917a8-a8ca-4d34-ab88-ce5dcef6b3ab" providerId="ADAL" clId="{D5ECF070-38DC-4926-9E61-96125D594273}" dt="2022-02-18T18:47:06.121" v="1283" actId="478"/>
          <ac:spMkLst>
            <pc:docMk/>
            <pc:sldMk cId="1392455610" sldId="279"/>
            <ac:spMk id="3" creationId="{9B48FD03-BFE5-4FC5-B14D-180EE521D3C2}"/>
          </ac:spMkLst>
        </pc:spChg>
        <pc:spChg chg="add mod">
          <ac:chgData name="Sheldon Harrison" userId="d9e917a8-a8ca-4d34-ab88-ce5dcef6b3ab" providerId="ADAL" clId="{D5ECF070-38DC-4926-9E61-96125D594273}" dt="2022-02-18T18:47:07.004" v="1284"/>
          <ac:spMkLst>
            <pc:docMk/>
            <pc:sldMk cId="1392455610" sldId="279"/>
            <ac:spMk id="4" creationId="{8F181F33-0528-41FB-8473-16B9DD6B3DB5}"/>
          </ac:spMkLst>
        </pc:spChg>
        <pc:picChg chg="add mod">
          <ac:chgData name="Sheldon Harrison" userId="d9e917a8-a8ca-4d34-ab88-ce5dcef6b3ab" providerId="ADAL" clId="{D5ECF070-38DC-4926-9E61-96125D594273}" dt="2022-02-18T18:47:17.871" v="1285"/>
          <ac:picMkLst>
            <pc:docMk/>
            <pc:sldMk cId="1392455610" sldId="279"/>
            <ac:picMk id="5" creationId="{79A45D40-7EF8-49BC-84CA-6042E45C93AD}"/>
          </ac:picMkLst>
        </pc:picChg>
      </pc:sldChg>
      <pc:sldChg chg="addSp delSp modSp new mod modShow">
        <pc:chgData name="Sheldon Harrison" userId="d9e917a8-a8ca-4d34-ab88-ce5dcef6b3ab" providerId="ADAL" clId="{D5ECF070-38DC-4926-9E61-96125D594273}" dt="2022-02-18T18:49:41.904" v="1419" actId="729"/>
        <pc:sldMkLst>
          <pc:docMk/>
          <pc:sldMk cId="3221292195" sldId="280"/>
        </pc:sldMkLst>
        <pc:spChg chg="mod">
          <ac:chgData name="Sheldon Harrison" userId="d9e917a8-a8ca-4d34-ab88-ce5dcef6b3ab" providerId="ADAL" clId="{D5ECF070-38DC-4926-9E61-96125D594273}" dt="2022-02-18T18:47:45.537" v="1328" actId="20577"/>
          <ac:spMkLst>
            <pc:docMk/>
            <pc:sldMk cId="3221292195" sldId="280"/>
            <ac:spMk id="2" creationId="{A8656DA7-AC13-43B1-A98D-8A714528A143}"/>
          </ac:spMkLst>
        </pc:spChg>
        <pc:spChg chg="del">
          <ac:chgData name="Sheldon Harrison" userId="d9e917a8-a8ca-4d34-ab88-ce5dcef6b3ab" providerId="ADAL" clId="{D5ECF070-38DC-4926-9E61-96125D594273}" dt="2022-02-18T18:47:53.537" v="1329" actId="478"/>
          <ac:spMkLst>
            <pc:docMk/>
            <pc:sldMk cId="3221292195" sldId="280"/>
            <ac:spMk id="3" creationId="{33F54730-F9FF-4FD9-B002-4A9AABBC43E4}"/>
          </ac:spMkLst>
        </pc:spChg>
        <pc:graphicFrameChg chg="add mod">
          <ac:chgData name="Sheldon Harrison" userId="d9e917a8-a8ca-4d34-ab88-ce5dcef6b3ab" providerId="ADAL" clId="{D5ECF070-38DC-4926-9E61-96125D594273}" dt="2022-02-18T18:47:54.454" v="1330"/>
          <ac:graphicFrameMkLst>
            <pc:docMk/>
            <pc:sldMk cId="3221292195" sldId="280"/>
            <ac:graphicFrameMk id="4" creationId="{06F8744E-B633-43D1-BC36-619446091C2D}"/>
          </ac:graphicFrameMkLst>
        </pc:graphicFrameChg>
        <pc:graphicFrameChg chg="add mod">
          <ac:chgData name="Sheldon Harrison" userId="d9e917a8-a8ca-4d34-ab88-ce5dcef6b3ab" providerId="ADAL" clId="{D5ECF070-38DC-4926-9E61-96125D594273}" dt="2022-02-18T18:47:54.454" v="1330"/>
          <ac:graphicFrameMkLst>
            <pc:docMk/>
            <pc:sldMk cId="3221292195" sldId="280"/>
            <ac:graphicFrameMk id="5" creationId="{7593282D-CA65-4F42-9892-AF1929673C9A}"/>
          </ac:graphicFrameMkLst>
        </pc:graphicFrameChg>
      </pc:sldChg>
      <pc:sldChg chg="addSp delSp modSp new mod modShow">
        <pc:chgData name="Sheldon Harrison" userId="d9e917a8-a8ca-4d34-ab88-ce5dcef6b3ab" providerId="ADAL" clId="{D5ECF070-38DC-4926-9E61-96125D594273}" dt="2022-02-18T18:49:41.904" v="1419" actId="729"/>
        <pc:sldMkLst>
          <pc:docMk/>
          <pc:sldMk cId="1087900075" sldId="281"/>
        </pc:sldMkLst>
        <pc:spChg chg="mod">
          <ac:chgData name="Sheldon Harrison" userId="d9e917a8-a8ca-4d34-ab88-ce5dcef6b3ab" providerId="ADAL" clId="{D5ECF070-38DC-4926-9E61-96125D594273}" dt="2022-02-18T18:48:29.288" v="1377" actId="20577"/>
          <ac:spMkLst>
            <pc:docMk/>
            <pc:sldMk cId="1087900075" sldId="281"/>
            <ac:spMk id="2" creationId="{B3D363E8-7D77-4EC0-8BA0-1669E469F642}"/>
          </ac:spMkLst>
        </pc:spChg>
        <pc:spChg chg="del">
          <ac:chgData name="Sheldon Harrison" userId="d9e917a8-a8ca-4d34-ab88-ce5dcef6b3ab" providerId="ADAL" clId="{D5ECF070-38DC-4926-9E61-96125D594273}" dt="2022-02-18T18:48:44.675" v="1378" actId="478"/>
          <ac:spMkLst>
            <pc:docMk/>
            <pc:sldMk cId="1087900075" sldId="281"/>
            <ac:spMk id="3" creationId="{AEC4CEDD-8DFA-44C7-BB8D-EBB451FC470F}"/>
          </ac:spMkLst>
        </pc:spChg>
        <pc:graphicFrameChg chg="add mod">
          <ac:chgData name="Sheldon Harrison" userId="d9e917a8-a8ca-4d34-ab88-ce5dcef6b3ab" providerId="ADAL" clId="{D5ECF070-38DC-4926-9E61-96125D594273}" dt="2022-02-18T18:48:45.538" v="1379"/>
          <ac:graphicFrameMkLst>
            <pc:docMk/>
            <pc:sldMk cId="1087900075" sldId="281"/>
            <ac:graphicFrameMk id="4" creationId="{1C039340-5F7E-48E0-8223-C4D09FD9C67E}"/>
          </ac:graphicFrameMkLst>
        </pc:graphicFrameChg>
        <pc:graphicFrameChg chg="add mod">
          <ac:chgData name="Sheldon Harrison" userId="d9e917a8-a8ca-4d34-ab88-ce5dcef6b3ab" providerId="ADAL" clId="{D5ECF070-38DC-4926-9E61-96125D594273}" dt="2022-02-18T18:48:45.538" v="1379"/>
          <ac:graphicFrameMkLst>
            <pc:docMk/>
            <pc:sldMk cId="1087900075" sldId="281"/>
            <ac:graphicFrameMk id="5" creationId="{C200D6BE-5F71-4697-94CF-496AADB9B7F5}"/>
          </ac:graphicFrameMkLst>
        </pc:graphicFrameChg>
      </pc:sldChg>
      <pc:sldChg chg="addSp delSp modSp new mod modShow">
        <pc:chgData name="Sheldon Harrison" userId="d9e917a8-a8ca-4d34-ab88-ce5dcef6b3ab" providerId="ADAL" clId="{D5ECF070-38DC-4926-9E61-96125D594273}" dt="2022-02-18T18:49:41.904" v="1419" actId="729"/>
        <pc:sldMkLst>
          <pc:docMk/>
          <pc:sldMk cId="4186261290" sldId="282"/>
        </pc:sldMkLst>
        <pc:spChg chg="mod">
          <ac:chgData name="Sheldon Harrison" userId="d9e917a8-a8ca-4d34-ab88-ce5dcef6b3ab" providerId="ADAL" clId="{D5ECF070-38DC-4926-9E61-96125D594273}" dt="2022-02-18T18:49:11.471" v="1416" actId="20577"/>
          <ac:spMkLst>
            <pc:docMk/>
            <pc:sldMk cId="4186261290" sldId="282"/>
            <ac:spMk id="2" creationId="{664FF0D1-A134-419A-936B-F5A7EEBD0273}"/>
          </ac:spMkLst>
        </pc:spChg>
        <pc:spChg chg="del">
          <ac:chgData name="Sheldon Harrison" userId="d9e917a8-a8ca-4d34-ab88-ce5dcef6b3ab" providerId="ADAL" clId="{D5ECF070-38DC-4926-9E61-96125D594273}" dt="2022-02-18T18:49:24.038" v="1417" actId="478"/>
          <ac:spMkLst>
            <pc:docMk/>
            <pc:sldMk cId="4186261290" sldId="282"/>
            <ac:spMk id="3" creationId="{80EDFAFB-C2AD-49F6-BA2F-2810DDF1366E}"/>
          </ac:spMkLst>
        </pc:spChg>
        <pc:graphicFrameChg chg="add mod">
          <ac:chgData name="Sheldon Harrison" userId="d9e917a8-a8ca-4d34-ab88-ce5dcef6b3ab" providerId="ADAL" clId="{D5ECF070-38DC-4926-9E61-96125D594273}" dt="2022-02-18T18:49:24.871" v="1418"/>
          <ac:graphicFrameMkLst>
            <pc:docMk/>
            <pc:sldMk cId="4186261290" sldId="282"/>
            <ac:graphicFrameMk id="4" creationId="{39B7B76A-941C-4AA6-A970-8488B44C5D66}"/>
          </ac:graphicFrameMkLst>
        </pc:graphicFrameChg>
        <pc:graphicFrameChg chg="add mod">
          <ac:chgData name="Sheldon Harrison" userId="d9e917a8-a8ca-4d34-ab88-ce5dcef6b3ab" providerId="ADAL" clId="{D5ECF070-38DC-4926-9E61-96125D594273}" dt="2022-02-18T18:49:24.871" v="1418"/>
          <ac:graphicFrameMkLst>
            <pc:docMk/>
            <pc:sldMk cId="4186261290" sldId="282"/>
            <ac:graphicFrameMk id="5" creationId="{E063BB47-D256-4884-B103-9DA5974C1C5D}"/>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jgliebe\Documents\Projects\FDOT_CAT_BET\Task3_Scenarios\MeansByTruck_Compare.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[MeansByTruck_Compare.xlsx]TotVMT!PivotTable3</c:name>
    <c:fmtId val="-1"/>
  </c:pivotSource>
  <c:chart>
    <c:autoTitleDeleted val="0"/>
    <c:pivotFmts>
      <c:pivotFmt>
        <c:idx val="0"/>
        <c:dLbl>
          <c:idx val="0"/>
          <c:showLegendKey val="0"/>
          <c:showVal val="0"/>
          <c:showCatName val="0"/>
          <c:showSerName val="0"/>
          <c:showPercent val="0"/>
          <c:showBubbleSize val="0"/>
          <c:extLst>
            <c:ext xmlns:c15="http://schemas.microsoft.com/office/drawing/2012/chart" uri="{CE6537A1-D6FC-4f65-9D91-7224C49458BB}"/>
          </c:extLst>
        </c:dLbl>
      </c:pivotFmt>
      <c:pivotFmt>
        <c:idx val="1"/>
        <c:dLbl>
          <c:idx val="0"/>
          <c:showLegendKey val="0"/>
          <c:showVal val="0"/>
          <c:showCatName val="0"/>
          <c:showSerName val="0"/>
          <c:showPercent val="0"/>
          <c:showBubbleSize val="0"/>
          <c:extLst>
            <c:ext xmlns:c15="http://schemas.microsoft.com/office/drawing/2012/chart" uri="{CE6537A1-D6FC-4f65-9D91-7224C49458BB}"/>
          </c:extLst>
        </c:dLbl>
      </c:pivotFmt>
      <c:pivotFmt>
        <c:idx val="2"/>
        <c:dLbl>
          <c:idx val="0"/>
          <c:showLegendKey val="0"/>
          <c:showVal val="0"/>
          <c:showCatName val="0"/>
          <c:showSerName val="0"/>
          <c:showPercent val="0"/>
          <c:showBubbleSize val="0"/>
          <c:extLst>
            <c:ext xmlns:c15="http://schemas.microsoft.com/office/drawing/2012/chart" uri="{CE6537A1-D6FC-4f65-9D91-7224C49458BB}"/>
          </c:extLst>
        </c:dLbl>
      </c:pivotFmt>
      <c:pivotFmt>
        <c:idx val="3"/>
        <c:dLbl>
          <c:idx val="0"/>
          <c:showLegendKey val="0"/>
          <c:showVal val="0"/>
          <c:showCatName val="0"/>
          <c:showSerName val="0"/>
          <c:showPercent val="0"/>
          <c:showBubbleSize val="0"/>
          <c:extLst>
            <c:ext xmlns:c15="http://schemas.microsoft.com/office/drawing/2012/chart" uri="{CE6537A1-D6FC-4f65-9D91-7224C49458BB}"/>
          </c:extLst>
        </c:dLbl>
      </c:pivotFmt>
      <c:pivotFmt>
        <c:idx val="4"/>
        <c:dLbl>
          <c:idx val="0"/>
          <c:showLegendKey val="0"/>
          <c:showVal val="0"/>
          <c:showCatName val="0"/>
          <c:showSerName val="0"/>
          <c:showPercent val="0"/>
          <c:showBubbleSize val="0"/>
          <c:extLst>
            <c:ext xmlns:c15="http://schemas.microsoft.com/office/drawing/2012/chart" uri="{CE6537A1-D6FC-4f65-9D91-7224C49458BB}"/>
          </c:extLst>
        </c:dLbl>
      </c:pivotFmt>
      <c:pivotFmt>
        <c:idx val="5"/>
        <c:dLbl>
          <c:idx val="0"/>
          <c:showLegendKey val="0"/>
          <c:showVal val="0"/>
          <c:showCatName val="0"/>
          <c:showSerName val="0"/>
          <c:showPercent val="0"/>
          <c:showBubbleSize val="0"/>
          <c:extLst>
            <c:ext xmlns:c15="http://schemas.microsoft.com/office/drawing/2012/chart" uri="{CE6537A1-D6FC-4f65-9D91-7224C49458BB}"/>
          </c:extLst>
        </c:dLbl>
      </c:pivotFmt>
      <c:pivotFmt>
        <c:idx val="6"/>
        <c:dLbl>
          <c:idx val="0"/>
          <c:showLegendKey val="0"/>
          <c:showVal val="0"/>
          <c:showCatName val="0"/>
          <c:showSerName val="0"/>
          <c:showPercent val="0"/>
          <c:showBubbleSize val="0"/>
          <c:extLst>
            <c:ext xmlns:c15="http://schemas.microsoft.com/office/drawing/2012/chart" uri="{CE6537A1-D6FC-4f65-9D91-7224C49458BB}"/>
          </c:extLst>
        </c:dLbl>
      </c:pivotFmt>
      <c:pivotFmt>
        <c:idx val="7"/>
        <c:dLbl>
          <c:idx val="0"/>
          <c:showLegendKey val="0"/>
          <c:showVal val="0"/>
          <c:showCatName val="0"/>
          <c:showSerName val="0"/>
          <c:showPercent val="0"/>
          <c:showBubbleSize val="0"/>
          <c:extLst>
            <c:ext xmlns:c15="http://schemas.microsoft.com/office/drawing/2012/chart" uri="{CE6537A1-D6FC-4f65-9D91-7224C49458BB}"/>
          </c:extLst>
        </c:dLbl>
      </c:pivotFmt>
      <c:pivotFmt>
        <c:idx val="8"/>
        <c:dLbl>
          <c:idx val="0"/>
          <c:showLegendKey val="0"/>
          <c:showVal val="0"/>
          <c:showCatName val="0"/>
          <c:showSerName val="0"/>
          <c:showPercent val="0"/>
          <c:showBubbleSize val="0"/>
          <c:extLst>
            <c:ext xmlns:c15="http://schemas.microsoft.com/office/drawing/2012/chart" uri="{CE6537A1-D6FC-4f65-9D91-7224C49458BB}"/>
          </c:extLst>
        </c:dLbl>
      </c:pivotFmt>
      <c:pivotFmt>
        <c:idx val="9"/>
        <c:dLbl>
          <c:idx val="0"/>
          <c:showLegendKey val="0"/>
          <c:showVal val="0"/>
          <c:showCatName val="0"/>
          <c:showSerName val="0"/>
          <c:showPercent val="0"/>
          <c:showBubbleSize val="0"/>
          <c:extLst>
            <c:ext xmlns:c15="http://schemas.microsoft.com/office/drawing/2012/chart" uri="{CE6537A1-D6FC-4f65-9D91-7224C49458BB}"/>
          </c:extLst>
        </c:dLbl>
      </c:pivotFmt>
      <c:pivotFmt>
        <c:idx val="10"/>
        <c:dLbl>
          <c:idx val="0"/>
          <c:showLegendKey val="0"/>
          <c:showVal val="0"/>
          <c:showCatName val="0"/>
          <c:showSerName val="0"/>
          <c:showPercent val="0"/>
          <c:showBubbleSize val="0"/>
          <c:extLst>
            <c:ext xmlns:c15="http://schemas.microsoft.com/office/drawing/2012/chart" uri="{CE6537A1-D6FC-4f65-9D91-7224C49458BB}"/>
          </c:extLst>
        </c:dLbl>
      </c:pivotFmt>
      <c:pivotFmt>
        <c:idx val="11"/>
        <c:dLbl>
          <c:idx val="0"/>
          <c:showLegendKey val="0"/>
          <c:showVal val="0"/>
          <c:showCatName val="0"/>
          <c:showSerName val="0"/>
          <c:showPercent val="0"/>
          <c:showBubbleSize val="0"/>
          <c:extLst>
            <c:ext xmlns:c15="http://schemas.microsoft.com/office/drawing/2012/chart" uri="{CE6537A1-D6FC-4f65-9D91-7224C49458BB}"/>
          </c:extLst>
        </c:dLbl>
      </c:pivotFmt>
      <c:pivotFmt>
        <c:idx val="12"/>
        <c:dLbl>
          <c:idx val="0"/>
          <c:showLegendKey val="0"/>
          <c:showVal val="0"/>
          <c:showCatName val="0"/>
          <c:showSerName val="0"/>
          <c:showPercent val="0"/>
          <c:showBubbleSize val="0"/>
          <c:extLst>
            <c:ext xmlns:c15="http://schemas.microsoft.com/office/drawing/2012/chart" uri="{CE6537A1-D6FC-4f65-9D91-7224C49458BB}"/>
          </c:extLst>
        </c:dLbl>
      </c:pivotFmt>
      <c:pivotFmt>
        <c:idx val="13"/>
        <c:dLbl>
          <c:idx val="0"/>
          <c:showLegendKey val="0"/>
          <c:showVal val="0"/>
          <c:showCatName val="0"/>
          <c:showSerName val="0"/>
          <c:showPercent val="0"/>
          <c:showBubbleSize val="0"/>
          <c:extLst>
            <c:ext xmlns:c15="http://schemas.microsoft.com/office/drawing/2012/chart" uri="{CE6537A1-D6FC-4f65-9D91-7224C49458BB}"/>
          </c:extLst>
        </c:dLbl>
      </c:pivotFmt>
      <c:pivotFmt>
        <c:idx val="14"/>
        <c:dLbl>
          <c:idx val="0"/>
          <c:showLegendKey val="0"/>
          <c:showVal val="0"/>
          <c:showCatName val="0"/>
          <c:showSerName val="0"/>
          <c:showPercent val="0"/>
          <c:showBubbleSize val="0"/>
          <c:extLst>
            <c:ext xmlns:c15="http://schemas.microsoft.com/office/drawing/2012/chart" uri="{CE6537A1-D6FC-4f65-9D91-7224C49458BB}"/>
          </c:extLst>
        </c:dLbl>
      </c:pivotFmt>
      <c:pivotFmt>
        <c:idx val="15"/>
        <c:dLbl>
          <c:idx val="0"/>
          <c:showLegendKey val="0"/>
          <c:showVal val="0"/>
          <c:showCatName val="0"/>
          <c:showSerName val="0"/>
          <c:showPercent val="0"/>
          <c:showBubbleSize val="0"/>
          <c:extLst>
            <c:ext xmlns:c15="http://schemas.microsoft.com/office/drawing/2012/chart" uri="{CE6537A1-D6FC-4f65-9D91-7224C49458BB}"/>
          </c:extLst>
        </c:dLbl>
      </c:pivotFmt>
      <c:pivotFmt>
        <c:idx val="16"/>
        <c:dLbl>
          <c:idx val="0"/>
          <c:showLegendKey val="0"/>
          <c:showVal val="0"/>
          <c:showCatName val="0"/>
          <c:showSerName val="0"/>
          <c:showPercent val="0"/>
          <c:showBubbleSize val="0"/>
          <c:extLst>
            <c:ext xmlns:c15="http://schemas.microsoft.com/office/drawing/2012/chart" uri="{CE6537A1-D6FC-4f65-9D91-7224C49458BB}"/>
          </c:extLst>
        </c:dLbl>
      </c:pivotFmt>
      <c:pivotFmt>
        <c:idx val="17"/>
        <c:dLbl>
          <c:idx val="0"/>
          <c:showLegendKey val="0"/>
          <c:showVal val="0"/>
          <c:showCatName val="0"/>
          <c:showSerName val="0"/>
          <c:showPercent val="0"/>
          <c:showBubbleSize val="0"/>
          <c:extLst>
            <c:ext xmlns:c15="http://schemas.microsoft.com/office/drawing/2012/chart" uri="{CE6537A1-D6FC-4f65-9D91-7224C49458BB}"/>
          </c:extLst>
        </c:dLbl>
      </c:pivotFmt>
      <c:pivotFmt>
        <c:idx val="18"/>
        <c:dLbl>
          <c:idx val="0"/>
          <c:showLegendKey val="0"/>
          <c:showVal val="0"/>
          <c:showCatName val="0"/>
          <c:showSerName val="0"/>
          <c:showPercent val="0"/>
          <c:showBubbleSize val="0"/>
          <c:extLst>
            <c:ext xmlns:c15="http://schemas.microsoft.com/office/drawing/2012/chart" uri="{CE6537A1-D6FC-4f65-9D91-7224C49458BB}"/>
          </c:extLst>
        </c:dLbl>
      </c:pivotFmt>
      <c:pivotFmt>
        <c:idx val="19"/>
        <c:dLbl>
          <c:idx val="0"/>
          <c:showLegendKey val="0"/>
          <c:showVal val="0"/>
          <c:showCatName val="0"/>
          <c:showSerName val="0"/>
          <c:showPercent val="0"/>
          <c:showBubbleSize val="0"/>
          <c:extLst>
            <c:ext xmlns:c15="http://schemas.microsoft.com/office/drawing/2012/chart" uri="{CE6537A1-D6FC-4f65-9D91-7224C49458BB}"/>
          </c:extLst>
        </c:dLbl>
      </c:pivotFmt>
      <c:pivotFmt>
        <c:idx val="20"/>
        <c:dLbl>
          <c:idx val="0"/>
          <c:showLegendKey val="0"/>
          <c:showVal val="0"/>
          <c:showCatName val="0"/>
          <c:showSerName val="0"/>
          <c:showPercent val="0"/>
          <c:showBubbleSize val="0"/>
          <c:extLst>
            <c:ext xmlns:c15="http://schemas.microsoft.com/office/drawing/2012/chart" uri="{CE6537A1-D6FC-4f65-9D91-7224C49458BB}"/>
          </c:extLst>
        </c:dLbl>
      </c:pivotFmt>
      <c:pivotFmt>
        <c:idx val="21"/>
        <c:dLbl>
          <c:idx val="0"/>
          <c:showLegendKey val="0"/>
          <c:showVal val="0"/>
          <c:showCatName val="0"/>
          <c:showSerName val="0"/>
          <c:showPercent val="0"/>
          <c:showBubbleSize val="0"/>
          <c:extLst>
            <c:ext xmlns:c15="http://schemas.microsoft.com/office/drawing/2012/chart" uri="{CE6537A1-D6FC-4f65-9D91-7224C49458BB}"/>
          </c:extLst>
        </c:dLbl>
      </c:pivotFmt>
      <c:pivotFmt>
        <c:idx val="22"/>
        <c:dLbl>
          <c:idx val="0"/>
          <c:showLegendKey val="0"/>
          <c:showVal val="0"/>
          <c:showCatName val="0"/>
          <c:showSerName val="0"/>
          <c:showPercent val="0"/>
          <c:showBubbleSize val="0"/>
          <c:extLst>
            <c:ext xmlns:c15="http://schemas.microsoft.com/office/drawing/2012/chart" uri="{CE6537A1-D6FC-4f65-9D91-7224C49458BB}"/>
          </c:extLst>
        </c:dLbl>
      </c:pivotFmt>
      <c:pivotFmt>
        <c:idx val="23"/>
        <c:dLbl>
          <c:idx val="0"/>
          <c:showLegendKey val="0"/>
          <c:showVal val="0"/>
          <c:showCatName val="0"/>
          <c:showSerName val="0"/>
          <c:showPercent val="0"/>
          <c:showBubbleSize val="0"/>
          <c:extLst>
            <c:ext xmlns:c15="http://schemas.microsoft.com/office/drawing/2012/chart" uri="{CE6537A1-D6FC-4f65-9D91-7224C49458BB}"/>
          </c:extLst>
        </c:dLbl>
      </c:pivotFmt>
      <c:pivotFmt>
        <c:idx val="24"/>
        <c:dLbl>
          <c:idx val="0"/>
          <c:showLegendKey val="0"/>
          <c:showVal val="0"/>
          <c:showCatName val="0"/>
          <c:showSerName val="0"/>
          <c:showPercent val="0"/>
          <c:showBubbleSize val="0"/>
          <c:extLst>
            <c:ext xmlns:c15="http://schemas.microsoft.com/office/drawing/2012/chart" uri="{CE6537A1-D6FC-4f65-9D91-7224C49458BB}"/>
          </c:extLst>
        </c:dLbl>
      </c:pivotFmt>
      <c:pivotFmt>
        <c:idx val="25"/>
        <c:dLbl>
          <c:idx val="0"/>
          <c:showLegendKey val="0"/>
          <c:showVal val="0"/>
          <c:showCatName val="0"/>
          <c:showSerName val="0"/>
          <c:showPercent val="0"/>
          <c:showBubbleSize val="0"/>
          <c:extLst>
            <c:ext xmlns:c15="http://schemas.microsoft.com/office/drawing/2012/chart" uri="{CE6537A1-D6FC-4f65-9D91-7224C49458BB}"/>
          </c:extLst>
        </c:dLbl>
      </c:pivotFmt>
      <c:pivotFmt>
        <c:idx val="26"/>
        <c:dLbl>
          <c:idx val="0"/>
          <c:showLegendKey val="0"/>
          <c:showVal val="0"/>
          <c:showCatName val="0"/>
          <c:showSerName val="0"/>
          <c:showPercent val="0"/>
          <c:showBubbleSize val="0"/>
          <c:extLst>
            <c:ext xmlns:c15="http://schemas.microsoft.com/office/drawing/2012/chart" uri="{CE6537A1-D6FC-4f65-9D91-7224C49458BB}"/>
          </c:extLst>
        </c:dLbl>
      </c:pivotFmt>
      <c:pivotFmt>
        <c:idx val="27"/>
        <c:dLbl>
          <c:idx val="0"/>
          <c:showLegendKey val="0"/>
          <c:showVal val="0"/>
          <c:showCatName val="0"/>
          <c:showSerName val="0"/>
          <c:showPercent val="0"/>
          <c:showBubbleSize val="0"/>
          <c:extLst>
            <c:ext xmlns:c15="http://schemas.microsoft.com/office/drawing/2012/chart" uri="{CE6537A1-D6FC-4f65-9D91-7224C49458BB}"/>
          </c:extLst>
        </c:dLbl>
      </c:pivotFmt>
      <c:pivotFmt>
        <c:idx val="28"/>
        <c:dLbl>
          <c:idx val="0"/>
          <c:showLegendKey val="0"/>
          <c:showVal val="0"/>
          <c:showCatName val="0"/>
          <c:showSerName val="0"/>
          <c:showPercent val="0"/>
          <c:showBubbleSize val="0"/>
          <c:extLst>
            <c:ext xmlns:c15="http://schemas.microsoft.com/office/drawing/2012/chart" uri="{CE6537A1-D6FC-4f65-9D91-7224C49458BB}"/>
          </c:extLst>
        </c:dLbl>
      </c:pivotFmt>
      <c:pivotFmt>
        <c:idx val="29"/>
        <c:dLbl>
          <c:idx val="0"/>
          <c:showLegendKey val="0"/>
          <c:showVal val="0"/>
          <c:showCatName val="0"/>
          <c:showSerName val="0"/>
          <c:showPercent val="0"/>
          <c:showBubbleSize val="0"/>
          <c:extLst>
            <c:ext xmlns:c15="http://schemas.microsoft.com/office/drawing/2012/chart" uri="{CE6537A1-D6FC-4f65-9D91-7224C49458BB}"/>
          </c:extLst>
        </c:dLbl>
      </c:pivotFmt>
      <c:pivotFmt>
        <c:idx val="30"/>
        <c:dLbl>
          <c:idx val="0"/>
          <c:showLegendKey val="0"/>
          <c:showVal val="0"/>
          <c:showCatName val="0"/>
          <c:showSerName val="0"/>
          <c:showPercent val="0"/>
          <c:showBubbleSize val="0"/>
          <c:extLst>
            <c:ext xmlns:c15="http://schemas.microsoft.com/office/drawing/2012/chart" uri="{CE6537A1-D6FC-4f65-9D91-7224C49458BB}"/>
          </c:extLst>
        </c:dLbl>
      </c:pivotFmt>
      <c:pivotFmt>
        <c:idx val="31"/>
        <c:dLbl>
          <c:idx val="0"/>
          <c:showLegendKey val="0"/>
          <c:showVal val="0"/>
          <c:showCatName val="0"/>
          <c:showSerName val="0"/>
          <c:showPercent val="0"/>
          <c:showBubbleSize val="0"/>
          <c:extLst>
            <c:ext xmlns:c15="http://schemas.microsoft.com/office/drawing/2012/chart" uri="{CE6537A1-D6FC-4f65-9D91-7224C49458BB}"/>
          </c:extLst>
        </c:dLbl>
      </c:pivotFmt>
      <c:pivotFmt>
        <c:idx val="32"/>
        <c:dLbl>
          <c:idx val="0"/>
          <c:showLegendKey val="0"/>
          <c:showVal val="0"/>
          <c:showCatName val="0"/>
          <c:showSerName val="0"/>
          <c:showPercent val="0"/>
          <c:showBubbleSize val="0"/>
          <c:extLst>
            <c:ext xmlns:c15="http://schemas.microsoft.com/office/drawing/2012/chart" uri="{CE6537A1-D6FC-4f65-9D91-7224C49458BB}"/>
          </c:extLst>
        </c:dLbl>
      </c:pivotFmt>
      <c:pivotFmt>
        <c:idx val="33"/>
        <c:dLbl>
          <c:idx val="0"/>
          <c:showLegendKey val="0"/>
          <c:showVal val="0"/>
          <c:showCatName val="0"/>
          <c:showSerName val="0"/>
          <c:showPercent val="0"/>
          <c:showBubbleSize val="0"/>
          <c:extLst>
            <c:ext xmlns:c15="http://schemas.microsoft.com/office/drawing/2012/chart" uri="{CE6537A1-D6FC-4f65-9D91-7224C49458BB}"/>
          </c:extLst>
        </c:dLbl>
      </c:pivotFmt>
      <c:pivotFmt>
        <c:idx val="34"/>
        <c:dLbl>
          <c:idx val="0"/>
          <c:showLegendKey val="0"/>
          <c:showVal val="0"/>
          <c:showCatName val="0"/>
          <c:showSerName val="0"/>
          <c:showPercent val="0"/>
          <c:showBubbleSize val="0"/>
          <c:extLst>
            <c:ext xmlns:c15="http://schemas.microsoft.com/office/drawing/2012/chart" uri="{CE6537A1-D6FC-4f65-9D91-7224C49458BB}"/>
          </c:extLst>
        </c:dLbl>
      </c:pivotFmt>
      <c:pivotFmt>
        <c:idx val="35"/>
        <c:dLbl>
          <c:idx val="0"/>
          <c:showLegendKey val="0"/>
          <c:showVal val="0"/>
          <c:showCatName val="0"/>
          <c:showSerName val="0"/>
          <c:showPercent val="0"/>
          <c:showBubbleSize val="0"/>
          <c:extLst>
            <c:ext xmlns:c15="http://schemas.microsoft.com/office/drawing/2012/chart" uri="{CE6537A1-D6FC-4f65-9D91-7224C49458BB}"/>
          </c:extLst>
        </c:dLbl>
      </c:pivotFmt>
      <c:pivotFmt>
        <c:idx val="36"/>
        <c:dLbl>
          <c:idx val="0"/>
          <c:showLegendKey val="0"/>
          <c:showVal val="0"/>
          <c:showCatName val="0"/>
          <c:showSerName val="0"/>
          <c:showPercent val="0"/>
          <c:showBubbleSize val="0"/>
          <c:extLst>
            <c:ext xmlns:c15="http://schemas.microsoft.com/office/drawing/2012/chart" uri="{CE6537A1-D6FC-4f65-9D91-7224C49458BB}"/>
          </c:extLst>
        </c:dLbl>
      </c:pivotFmt>
      <c:pivotFmt>
        <c:idx val="37"/>
        <c:dLbl>
          <c:idx val="0"/>
          <c:showLegendKey val="0"/>
          <c:showVal val="0"/>
          <c:showCatName val="0"/>
          <c:showSerName val="0"/>
          <c:showPercent val="0"/>
          <c:showBubbleSize val="0"/>
          <c:extLst>
            <c:ext xmlns:c15="http://schemas.microsoft.com/office/drawing/2012/chart" uri="{CE6537A1-D6FC-4f65-9D91-7224C49458BB}"/>
          </c:extLst>
        </c:dLbl>
      </c:pivotFmt>
      <c:pivotFmt>
        <c:idx val="38"/>
        <c:dLbl>
          <c:idx val="0"/>
          <c:showLegendKey val="0"/>
          <c:showVal val="0"/>
          <c:showCatName val="0"/>
          <c:showSerName val="0"/>
          <c:showPercent val="0"/>
          <c:showBubbleSize val="0"/>
          <c:extLst>
            <c:ext xmlns:c15="http://schemas.microsoft.com/office/drawing/2012/chart" uri="{CE6537A1-D6FC-4f65-9D91-7224C49458BB}"/>
          </c:extLst>
        </c:dLbl>
      </c:pivotFmt>
      <c:pivotFmt>
        <c:idx val="39"/>
        <c:dLbl>
          <c:idx val="0"/>
          <c:showLegendKey val="0"/>
          <c:showVal val="0"/>
          <c:showCatName val="0"/>
          <c:showSerName val="0"/>
          <c:showPercent val="0"/>
          <c:showBubbleSize val="0"/>
          <c:extLst>
            <c:ext xmlns:c15="http://schemas.microsoft.com/office/drawing/2012/chart" uri="{CE6537A1-D6FC-4f65-9D91-7224C49458BB}"/>
          </c:extLst>
        </c:dLbl>
      </c:pivotFmt>
      <c:pivotFmt>
        <c:idx val="40"/>
        <c:dLbl>
          <c:idx val="0"/>
          <c:showLegendKey val="0"/>
          <c:showVal val="0"/>
          <c:showCatName val="0"/>
          <c:showSerName val="0"/>
          <c:showPercent val="0"/>
          <c:showBubbleSize val="0"/>
          <c:extLst>
            <c:ext xmlns:c15="http://schemas.microsoft.com/office/drawing/2012/chart" uri="{CE6537A1-D6FC-4f65-9D91-7224C49458BB}"/>
          </c:extLst>
        </c:dLbl>
      </c:pivotFmt>
      <c:pivotFmt>
        <c:idx val="41"/>
        <c:dLbl>
          <c:idx val="0"/>
          <c:showLegendKey val="0"/>
          <c:showVal val="0"/>
          <c:showCatName val="0"/>
          <c:showSerName val="0"/>
          <c:showPercent val="0"/>
          <c:showBubbleSize val="0"/>
          <c:extLst>
            <c:ext xmlns:c15="http://schemas.microsoft.com/office/drawing/2012/chart" uri="{CE6537A1-D6FC-4f65-9D91-7224C49458BB}"/>
          </c:extLst>
        </c:dLbl>
      </c:pivotFmt>
      <c:pivotFmt>
        <c:idx val="42"/>
        <c:dLbl>
          <c:idx val="0"/>
          <c:showLegendKey val="0"/>
          <c:showVal val="0"/>
          <c:showCatName val="0"/>
          <c:showSerName val="0"/>
          <c:showPercent val="0"/>
          <c:showBubbleSize val="0"/>
          <c:extLst>
            <c:ext xmlns:c15="http://schemas.microsoft.com/office/drawing/2012/chart" uri="{CE6537A1-D6FC-4f65-9D91-7224C49458BB}"/>
          </c:extLst>
        </c:dLbl>
      </c:pivotFmt>
      <c:pivotFmt>
        <c:idx val="43"/>
        <c:dLbl>
          <c:idx val="0"/>
          <c:showLegendKey val="0"/>
          <c:showVal val="0"/>
          <c:showCatName val="0"/>
          <c:showSerName val="0"/>
          <c:showPercent val="0"/>
          <c:showBubbleSize val="0"/>
          <c:extLst>
            <c:ext xmlns:c15="http://schemas.microsoft.com/office/drawing/2012/chart" uri="{CE6537A1-D6FC-4f65-9D91-7224C49458BB}"/>
          </c:extLst>
        </c:dLbl>
      </c:pivotFmt>
      <c:pivotFmt>
        <c:idx val="44"/>
        <c:dLbl>
          <c:idx val="0"/>
          <c:showLegendKey val="0"/>
          <c:showVal val="0"/>
          <c:showCatName val="0"/>
          <c:showSerName val="0"/>
          <c:showPercent val="0"/>
          <c:showBubbleSize val="0"/>
          <c:extLst>
            <c:ext xmlns:c15="http://schemas.microsoft.com/office/drawing/2012/chart" uri="{CE6537A1-D6FC-4f65-9D91-7224C49458BB}"/>
          </c:extLst>
        </c:dLbl>
      </c:pivotFmt>
      <c:pivotFmt>
        <c:idx val="45"/>
        <c:dLbl>
          <c:idx val="0"/>
          <c:showLegendKey val="0"/>
          <c:showVal val="0"/>
          <c:showCatName val="0"/>
          <c:showSerName val="0"/>
          <c:showPercent val="0"/>
          <c:showBubbleSize val="0"/>
          <c:extLst>
            <c:ext xmlns:c15="http://schemas.microsoft.com/office/drawing/2012/chart" uri="{CE6537A1-D6FC-4f65-9D91-7224C49458BB}"/>
          </c:extLst>
        </c:dLbl>
      </c:pivotFmt>
      <c:pivotFmt>
        <c:idx val="46"/>
        <c:dLbl>
          <c:idx val="0"/>
          <c:showLegendKey val="0"/>
          <c:showVal val="0"/>
          <c:showCatName val="0"/>
          <c:showSerName val="0"/>
          <c:showPercent val="0"/>
          <c:showBubbleSize val="0"/>
          <c:extLst>
            <c:ext xmlns:c15="http://schemas.microsoft.com/office/drawing/2012/chart" uri="{CE6537A1-D6FC-4f65-9D91-7224C49458BB}"/>
          </c:extLst>
        </c:dLbl>
      </c:pivotFmt>
      <c:pivotFmt>
        <c:idx val="47"/>
        <c:dLbl>
          <c:idx val="0"/>
          <c:showLegendKey val="0"/>
          <c:showVal val="0"/>
          <c:showCatName val="0"/>
          <c:showSerName val="0"/>
          <c:showPercent val="0"/>
          <c:showBubbleSize val="0"/>
          <c:extLst>
            <c:ext xmlns:c15="http://schemas.microsoft.com/office/drawing/2012/chart" uri="{CE6537A1-D6FC-4f65-9D91-7224C49458BB}"/>
          </c:extLst>
        </c:dLbl>
      </c:pivotFmt>
      <c:pivotFmt>
        <c:idx val="48"/>
        <c:dLbl>
          <c:idx val="0"/>
          <c:showLegendKey val="0"/>
          <c:showVal val="0"/>
          <c:showCatName val="0"/>
          <c:showSerName val="0"/>
          <c:showPercent val="0"/>
          <c:showBubbleSize val="0"/>
          <c:extLst>
            <c:ext xmlns:c15="http://schemas.microsoft.com/office/drawing/2012/chart" uri="{CE6537A1-D6FC-4f65-9D91-7224C49458BB}"/>
          </c:extLst>
        </c:dLbl>
      </c:pivotFmt>
      <c:pivotFmt>
        <c:idx val="49"/>
        <c:dLbl>
          <c:idx val="0"/>
          <c:showLegendKey val="0"/>
          <c:showVal val="0"/>
          <c:showCatName val="0"/>
          <c:showSerName val="0"/>
          <c:showPercent val="0"/>
          <c:showBubbleSize val="0"/>
          <c:extLst>
            <c:ext xmlns:c15="http://schemas.microsoft.com/office/drawing/2012/chart" uri="{CE6537A1-D6FC-4f65-9D91-7224C49458BB}"/>
          </c:extLst>
        </c:dLbl>
      </c:pivotFmt>
      <c:pivotFmt>
        <c:idx val="50"/>
        <c:dLbl>
          <c:idx val="0"/>
          <c:showLegendKey val="0"/>
          <c:showVal val="0"/>
          <c:showCatName val="0"/>
          <c:showSerName val="0"/>
          <c:showPercent val="0"/>
          <c:showBubbleSize val="0"/>
          <c:extLst>
            <c:ext xmlns:c15="http://schemas.microsoft.com/office/drawing/2012/chart" uri="{CE6537A1-D6FC-4f65-9D91-7224C49458BB}"/>
          </c:extLst>
        </c:dLbl>
      </c:pivotFmt>
      <c:pivotFmt>
        <c:idx val="51"/>
        <c:dLbl>
          <c:idx val="0"/>
          <c:showLegendKey val="0"/>
          <c:showVal val="0"/>
          <c:showCatName val="0"/>
          <c:showSerName val="0"/>
          <c:showPercent val="0"/>
          <c:showBubbleSize val="0"/>
          <c:extLst>
            <c:ext xmlns:c15="http://schemas.microsoft.com/office/drawing/2012/chart" uri="{CE6537A1-D6FC-4f65-9D91-7224C49458BB}"/>
          </c:extLst>
        </c:dLbl>
      </c:pivotFmt>
      <c:pivotFmt>
        <c:idx val="5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TotVMT!$B$2:$B$3</c:f>
              <c:strCache>
                <c:ptCount val="1"/>
                <c:pt idx="0">
                  <c:v>0. Baseline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TotVMT!$A$4:$A$14</c:f>
              <c:multiLvlStrCache>
                <c:ptCount val="5"/>
                <c:lvl>
                  <c:pt idx="0">
                    <c:v>Medium ICE</c:v>
                  </c:pt>
                  <c:pt idx="1">
                    <c:v>Heavy ICE</c:v>
                  </c:pt>
                  <c:pt idx="2">
                    <c:v>Heavy CAT-Plat</c:v>
                  </c:pt>
                  <c:pt idx="3">
                    <c:v>Medium BET</c:v>
                  </c:pt>
                  <c:pt idx="4">
                    <c:v>Heavy BET</c:v>
                  </c:pt>
                </c:lvl>
                <c:lvl>
                  <c:pt idx="0">
                    <c:v>2</c:v>
                  </c:pt>
                  <c:pt idx="1">
                    <c:v>3</c:v>
                  </c:pt>
                  <c:pt idx="2">
                    <c:v>4</c:v>
                  </c:pt>
                  <c:pt idx="3">
                    <c:v>5</c:v>
                  </c:pt>
                  <c:pt idx="4">
                    <c:v>6</c:v>
                  </c:pt>
                </c:lvl>
              </c:multiLvlStrCache>
            </c:multiLvlStrRef>
          </c:cat>
          <c:val>
            <c:numRef>
              <c:f>TotVMT!$B$4:$B$14</c:f>
              <c:numCache>
                <c:formatCode>_(* #,##0_);_(* \(#,##0\);_(* "-"??_);_(@_)</c:formatCode>
                <c:ptCount val="5"/>
                <c:pt idx="0">
                  <c:v>2278415.25852327</c:v>
                </c:pt>
                <c:pt idx="1">
                  <c:v>38247894.646982998</c:v>
                </c:pt>
              </c:numCache>
            </c:numRef>
          </c:val>
          <c:extLst>
            <c:ext xmlns:c16="http://schemas.microsoft.com/office/drawing/2014/chart" uri="{C3380CC4-5D6E-409C-BE32-E72D297353CC}">
              <c16:uniqueId val="{00000000-7DA8-4FAD-82FD-B34AA6D30A60}"/>
            </c:ext>
          </c:extLst>
        </c:ser>
        <c:ser>
          <c:idx val="1"/>
          <c:order val="1"/>
          <c:tx>
            <c:strRef>
              <c:f>TotVMT!$C$2:$C$3</c:f>
              <c:strCache>
                <c:ptCount val="1"/>
                <c:pt idx="0">
                  <c:v>1. Most Likely</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TotVMT!$A$4:$A$14</c:f>
              <c:multiLvlStrCache>
                <c:ptCount val="5"/>
                <c:lvl>
                  <c:pt idx="0">
                    <c:v>Medium ICE</c:v>
                  </c:pt>
                  <c:pt idx="1">
                    <c:v>Heavy ICE</c:v>
                  </c:pt>
                  <c:pt idx="2">
                    <c:v>Heavy CAT-Plat</c:v>
                  </c:pt>
                  <c:pt idx="3">
                    <c:v>Medium BET</c:v>
                  </c:pt>
                  <c:pt idx="4">
                    <c:v>Heavy BET</c:v>
                  </c:pt>
                </c:lvl>
                <c:lvl>
                  <c:pt idx="0">
                    <c:v>2</c:v>
                  </c:pt>
                  <c:pt idx="1">
                    <c:v>3</c:v>
                  </c:pt>
                  <c:pt idx="2">
                    <c:v>4</c:v>
                  </c:pt>
                  <c:pt idx="3">
                    <c:v>5</c:v>
                  </c:pt>
                  <c:pt idx="4">
                    <c:v>6</c:v>
                  </c:pt>
                </c:lvl>
              </c:multiLvlStrCache>
            </c:multiLvlStrRef>
          </c:cat>
          <c:val>
            <c:numRef>
              <c:f>TotVMT!$C$4:$C$14</c:f>
              <c:numCache>
                <c:formatCode>_(* #,##0_);_(* \(#,##0\);_(* "-"??_);_(@_)</c:formatCode>
                <c:ptCount val="5"/>
                <c:pt idx="0">
                  <c:v>1883674.9576214401</c:v>
                </c:pt>
                <c:pt idx="1">
                  <c:v>26098214.413906701</c:v>
                </c:pt>
                <c:pt idx="2">
                  <c:v>11791302.193868</c:v>
                </c:pt>
                <c:pt idx="3">
                  <c:v>74314.710320272497</c:v>
                </c:pt>
                <c:pt idx="4">
                  <c:v>482519.88452741498</c:v>
                </c:pt>
              </c:numCache>
            </c:numRef>
          </c:val>
          <c:extLst>
            <c:ext xmlns:c16="http://schemas.microsoft.com/office/drawing/2014/chart" uri="{C3380CC4-5D6E-409C-BE32-E72D297353CC}">
              <c16:uniqueId val="{00000001-7DA8-4FAD-82FD-B34AA6D30A60}"/>
            </c:ext>
          </c:extLst>
        </c:ser>
        <c:ser>
          <c:idx val="2"/>
          <c:order val="2"/>
          <c:tx>
            <c:strRef>
              <c:f>TotVMT!$D$2:$D$3</c:f>
              <c:strCache>
                <c:ptCount val="1"/>
                <c:pt idx="0">
                  <c:v>2. High Technology</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TotVMT!$A$4:$A$14</c:f>
              <c:multiLvlStrCache>
                <c:ptCount val="5"/>
                <c:lvl>
                  <c:pt idx="0">
                    <c:v>Medium ICE</c:v>
                  </c:pt>
                  <c:pt idx="1">
                    <c:v>Heavy ICE</c:v>
                  </c:pt>
                  <c:pt idx="2">
                    <c:v>Heavy CAT-Plat</c:v>
                  </c:pt>
                  <c:pt idx="3">
                    <c:v>Medium BET</c:v>
                  </c:pt>
                  <c:pt idx="4">
                    <c:v>Heavy BET</c:v>
                  </c:pt>
                </c:lvl>
                <c:lvl>
                  <c:pt idx="0">
                    <c:v>2</c:v>
                  </c:pt>
                  <c:pt idx="1">
                    <c:v>3</c:v>
                  </c:pt>
                  <c:pt idx="2">
                    <c:v>4</c:v>
                  </c:pt>
                  <c:pt idx="3">
                    <c:v>5</c:v>
                  </c:pt>
                  <c:pt idx="4">
                    <c:v>6</c:v>
                  </c:pt>
                </c:lvl>
              </c:multiLvlStrCache>
            </c:multiLvlStrRef>
          </c:cat>
          <c:val>
            <c:numRef>
              <c:f>TotVMT!$D$4:$D$14</c:f>
              <c:numCache>
                <c:formatCode>_(* #,##0_);_(* \(#,##0\);_(* "-"??_);_(@_)</c:formatCode>
                <c:ptCount val="5"/>
                <c:pt idx="0">
                  <c:v>1439938.5695207899</c:v>
                </c:pt>
                <c:pt idx="1">
                  <c:v>24431686.1434514</c:v>
                </c:pt>
                <c:pt idx="2">
                  <c:v>13135424.649747301</c:v>
                </c:pt>
                <c:pt idx="3">
                  <c:v>275165.84489064</c:v>
                </c:pt>
                <c:pt idx="4">
                  <c:v>1208686.0821994999</c:v>
                </c:pt>
              </c:numCache>
            </c:numRef>
          </c:val>
          <c:extLst>
            <c:ext xmlns:c16="http://schemas.microsoft.com/office/drawing/2014/chart" uri="{C3380CC4-5D6E-409C-BE32-E72D297353CC}">
              <c16:uniqueId val="{00000002-7DA8-4FAD-82FD-B34AA6D30A60}"/>
            </c:ext>
          </c:extLst>
        </c:ser>
        <c:dLbls>
          <c:dLblPos val="outEnd"/>
          <c:showLegendKey val="0"/>
          <c:showVal val="1"/>
          <c:showCatName val="0"/>
          <c:showSerName val="0"/>
          <c:showPercent val="0"/>
          <c:showBubbleSize val="0"/>
        </c:dLbls>
        <c:gapWidth val="100"/>
        <c:overlap val="-24"/>
        <c:axId val="1917804352"/>
        <c:axId val="1962608480"/>
      </c:barChart>
      <c:catAx>
        <c:axId val="1917804352"/>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a:t>Truck Type</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962608480"/>
        <c:crosses val="autoZero"/>
        <c:auto val="1"/>
        <c:lblAlgn val="ctr"/>
        <c:lblOffset val="100"/>
        <c:noMultiLvlLbl val="0"/>
      </c:catAx>
      <c:valAx>
        <c:axId val="196260848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a:t>Daily Vehicle Miles Traveled</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917804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[ODSegmentByTruck_Compare.xlsx]TotalTrips2!PivotTable1</c:name>
    <c:fmtId val="-1"/>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TotalTrips2!$B$3:$B$5</c:f>
              <c:strCache>
                <c:ptCount val="1"/>
                <c:pt idx="0">
                  <c:v>2 - Medium ICE</c:v>
                </c:pt>
              </c:strCache>
            </c:strRef>
          </c:tx>
          <c:spPr>
            <a:solidFill>
              <a:schemeClr val="accent1"/>
            </a:solidFill>
            <a:ln>
              <a:noFill/>
            </a:ln>
            <a:effectLst/>
          </c:spPr>
          <c:invertIfNegative val="0"/>
          <c:cat>
            <c:multiLvlStrRef>
              <c:f>TotalTrips2!$A$6:$A$16</c:f>
              <c:multiLvlStrCache>
                <c:ptCount val="5"/>
                <c:lvl>
                  <c:pt idx="0">
                    <c:v>Internal-Internal</c:v>
                  </c:pt>
                  <c:pt idx="1">
                    <c:v>External-Internal</c:v>
                  </c:pt>
                  <c:pt idx="2">
                    <c:v>Internal-External</c:v>
                  </c:pt>
                  <c:pt idx="3">
                    <c:v>Port-Export</c:v>
                  </c:pt>
                  <c:pt idx="4">
                    <c:v>Port-Import</c:v>
                  </c:pt>
                </c:lvl>
                <c:lvl>
                  <c:pt idx="0">
                    <c:v>1</c:v>
                  </c:pt>
                  <c:pt idx="1">
                    <c:v>2</c:v>
                  </c:pt>
                  <c:pt idx="2">
                    <c:v>3</c:v>
                  </c:pt>
                  <c:pt idx="3">
                    <c:v>4</c:v>
                  </c:pt>
                  <c:pt idx="4">
                    <c:v>5</c:v>
                  </c:pt>
                </c:lvl>
              </c:multiLvlStrCache>
            </c:multiLvlStrRef>
          </c:cat>
          <c:val>
            <c:numRef>
              <c:f>TotalTrips2!$B$6:$B$16</c:f>
              <c:numCache>
                <c:formatCode>_(* #,##0_);_(* \(#,##0\);_(* "-"??_);_(@_)</c:formatCode>
                <c:ptCount val="5"/>
                <c:pt idx="0">
                  <c:v>28100.1576226574</c:v>
                </c:pt>
                <c:pt idx="1">
                  <c:v>254.14142672883099</c:v>
                </c:pt>
                <c:pt idx="2">
                  <c:v>319.93380393866698</c:v>
                </c:pt>
                <c:pt idx="3">
                  <c:v>199.151493219011</c:v>
                </c:pt>
                <c:pt idx="4">
                  <c:v>191.579014837415</c:v>
                </c:pt>
              </c:numCache>
            </c:numRef>
          </c:val>
          <c:extLst>
            <c:ext xmlns:c16="http://schemas.microsoft.com/office/drawing/2014/chart" uri="{C3380CC4-5D6E-409C-BE32-E72D297353CC}">
              <c16:uniqueId val="{00000000-FB61-4837-8C8F-FE964D38C46B}"/>
            </c:ext>
          </c:extLst>
        </c:ser>
        <c:ser>
          <c:idx val="1"/>
          <c:order val="1"/>
          <c:tx>
            <c:strRef>
              <c:f>TotalTrips2!$D$3:$D$5</c:f>
              <c:strCache>
                <c:ptCount val="1"/>
                <c:pt idx="0">
                  <c:v>3 - Heavy ICE</c:v>
                </c:pt>
              </c:strCache>
            </c:strRef>
          </c:tx>
          <c:spPr>
            <a:solidFill>
              <a:schemeClr val="accent2"/>
            </a:solidFill>
            <a:ln>
              <a:noFill/>
            </a:ln>
            <a:effectLst/>
          </c:spPr>
          <c:invertIfNegative val="0"/>
          <c:cat>
            <c:multiLvlStrRef>
              <c:f>TotalTrips2!$A$6:$A$16</c:f>
              <c:multiLvlStrCache>
                <c:ptCount val="5"/>
                <c:lvl>
                  <c:pt idx="0">
                    <c:v>Internal-Internal</c:v>
                  </c:pt>
                  <c:pt idx="1">
                    <c:v>External-Internal</c:v>
                  </c:pt>
                  <c:pt idx="2">
                    <c:v>Internal-External</c:v>
                  </c:pt>
                  <c:pt idx="3">
                    <c:v>Port-Export</c:v>
                  </c:pt>
                  <c:pt idx="4">
                    <c:v>Port-Import</c:v>
                  </c:pt>
                </c:lvl>
                <c:lvl>
                  <c:pt idx="0">
                    <c:v>1</c:v>
                  </c:pt>
                  <c:pt idx="1">
                    <c:v>2</c:v>
                  </c:pt>
                  <c:pt idx="2">
                    <c:v>3</c:v>
                  </c:pt>
                  <c:pt idx="3">
                    <c:v>4</c:v>
                  </c:pt>
                  <c:pt idx="4">
                    <c:v>5</c:v>
                  </c:pt>
                </c:lvl>
              </c:multiLvlStrCache>
            </c:multiLvlStrRef>
          </c:cat>
          <c:val>
            <c:numRef>
              <c:f>TotalTrips2!$D$6:$D$16</c:f>
              <c:numCache>
                <c:formatCode>_(* #,##0_);_(* \(#,##0\);_(* "-"??_);_(@_)</c:formatCode>
                <c:ptCount val="5"/>
                <c:pt idx="0">
                  <c:v>237482.59803538999</c:v>
                </c:pt>
                <c:pt idx="1">
                  <c:v>10206.8997623699</c:v>
                </c:pt>
                <c:pt idx="2">
                  <c:v>9870.1044491399007</c:v>
                </c:pt>
                <c:pt idx="3">
                  <c:v>12708.6549093576</c:v>
                </c:pt>
                <c:pt idx="4">
                  <c:v>20480.421881320501</c:v>
                </c:pt>
              </c:numCache>
            </c:numRef>
          </c:val>
          <c:extLst>
            <c:ext xmlns:c16="http://schemas.microsoft.com/office/drawing/2014/chart" uri="{C3380CC4-5D6E-409C-BE32-E72D297353CC}">
              <c16:uniqueId val="{00000001-FB61-4837-8C8F-FE964D38C46B}"/>
            </c:ext>
          </c:extLst>
        </c:ser>
        <c:ser>
          <c:idx val="2"/>
          <c:order val="2"/>
          <c:tx>
            <c:strRef>
              <c:f>TotalTrips2!$F$3:$F$5</c:f>
              <c:strCache>
                <c:ptCount val="1"/>
                <c:pt idx="0">
                  <c:v>4 - Heavy CAT-Plat</c:v>
                </c:pt>
              </c:strCache>
            </c:strRef>
          </c:tx>
          <c:spPr>
            <a:solidFill>
              <a:schemeClr val="accent3"/>
            </a:solidFill>
            <a:ln>
              <a:noFill/>
            </a:ln>
            <a:effectLst/>
          </c:spPr>
          <c:invertIfNegative val="0"/>
          <c:cat>
            <c:multiLvlStrRef>
              <c:f>TotalTrips2!$A$6:$A$16</c:f>
              <c:multiLvlStrCache>
                <c:ptCount val="5"/>
                <c:lvl>
                  <c:pt idx="0">
                    <c:v>Internal-Internal</c:v>
                  </c:pt>
                  <c:pt idx="1">
                    <c:v>External-Internal</c:v>
                  </c:pt>
                  <c:pt idx="2">
                    <c:v>Internal-External</c:v>
                  </c:pt>
                  <c:pt idx="3">
                    <c:v>Port-Export</c:v>
                  </c:pt>
                  <c:pt idx="4">
                    <c:v>Port-Import</c:v>
                  </c:pt>
                </c:lvl>
                <c:lvl>
                  <c:pt idx="0">
                    <c:v>1</c:v>
                  </c:pt>
                  <c:pt idx="1">
                    <c:v>2</c:v>
                  </c:pt>
                  <c:pt idx="2">
                    <c:v>3</c:v>
                  </c:pt>
                  <c:pt idx="3">
                    <c:v>4</c:v>
                  </c:pt>
                  <c:pt idx="4">
                    <c:v>5</c:v>
                  </c:pt>
                </c:lvl>
              </c:multiLvlStrCache>
            </c:multiLvlStrRef>
          </c:cat>
          <c:val>
            <c:numRef>
              <c:f>TotalTrips2!$F$6:$F$16</c:f>
              <c:numCache>
                <c:formatCode>_(* #,##0_);_(* \(#,##0\);_(* "-"??_);_(@_)</c:formatCode>
                <c:ptCount val="5"/>
                <c:pt idx="0">
                  <c:v>17828.688166209002</c:v>
                </c:pt>
                <c:pt idx="1">
                  <c:v>5826.1250374873598</c:v>
                </c:pt>
                <c:pt idx="2">
                  <c:v>5447.0516992575403</c:v>
                </c:pt>
                <c:pt idx="3">
                  <c:v>1974.5705907097899</c:v>
                </c:pt>
                <c:pt idx="4">
                  <c:v>6361.0371699786101</c:v>
                </c:pt>
              </c:numCache>
            </c:numRef>
          </c:val>
          <c:extLst>
            <c:ext xmlns:c16="http://schemas.microsoft.com/office/drawing/2014/chart" uri="{C3380CC4-5D6E-409C-BE32-E72D297353CC}">
              <c16:uniqueId val="{00000002-FB61-4837-8C8F-FE964D38C46B}"/>
            </c:ext>
          </c:extLst>
        </c:ser>
        <c:ser>
          <c:idx val="3"/>
          <c:order val="3"/>
          <c:tx>
            <c:strRef>
              <c:f>TotalTrips2!$H$3:$H$5</c:f>
              <c:strCache>
                <c:ptCount val="1"/>
                <c:pt idx="0">
                  <c:v>5 - Medium BET</c:v>
                </c:pt>
              </c:strCache>
            </c:strRef>
          </c:tx>
          <c:spPr>
            <a:solidFill>
              <a:schemeClr val="accent4"/>
            </a:solidFill>
            <a:ln>
              <a:noFill/>
            </a:ln>
            <a:effectLst/>
          </c:spPr>
          <c:invertIfNegative val="0"/>
          <c:cat>
            <c:multiLvlStrRef>
              <c:f>TotalTrips2!$A$6:$A$16</c:f>
              <c:multiLvlStrCache>
                <c:ptCount val="5"/>
                <c:lvl>
                  <c:pt idx="0">
                    <c:v>Internal-Internal</c:v>
                  </c:pt>
                  <c:pt idx="1">
                    <c:v>External-Internal</c:v>
                  </c:pt>
                  <c:pt idx="2">
                    <c:v>Internal-External</c:v>
                  </c:pt>
                  <c:pt idx="3">
                    <c:v>Port-Export</c:v>
                  </c:pt>
                  <c:pt idx="4">
                    <c:v>Port-Import</c:v>
                  </c:pt>
                </c:lvl>
                <c:lvl>
                  <c:pt idx="0">
                    <c:v>1</c:v>
                  </c:pt>
                  <c:pt idx="1">
                    <c:v>2</c:v>
                  </c:pt>
                  <c:pt idx="2">
                    <c:v>3</c:v>
                  </c:pt>
                  <c:pt idx="3">
                    <c:v>4</c:v>
                  </c:pt>
                  <c:pt idx="4">
                    <c:v>5</c:v>
                  </c:pt>
                </c:lvl>
              </c:multiLvlStrCache>
            </c:multiLvlStrRef>
          </c:cat>
          <c:val>
            <c:numRef>
              <c:f>TotalTrips2!$H$6:$H$16</c:f>
              <c:numCache>
                <c:formatCode>_(* #,##0_);_(* \(#,##0\);_(* "-"??_);_(@_)</c:formatCode>
                <c:ptCount val="5"/>
                <c:pt idx="0">
                  <c:v>13812.707079480901</c:v>
                </c:pt>
                <c:pt idx="1">
                  <c:v>10.5221971960442</c:v>
                </c:pt>
                <c:pt idx="2">
                  <c:v>13.629832768670701</c:v>
                </c:pt>
                <c:pt idx="3">
                  <c:v>27.940366835662999</c:v>
                </c:pt>
                <c:pt idx="4">
                  <c:v>163.34156310848701</c:v>
                </c:pt>
              </c:numCache>
            </c:numRef>
          </c:val>
          <c:extLst>
            <c:ext xmlns:c16="http://schemas.microsoft.com/office/drawing/2014/chart" uri="{C3380CC4-5D6E-409C-BE32-E72D297353CC}">
              <c16:uniqueId val="{00000003-FB61-4837-8C8F-FE964D38C46B}"/>
            </c:ext>
          </c:extLst>
        </c:ser>
        <c:ser>
          <c:idx val="4"/>
          <c:order val="4"/>
          <c:tx>
            <c:strRef>
              <c:f>TotalTrips2!$J$3:$J$5</c:f>
              <c:strCache>
                <c:ptCount val="1"/>
                <c:pt idx="0">
                  <c:v>6 - Heavy BET</c:v>
                </c:pt>
              </c:strCache>
            </c:strRef>
          </c:tx>
          <c:spPr>
            <a:solidFill>
              <a:schemeClr val="accent5"/>
            </a:solidFill>
            <a:ln>
              <a:noFill/>
            </a:ln>
            <a:effectLst/>
          </c:spPr>
          <c:invertIfNegative val="0"/>
          <c:cat>
            <c:multiLvlStrRef>
              <c:f>TotalTrips2!$A$6:$A$16</c:f>
              <c:multiLvlStrCache>
                <c:ptCount val="5"/>
                <c:lvl>
                  <c:pt idx="0">
                    <c:v>Internal-Internal</c:v>
                  </c:pt>
                  <c:pt idx="1">
                    <c:v>External-Internal</c:v>
                  </c:pt>
                  <c:pt idx="2">
                    <c:v>Internal-External</c:v>
                  </c:pt>
                  <c:pt idx="3">
                    <c:v>Port-Export</c:v>
                  </c:pt>
                  <c:pt idx="4">
                    <c:v>Port-Import</c:v>
                  </c:pt>
                </c:lvl>
                <c:lvl>
                  <c:pt idx="0">
                    <c:v>1</c:v>
                  </c:pt>
                  <c:pt idx="1">
                    <c:v>2</c:v>
                  </c:pt>
                  <c:pt idx="2">
                    <c:v>3</c:v>
                  </c:pt>
                  <c:pt idx="3">
                    <c:v>4</c:v>
                  </c:pt>
                  <c:pt idx="4">
                    <c:v>5</c:v>
                  </c:pt>
                </c:lvl>
              </c:multiLvlStrCache>
            </c:multiLvlStrRef>
          </c:cat>
          <c:val>
            <c:numRef>
              <c:f>TotalTrips2!$J$6:$J$16</c:f>
              <c:numCache>
                <c:formatCode>General</c:formatCode>
                <c:ptCount val="5"/>
                <c:pt idx="0" formatCode="_(* #,##0_);_(* \(#,##0\);_(* &quot;-&quot;??_);_(@_)">
                  <c:v>31327.196741203599</c:v>
                </c:pt>
                <c:pt idx="2" formatCode="_(* #,##0_);_(* \(#,##0\);_(* &quot;-&quot;??_);_(@_)">
                  <c:v>425.36511962521399</c:v>
                </c:pt>
                <c:pt idx="3" formatCode="_(* #,##0_);_(* \(#,##0\);_(* &quot;-&quot;??_);_(@_)">
                  <c:v>1714.89268216031</c:v>
                </c:pt>
              </c:numCache>
            </c:numRef>
          </c:val>
          <c:extLst>
            <c:ext xmlns:c16="http://schemas.microsoft.com/office/drawing/2014/chart" uri="{C3380CC4-5D6E-409C-BE32-E72D297353CC}">
              <c16:uniqueId val="{00000004-FB61-4837-8C8F-FE964D38C46B}"/>
            </c:ext>
          </c:extLst>
        </c:ser>
        <c:dLbls>
          <c:showLegendKey val="0"/>
          <c:showVal val="0"/>
          <c:showCatName val="0"/>
          <c:showSerName val="0"/>
          <c:showPercent val="0"/>
          <c:showBubbleSize val="0"/>
        </c:dLbls>
        <c:gapWidth val="219"/>
        <c:overlap val="100"/>
        <c:axId val="85992944"/>
        <c:axId val="1707320368"/>
      </c:barChart>
      <c:catAx>
        <c:axId val="859929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Truck Type / OD Segment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7320368"/>
        <c:crosses val="autoZero"/>
        <c:auto val="1"/>
        <c:lblAlgn val="ctr"/>
        <c:lblOffset val="100"/>
        <c:noMultiLvlLbl val="0"/>
      </c:catAx>
      <c:valAx>
        <c:axId val="17073203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Share of Daily Trips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99294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[MeansByTruck_Compare.xlsx]AvgTripDist!PivotTable3</c:name>
    <c:fmtId val="-1"/>
  </c:pivotSource>
  <c:chart>
    <c:autoTitleDeleted val="0"/>
    <c:pivotFmts>
      <c:pivotFmt>
        <c:idx val="0"/>
        <c:dLbl>
          <c:idx val="0"/>
          <c:showLegendKey val="0"/>
          <c:showVal val="0"/>
          <c:showCatName val="0"/>
          <c:showSerName val="0"/>
          <c:showPercent val="0"/>
          <c:showBubbleSize val="0"/>
          <c:extLst>
            <c:ext xmlns:c15="http://schemas.microsoft.com/office/drawing/2012/chart" uri="{CE6537A1-D6FC-4f65-9D91-7224C49458BB}"/>
          </c:extLst>
        </c:dLbl>
      </c:pivotFmt>
      <c:pivotFmt>
        <c:idx val="1"/>
        <c:dLbl>
          <c:idx val="0"/>
          <c:showLegendKey val="0"/>
          <c:showVal val="0"/>
          <c:showCatName val="0"/>
          <c:showSerName val="0"/>
          <c:showPercent val="0"/>
          <c:showBubbleSize val="0"/>
          <c:extLst>
            <c:ext xmlns:c15="http://schemas.microsoft.com/office/drawing/2012/chart" uri="{CE6537A1-D6FC-4f65-9D91-7224C49458BB}"/>
          </c:extLst>
        </c:dLbl>
      </c:pivotFmt>
      <c:pivotFmt>
        <c:idx val="2"/>
        <c:dLbl>
          <c:idx val="0"/>
          <c:showLegendKey val="0"/>
          <c:showVal val="0"/>
          <c:showCatName val="0"/>
          <c:showSerName val="0"/>
          <c:showPercent val="0"/>
          <c:showBubbleSize val="0"/>
          <c:extLst>
            <c:ext xmlns:c15="http://schemas.microsoft.com/office/drawing/2012/chart" uri="{CE6537A1-D6FC-4f65-9D91-7224C49458BB}"/>
          </c:extLst>
        </c:dLbl>
      </c:pivotFmt>
      <c:pivotFmt>
        <c:idx val="3"/>
        <c:dLbl>
          <c:idx val="0"/>
          <c:showLegendKey val="0"/>
          <c:showVal val="0"/>
          <c:showCatName val="0"/>
          <c:showSerName val="0"/>
          <c:showPercent val="0"/>
          <c:showBubbleSize val="0"/>
          <c:extLst>
            <c:ext xmlns:c15="http://schemas.microsoft.com/office/drawing/2012/chart" uri="{CE6537A1-D6FC-4f65-9D91-7224C49458BB}"/>
          </c:extLst>
        </c:dLbl>
      </c:pivotFmt>
      <c:pivotFmt>
        <c:idx val="4"/>
        <c:dLbl>
          <c:idx val="0"/>
          <c:showLegendKey val="0"/>
          <c:showVal val="0"/>
          <c:showCatName val="0"/>
          <c:showSerName val="0"/>
          <c:showPercent val="0"/>
          <c:showBubbleSize val="0"/>
          <c:extLst>
            <c:ext xmlns:c15="http://schemas.microsoft.com/office/drawing/2012/chart" uri="{CE6537A1-D6FC-4f65-9D91-7224C49458BB}"/>
          </c:extLst>
        </c:dLbl>
      </c:pivotFmt>
      <c:pivotFmt>
        <c:idx val="5"/>
        <c:dLbl>
          <c:idx val="0"/>
          <c:showLegendKey val="0"/>
          <c:showVal val="0"/>
          <c:showCatName val="0"/>
          <c:showSerName val="0"/>
          <c:showPercent val="0"/>
          <c:showBubbleSize val="0"/>
          <c:extLst>
            <c:ext xmlns:c15="http://schemas.microsoft.com/office/drawing/2012/chart" uri="{CE6537A1-D6FC-4f65-9D91-7224C49458BB}"/>
          </c:extLst>
        </c:dLbl>
      </c:pivotFmt>
      <c:pivotFmt>
        <c:idx val="6"/>
        <c:dLbl>
          <c:idx val="0"/>
          <c:showLegendKey val="0"/>
          <c:showVal val="0"/>
          <c:showCatName val="0"/>
          <c:showSerName val="0"/>
          <c:showPercent val="0"/>
          <c:showBubbleSize val="0"/>
          <c:extLst>
            <c:ext xmlns:c15="http://schemas.microsoft.com/office/drawing/2012/chart" uri="{CE6537A1-D6FC-4f65-9D91-7224C49458BB}"/>
          </c:extLst>
        </c:dLbl>
      </c:pivotFmt>
      <c:pivotFmt>
        <c:idx val="7"/>
        <c:dLbl>
          <c:idx val="0"/>
          <c:showLegendKey val="0"/>
          <c:showVal val="0"/>
          <c:showCatName val="0"/>
          <c:showSerName val="0"/>
          <c:showPercent val="0"/>
          <c:showBubbleSize val="0"/>
          <c:extLst>
            <c:ext xmlns:c15="http://schemas.microsoft.com/office/drawing/2012/chart" uri="{CE6537A1-D6FC-4f65-9D91-7224C49458BB}"/>
          </c:extLst>
        </c:dLbl>
      </c:pivotFmt>
      <c:pivotFmt>
        <c:idx val="8"/>
        <c:dLbl>
          <c:idx val="0"/>
          <c:showLegendKey val="0"/>
          <c:showVal val="0"/>
          <c:showCatName val="0"/>
          <c:showSerName val="0"/>
          <c:showPercent val="0"/>
          <c:showBubbleSize val="0"/>
          <c:extLst>
            <c:ext xmlns:c15="http://schemas.microsoft.com/office/drawing/2012/chart" uri="{CE6537A1-D6FC-4f65-9D91-7224C49458BB}"/>
          </c:extLst>
        </c:dLbl>
      </c:pivotFmt>
      <c:pivotFmt>
        <c:idx val="9"/>
        <c:dLbl>
          <c:idx val="0"/>
          <c:showLegendKey val="0"/>
          <c:showVal val="0"/>
          <c:showCatName val="0"/>
          <c:showSerName val="0"/>
          <c:showPercent val="0"/>
          <c:showBubbleSize val="0"/>
          <c:extLst>
            <c:ext xmlns:c15="http://schemas.microsoft.com/office/drawing/2012/chart" uri="{CE6537A1-D6FC-4f65-9D91-7224C49458BB}"/>
          </c:extLst>
        </c:dLbl>
      </c:pivotFmt>
      <c:pivotFmt>
        <c:idx val="10"/>
        <c:dLbl>
          <c:idx val="0"/>
          <c:showLegendKey val="0"/>
          <c:showVal val="0"/>
          <c:showCatName val="0"/>
          <c:showSerName val="0"/>
          <c:showPercent val="0"/>
          <c:showBubbleSize val="0"/>
          <c:extLst>
            <c:ext xmlns:c15="http://schemas.microsoft.com/office/drawing/2012/chart" uri="{CE6537A1-D6FC-4f65-9D91-7224C49458BB}"/>
          </c:extLst>
        </c:dLbl>
      </c:pivotFmt>
      <c:pivotFmt>
        <c:idx val="11"/>
        <c:dLbl>
          <c:idx val="0"/>
          <c:showLegendKey val="0"/>
          <c:showVal val="0"/>
          <c:showCatName val="0"/>
          <c:showSerName val="0"/>
          <c:showPercent val="0"/>
          <c:showBubbleSize val="0"/>
          <c:extLst>
            <c:ext xmlns:c15="http://schemas.microsoft.com/office/drawing/2012/chart" uri="{CE6537A1-D6FC-4f65-9D91-7224C49458BB}"/>
          </c:extLst>
        </c:dLbl>
      </c:pivotFmt>
      <c:pivotFmt>
        <c:idx val="12"/>
        <c:dLbl>
          <c:idx val="0"/>
          <c:showLegendKey val="0"/>
          <c:showVal val="0"/>
          <c:showCatName val="0"/>
          <c:showSerName val="0"/>
          <c:showPercent val="0"/>
          <c:showBubbleSize val="0"/>
          <c:extLst>
            <c:ext xmlns:c15="http://schemas.microsoft.com/office/drawing/2012/chart" uri="{CE6537A1-D6FC-4f65-9D91-7224C49458BB}"/>
          </c:extLst>
        </c:dLbl>
      </c:pivotFmt>
      <c:pivotFmt>
        <c:idx val="13"/>
        <c:dLbl>
          <c:idx val="0"/>
          <c:showLegendKey val="0"/>
          <c:showVal val="0"/>
          <c:showCatName val="0"/>
          <c:showSerName val="0"/>
          <c:showPercent val="0"/>
          <c:showBubbleSize val="0"/>
          <c:extLst>
            <c:ext xmlns:c15="http://schemas.microsoft.com/office/drawing/2012/chart" uri="{CE6537A1-D6FC-4f65-9D91-7224C49458BB}"/>
          </c:extLst>
        </c:dLbl>
      </c:pivotFmt>
      <c:pivotFmt>
        <c:idx val="14"/>
        <c:dLbl>
          <c:idx val="0"/>
          <c:showLegendKey val="0"/>
          <c:showVal val="0"/>
          <c:showCatName val="0"/>
          <c:showSerName val="0"/>
          <c:showPercent val="0"/>
          <c:showBubbleSize val="0"/>
          <c:extLst>
            <c:ext xmlns:c15="http://schemas.microsoft.com/office/drawing/2012/chart" uri="{CE6537A1-D6FC-4f65-9D91-7224C49458BB}"/>
          </c:extLst>
        </c:dLbl>
      </c:pivotFmt>
      <c:pivotFmt>
        <c:idx val="15"/>
        <c:dLbl>
          <c:idx val="0"/>
          <c:showLegendKey val="0"/>
          <c:showVal val="0"/>
          <c:showCatName val="0"/>
          <c:showSerName val="0"/>
          <c:showPercent val="0"/>
          <c:showBubbleSize val="0"/>
          <c:extLst>
            <c:ext xmlns:c15="http://schemas.microsoft.com/office/drawing/2012/chart" uri="{CE6537A1-D6FC-4f65-9D91-7224C49458BB}"/>
          </c:extLst>
        </c:dLbl>
      </c:pivotFmt>
      <c:pivotFmt>
        <c:idx val="16"/>
        <c:dLbl>
          <c:idx val="0"/>
          <c:showLegendKey val="0"/>
          <c:showVal val="0"/>
          <c:showCatName val="0"/>
          <c:showSerName val="0"/>
          <c:showPercent val="0"/>
          <c:showBubbleSize val="0"/>
          <c:extLst>
            <c:ext xmlns:c15="http://schemas.microsoft.com/office/drawing/2012/chart" uri="{CE6537A1-D6FC-4f65-9D91-7224C49458BB}"/>
          </c:extLst>
        </c:dLbl>
      </c:pivotFmt>
      <c:pivotFmt>
        <c:idx val="17"/>
        <c:dLbl>
          <c:idx val="0"/>
          <c:showLegendKey val="0"/>
          <c:showVal val="0"/>
          <c:showCatName val="0"/>
          <c:showSerName val="0"/>
          <c:showPercent val="0"/>
          <c:showBubbleSize val="0"/>
          <c:extLst>
            <c:ext xmlns:c15="http://schemas.microsoft.com/office/drawing/2012/chart" uri="{CE6537A1-D6FC-4f65-9D91-7224C49458BB}"/>
          </c:extLst>
        </c:dLbl>
      </c:pivotFmt>
      <c:pivotFmt>
        <c:idx val="18"/>
        <c:dLbl>
          <c:idx val="0"/>
          <c:showLegendKey val="0"/>
          <c:showVal val="0"/>
          <c:showCatName val="0"/>
          <c:showSerName val="0"/>
          <c:showPercent val="0"/>
          <c:showBubbleSize val="0"/>
          <c:extLst>
            <c:ext xmlns:c15="http://schemas.microsoft.com/office/drawing/2012/chart" uri="{CE6537A1-D6FC-4f65-9D91-7224C49458BB}"/>
          </c:extLst>
        </c:dLbl>
      </c:pivotFmt>
      <c:pivotFmt>
        <c:idx val="19"/>
        <c:dLbl>
          <c:idx val="0"/>
          <c:showLegendKey val="0"/>
          <c:showVal val="0"/>
          <c:showCatName val="0"/>
          <c:showSerName val="0"/>
          <c:showPercent val="0"/>
          <c:showBubbleSize val="0"/>
          <c:extLst>
            <c:ext xmlns:c15="http://schemas.microsoft.com/office/drawing/2012/chart" uri="{CE6537A1-D6FC-4f65-9D91-7224C49458BB}"/>
          </c:extLst>
        </c:dLbl>
      </c:pivotFmt>
      <c:pivotFmt>
        <c:idx val="20"/>
        <c:dLbl>
          <c:idx val="0"/>
          <c:showLegendKey val="0"/>
          <c:showVal val="0"/>
          <c:showCatName val="0"/>
          <c:showSerName val="0"/>
          <c:showPercent val="0"/>
          <c:showBubbleSize val="0"/>
          <c:extLst>
            <c:ext xmlns:c15="http://schemas.microsoft.com/office/drawing/2012/chart" uri="{CE6537A1-D6FC-4f65-9D91-7224C49458BB}"/>
          </c:extLst>
        </c:dLbl>
      </c:pivotFmt>
      <c:pivotFmt>
        <c:idx val="21"/>
        <c:dLbl>
          <c:idx val="0"/>
          <c:showLegendKey val="0"/>
          <c:showVal val="0"/>
          <c:showCatName val="0"/>
          <c:showSerName val="0"/>
          <c:showPercent val="0"/>
          <c:showBubbleSize val="0"/>
          <c:extLst>
            <c:ext xmlns:c15="http://schemas.microsoft.com/office/drawing/2012/chart" uri="{CE6537A1-D6FC-4f65-9D91-7224C49458BB}"/>
          </c:extLst>
        </c:dLbl>
      </c:pivotFmt>
      <c:pivotFmt>
        <c:idx val="22"/>
        <c:dLbl>
          <c:idx val="0"/>
          <c:showLegendKey val="0"/>
          <c:showVal val="0"/>
          <c:showCatName val="0"/>
          <c:showSerName val="0"/>
          <c:showPercent val="0"/>
          <c:showBubbleSize val="0"/>
          <c:extLst>
            <c:ext xmlns:c15="http://schemas.microsoft.com/office/drawing/2012/chart" uri="{CE6537A1-D6FC-4f65-9D91-7224C49458BB}"/>
          </c:extLst>
        </c:dLbl>
      </c:pivotFmt>
      <c:pivotFmt>
        <c:idx val="23"/>
        <c:dLbl>
          <c:idx val="0"/>
          <c:showLegendKey val="0"/>
          <c:showVal val="0"/>
          <c:showCatName val="0"/>
          <c:showSerName val="0"/>
          <c:showPercent val="0"/>
          <c:showBubbleSize val="0"/>
          <c:extLst>
            <c:ext xmlns:c15="http://schemas.microsoft.com/office/drawing/2012/chart" uri="{CE6537A1-D6FC-4f65-9D91-7224C49458BB}"/>
          </c:extLst>
        </c:dLbl>
      </c:pivotFmt>
      <c:pivotFmt>
        <c:idx val="24"/>
        <c:dLbl>
          <c:idx val="0"/>
          <c:showLegendKey val="0"/>
          <c:showVal val="0"/>
          <c:showCatName val="0"/>
          <c:showSerName val="0"/>
          <c:showPercent val="0"/>
          <c:showBubbleSize val="0"/>
          <c:extLst>
            <c:ext xmlns:c15="http://schemas.microsoft.com/office/drawing/2012/chart" uri="{CE6537A1-D6FC-4f65-9D91-7224C49458BB}"/>
          </c:extLst>
        </c:dLbl>
      </c:pivotFmt>
      <c:pivotFmt>
        <c:idx val="25"/>
        <c:dLbl>
          <c:idx val="0"/>
          <c:showLegendKey val="0"/>
          <c:showVal val="0"/>
          <c:showCatName val="0"/>
          <c:showSerName val="0"/>
          <c:showPercent val="0"/>
          <c:showBubbleSize val="0"/>
          <c:extLst>
            <c:ext xmlns:c15="http://schemas.microsoft.com/office/drawing/2012/chart" uri="{CE6537A1-D6FC-4f65-9D91-7224C49458BB}"/>
          </c:extLst>
        </c:dLbl>
      </c:pivotFmt>
      <c:pivotFmt>
        <c:idx val="26"/>
        <c:dLbl>
          <c:idx val="0"/>
          <c:showLegendKey val="0"/>
          <c:showVal val="0"/>
          <c:showCatName val="0"/>
          <c:showSerName val="0"/>
          <c:showPercent val="0"/>
          <c:showBubbleSize val="0"/>
          <c:extLst>
            <c:ext xmlns:c15="http://schemas.microsoft.com/office/drawing/2012/chart" uri="{CE6537A1-D6FC-4f65-9D91-7224C49458BB}"/>
          </c:extLst>
        </c:dLbl>
      </c:pivotFmt>
      <c:pivotFmt>
        <c:idx val="27"/>
        <c:dLbl>
          <c:idx val="0"/>
          <c:showLegendKey val="0"/>
          <c:showVal val="0"/>
          <c:showCatName val="0"/>
          <c:showSerName val="0"/>
          <c:showPercent val="0"/>
          <c:showBubbleSize val="0"/>
          <c:extLst>
            <c:ext xmlns:c15="http://schemas.microsoft.com/office/drawing/2012/chart" uri="{CE6537A1-D6FC-4f65-9D91-7224C49458BB}"/>
          </c:extLst>
        </c:dLbl>
      </c:pivotFmt>
      <c:pivotFmt>
        <c:idx val="28"/>
        <c:dLbl>
          <c:idx val="0"/>
          <c:showLegendKey val="0"/>
          <c:showVal val="0"/>
          <c:showCatName val="0"/>
          <c:showSerName val="0"/>
          <c:showPercent val="0"/>
          <c:showBubbleSize val="0"/>
          <c:extLst>
            <c:ext xmlns:c15="http://schemas.microsoft.com/office/drawing/2012/chart" uri="{CE6537A1-D6FC-4f65-9D91-7224C49458BB}"/>
          </c:extLst>
        </c:dLbl>
      </c:pivotFmt>
      <c:pivotFmt>
        <c:idx val="29"/>
        <c:dLbl>
          <c:idx val="0"/>
          <c:showLegendKey val="0"/>
          <c:showVal val="0"/>
          <c:showCatName val="0"/>
          <c:showSerName val="0"/>
          <c:showPercent val="0"/>
          <c:showBubbleSize val="0"/>
          <c:extLst>
            <c:ext xmlns:c15="http://schemas.microsoft.com/office/drawing/2012/chart" uri="{CE6537A1-D6FC-4f65-9D91-7224C49458BB}"/>
          </c:extLst>
        </c:dLbl>
      </c:pivotFmt>
      <c:pivotFmt>
        <c:idx val="30"/>
        <c:dLbl>
          <c:idx val="0"/>
          <c:showLegendKey val="0"/>
          <c:showVal val="0"/>
          <c:showCatName val="0"/>
          <c:showSerName val="0"/>
          <c:showPercent val="0"/>
          <c:showBubbleSize val="0"/>
          <c:extLst>
            <c:ext xmlns:c15="http://schemas.microsoft.com/office/drawing/2012/chart" uri="{CE6537A1-D6FC-4f65-9D91-7224C49458BB}"/>
          </c:extLst>
        </c:dLbl>
      </c:pivotFmt>
      <c:pivotFmt>
        <c:idx val="31"/>
        <c:dLbl>
          <c:idx val="0"/>
          <c:showLegendKey val="0"/>
          <c:showVal val="0"/>
          <c:showCatName val="0"/>
          <c:showSerName val="0"/>
          <c:showPercent val="0"/>
          <c:showBubbleSize val="0"/>
          <c:extLst>
            <c:ext xmlns:c15="http://schemas.microsoft.com/office/drawing/2012/chart" uri="{CE6537A1-D6FC-4f65-9D91-7224C49458BB}"/>
          </c:extLst>
        </c:dLbl>
      </c:pivotFmt>
      <c:pivotFmt>
        <c:idx val="32"/>
        <c:dLbl>
          <c:idx val="0"/>
          <c:showLegendKey val="0"/>
          <c:showVal val="0"/>
          <c:showCatName val="0"/>
          <c:showSerName val="0"/>
          <c:showPercent val="0"/>
          <c:showBubbleSize val="0"/>
          <c:extLst>
            <c:ext xmlns:c15="http://schemas.microsoft.com/office/drawing/2012/chart" uri="{CE6537A1-D6FC-4f65-9D91-7224C49458BB}"/>
          </c:extLst>
        </c:dLbl>
      </c:pivotFmt>
      <c:pivotFmt>
        <c:idx val="33"/>
        <c:dLbl>
          <c:idx val="0"/>
          <c:showLegendKey val="0"/>
          <c:showVal val="0"/>
          <c:showCatName val="0"/>
          <c:showSerName val="0"/>
          <c:showPercent val="0"/>
          <c:showBubbleSize val="0"/>
          <c:extLst>
            <c:ext xmlns:c15="http://schemas.microsoft.com/office/drawing/2012/chart" uri="{CE6537A1-D6FC-4f65-9D91-7224C49458BB}"/>
          </c:extLst>
        </c:dLbl>
      </c:pivotFmt>
      <c:pivotFmt>
        <c:idx val="34"/>
        <c:dLbl>
          <c:idx val="0"/>
          <c:showLegendKey val="0"/>
          <c:showVal val="0"/>
          <c:showCatName val="0"/>
          <c:showSerName val="0"/>
          <c:showPercent val="0"/>
          <c:showBubbleSize val="0"/>
          <c:extLst>
            <c:ext xmlns:c15="http://schemas.microsoft.com/office/drawing/2012/chart" uri="{CE6537A1-D6FC-4f65-9D91-7224C49458BB}"/>
          </c:extLst>
        </c:dLbl>
      </c:pivotFmt>
      <c:pivotFmt>
        <c:idx val="35"/>
        <c:dLbl>
          <c:idx val="0"/>
          <c:showLegendKey val="0"/>
          <c:showVal val="0"/>
          <c:showCatName val="0"/>
          <c:showSerName val="0"/>
          <c:showPercent val="0"/>
          <c:showBubbleSize val="0"/>
          <c:extLst>
            <c:ext xmlns:c15="http://schemas.microsoft.com/office/drawing/2012/chart" uri="{CE6537A1-D6FC-4f65-9D91-7224C49458BB}"/>
          </c:extLst>
        </c:dLbl>
      </c:pivotFmt>
      <c:pivotFmt>
        <c:idx val="36"/>
        <c:dLbl>
          <c:idx val="0"/>
          <c:showLegendKey val="0"/>
          <c:showVal val="0"/>
          <c:showCatName val="0"/>
          <c:showSerName val="0"/>
          <c:showPercent val="0"/>
          <c:showBubbleSize val="0"/>
          <c:extLst>
            <c:ext xmlns:c15="http://schemas.microsoft.com/office/drawing/2012/chart" uri="{CE6537A1-D6FC-4f65-9D91-7224C49458BB}"/>
          </c:extLst>
        </c:dLbl>
      </c:pivotFmt>
      <c:pivotFmt>
        <c:idx val="37"/>
        <c:dLbl>
          <c:idx val="0"/>
          <c:showLegendKey val="0"/>
          <c:showVal val="0"/>
          <c:showCatName val="0"/>
          <c:showSerName val="0"/>
          <c:showPercent val="0"/>
          <c:showBubbleSize val="0"/>
          <c:extLst>
            <c:ext xmlns:c15="http://schemas.microsoft.com/office/drawing/2012/chart" uri="{CE6537A1-D6FC-4f65-9D91-7224C49458BB}"/>
          </c:extLst>
        </c:dLbl>
      </c:pivotFmt>
      <c:pivotFmt>
        <c:idx val="38"/>
        <c:dLbl>
          <c:idx val="0"/>
          <c:showLegendKey val="0"/>
          <c:showVal val="0"/>
          <c:showCatName val="0"/>
          <c:showSerName val="0"/>
          <c:showPercent val="0"/>
          <c:showBubbleSize val="0"/>
          <c:extLst>
            <c:ext xmlns:c15="http://schemas.microsoft.com/office/drawing/2012/chart" uri="{CE6537A1-D6FC-4f65-9D91-7224C49458BB}"/>
          </c:extLst>
        </c:dLbl>
      </c:pivotFmt>
      <c:pivotFmt>
        <c:idx val="39"/>
        <c:dLbl>
          <c:idx val="0"/>
          <c:showLegendKey val="0"/>
          <c:showVal val="0"/>
          <c:showCatName val="0"/>
          <c:showSerName val="0"/>
          <c:showPercent val="0"/>
          <c:showBubbleSize val="0"/>
          <c:extLst>
            <c:ext xmlns:c15="http://schemas.microsoft.com/office/drawing/2012/chart" uri="{CE6537A1-D6FC-4f65-9D91-7224C49458BB}"/>
          </c:extLst>
        </c:dLbl>
      </c:pivotFmt>
      <c:pivotFmt>
        <c:idx val="40"/>
        <c:dLbl>
          <c:idx val="0"/>
          <c:showLegendKey val="0"/>
          <c:showVal val="0"/>
          <c:showCatName val="0"/>
          <c:showSerName val="0"/>
          <c:showPercent val="0"/>
          <c:showBubbleSize val="0"/>
          <c:extLst>
            <c:ext xmlns:c15="http://schemas.microsoft.com/office/drawing/2012/chart" uri="{CE6537A1-D6FC-4f65-9D91-7224C49458BB}"/>
          </c:extLst>
        </c:dLbl>
      </c:pivotFmt>
      <c:pivotFmt>
        <c:idx val="41"/>
        <c:dLbl>
          <c:idx val="0"/>
          <c:showLegendKey val="0"/>
          <c:showVal val="0"/>
          <c:showCatName val="0"/>
          <c:showSerName val="0"/>
          <c:showPercent val="0"/>
          <c:showBubbleSize val="0"/>
          <c:extLst>
            <c:ext xmlns:c15="http://schemas.microsoft.com/office/drawing/2012/chart" uri="{CE6537A1-D6FC-4f65-9D91-7224C49458BB}"/>
          </c:extLst>
        </c:dLbl>
      </c:pivotFmt>
      <c:pivotFmt>
        <c:idx val="42"/>
        <c:dLbl>
          <c:idx val="0"/>
          <c:showLegendKey val="0"/>
          <c:showVal val="0"/>
          <c:showCatName val="0"/>
          <c:showSerName val="0"/>
          <c:showPercent val="0"/>
          <c:showBubbleSize val="0"/>
          <c:extLst>
            <c:ext xmlns:c15="http://schemas.microsoft.com/office/drawing/2012/chart" uri="{CE6537A1-D6FC-4f65-9D91-7224C49458BB}"/>
          </c:extLst>
        </c:dLbl>
      </c:pivotFmt>
      <c:pivotFmt>
        <c:idx val="43"/>
        <c:dLbl>
          <c:idx val="0"/>
          <c:showLegendKey val="0"/>
          <c:showVal val="0"/>
          <c:showCatName val="0"/>
          <c:showSerName val="0"/>
          <c:showPercent val="0"/>
          <c:showBubbleSize val="0"/>
          <c:extLst>
            <c:ext xmlns:c15="http://schemas.microsoft.com/office/drawing/2012/chart" uri="{CE6537A1-D6FC-4f65-9D91-7224C49458BB}"/>
          </c:extLst>
        </c:dLbl>
      </c:pivotFmt>
      <c:pivotFmt>
        <c:idx val="44"/>
        <c:dLbl>
          <c:idx val="0"/>
          <c:showLegendKey val="0"/>
          <c:showVal val="0"/>
          <c:showCatName val="0"/>
          <c:showSerName val="0"/>
          <c:showPercent val="0"/>
          <c:showBubbleSize val="0"/>
          <c:extLst>
            <c:ext xmlns:c15="http://schemas.microsoft.com/office/drawing/2012/chart" uri="{CE6537A1-D6FC-4f65-9D91-7224C49458BB}"/>
          </c:extLst>
        </c:dLbl>
      </c:pivotFmt>
      <c:pivotFmt>
        <c:idx val="45"/>
        <c:dLbl>
          <c:idx val="0"/>
          <c:showLegendKey val="0"/>
          <c:showVal val="0"/>
          <c:showCatName val="0"/>
          <c:showSerName val="0"/>
          <c:showPercent val="0"/>
          <c:showBubbleSize val="0"/>
          <c:extLst>
            <c:ext xmlns:c15="http://schemas.microsoft.com/office/drawing/2012/chart" uri="{CE6537A1-D6FC-4f65-9D91-7224C49458BB}"/>
          </c:extLst>
        </c:dLbl>
      </c:pivotFmt>
      <c:pivotFmt>
        <c:idx val="46"/>
        <c:dLbl>
          <c:idx val="0"/>
          <c:showLegendKey val="0"/>
          <c:showVal val="0"/>
          <c:showCatName val="0"/>
          <c:showSerName val="0"/>
          <c:showPercent val="0"/>
          <c:showBubbleSize val="0"/>
          <c:extLst>
            <c:ext xmlns:c15="http://schemas.microsoft.com/office/drawing/2012/chart" uri="{CE6537A1-D6FC-4f65-9D91-7224C49458BB}"/>
          </c:extLst>
        </c:dLbl>
      </c:pivotFmt>
      <c:pivotFmt>
        <c:idx val="47"/>
        <c:dLbl>
          <c:idx val="0"/>
          <c:showLegendKey val="0"/>
          <c:showVal val="0"/>
          <c:showCatName val="0"/>
          <c:showSerName val="0"/>
          <c:showPercent val="0"/>
          <c:showBubbleSize val="0"/>
          <c:extLst>
            <c:ext xmlns:c15="http://schemas.microsoft.com/office/drawing/2012/chart" uri="{CE6537A1-D6FC-4f65-9D91-7224C49458BB}"/>
          </c:extLst>
        </c:dLbl>
      </c:pivotFmt>
      <c:pivotFmt>
        <c:idx val="48"/>
        <c:dLbl>
          <c:idx val="0"/>
          <c:showLegendKey val="0"/>
          <c:showVal val="0"/>
          <c:showCatName val="0"/>
          <c:showSerName val="0"/>
          <c:showPercent val="0"/>
          <c:showBubbleSize val="0"/>
          <c:extLst>
            <c:ext xmlns:c15="http://schemas.microsoft.com/office/drawing/2012/chart" uri="{CE6537A1-D6FC-4f65-9D91-7224C49458BB}"/>
          </c:extLst>
        </c:dLbl>
      </c:pivotFmt>
      <c:pivotFmt>
        <c:idx val="49"/>
        <c:dLbl>
          <c:idx val="0"/>
          <c:showLegendKey val="0"/>
          <c:showVal val="0"/>
          <c:showCatName val="0"/>
          <c:showSerName val="0"/>
          <c:showPercent val="0"/>
          <c:showBubbleSize val="0"/>
          <c:extLst>
            <c:ext xmlns:c15="http://schemas.microsoft.com/office/drawing/2012/chart" uri="{CE6537A1-D6FC-4f65-9D91-7224C49458BB}"/>
          </c:extLst>
        </c:dLbl>
      </c:pivotFmt>
      <c:pivotFmt>
        <c:idx val="50"/>
        <c:dLbl>
          <c:idx val="0"/>
          <c:showLegendKey val="0"/>
          <c:showVal val="0"/>
          <c:showCatName val="0"/>
          <c:showSerName val="0"/>
          <c:showPercent val="0"/>
          <c:showBubbleSize val="0"/>
          <c:extLst>
            <c:ext xmlns:c15="http://schemas.microsoft.com/office/drawing/2012/chart" uri="{CE6537A1-D6FC-4f65-9D91-7224C49458BB}"/>
          </c:extLst>
        </c:dLbl>
      </c:pivotFmt>
      <c:pivotFmt>
        <c:idx val="51"/>
        <c:dLbl>
          <c:idx val="0"/>
          <c:showLegendKey val="0"/>
          <c:showVal val="0"/>
          <c:showCatName val="0"/>
          <c:showSerName val="0"/>
          <c:showPercent val="0"/>
          <c:showBubbleSize val="0"/>
          <c:extLst>
            <c:ext xmlns:c15="http://schemas.microsoft.com/office/drawing/2012/chart" uri="{CE6537A1-D6FC-4f65-9D91-7224C49458BB}"/>
          </c:extLst>
        </c:dLbl>
      </c:pivotFmt>
      <c:pivotFmt>
        <c:idx val="52"/>
        <c:dLbl>
          <c:idx val="0"/>
          <c:showLegendKey val="0"/>
          <c:showVal val="0"/>
          <c:showCatName val="0"/>
          <c:showSerName val="0"/>
          <c:showPercent val="0"/>
          <c:showBubbleSize val="0"/>
          <c:extLst>
            <c:ext xmlns:c15="http://schemas.microsoft.com/office/drawing/2012/chart" uri="{CE6537A1-D6FC-4f65-9D91-7224C49458BB}"/>
          </c:extLst>
        </c:dLbl>
      </c:pivotFmt>
      <c:pivotFmt>
        <c:idx val="53"/>
        <c:dLbl>
          <c:idx val="0"/>
          <c:showLegendKey val="0"/>
          <c:showVal val="0"/>
          <c:showCatName val="0"/>
          <c:showSerName val="0"/>
          <c:showPercent val="0"/>
          <c:showBubbleSize val="0"/>
          <c:extLst>
            <c:ext xmlns:c15="http://schemas.microsoft.com/office/drawing/2012/chart" uri="{CE6537A1-D6FC-4f65-9D91-7224C49458BB}"/>
          </c:extLst>
        </c:dLbl>
      </c:pivotFmt>
      <c:pivotFmt>
        <c:idx val="54"/>
        <c:dLbl>
          <c:idx val="0"/>
          <c:showLegendKey val="0"/>
          <c:showVal val="0"/>
          <c:showCatName val="0"/>
          <c:showSerName val="0"/>
          <c:showPercent val="0"/>
          <c:showBubbleSize val="0"/>
          <c:extLst>
            <c:ext xmlns:c15="http://schemas.microsoft.com/office/drawing/2012/chart" uri="{CE6537A1-D6FC-4f65-9D91-7224C49458BB}"/>
          </c:extLst>
        </c:dLbl>
      </c:pivotFmt>
      <c:pivotFmt>
        <c:idx val="55"/>
        <c:dLbl>
          <c:idx val="0"/>
          <c:showLegendKey val="0"/>
          <c:showVal val="0"/>
          <c:showCatName val="0"/>
          <c:showSerName val="0"/>
          <c:showPercent val="0"/>
          <c:showBubbleSize val="0"/>
          <c:extLst>
            <c:ext xmlns:c15="http://schemas.microsoft.com/office/drawing/2012/chart" uri="{CE6537A1-D6FC-4f65-9D91-7224C49458BB}"/>
          </c:extLst>
        </c:dLbl>
      </c:pivotFmt>
      <c:pivotFmt>
        <c:idx val="5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AvgTripDist!$B$2:$B$3</c:f>
              <c:strCache>
                <c:ptCount val="1"/>
                <c:pt idx="0">
                  <c:v>0. Baseline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AvgTripDist!$A$4:$A$14</c:f>
              <c:multiLvlStrCache>
                <c:ptCount val="5"/>
                <c:lvl>
                  <c:pt idx="0">
                    <c:v>Medium ICE</c:v>
                  </c:pt>
                  <c:pt idx="1">
                    <c:v>Heavy ICE</c:v>
                  </c:pt>
                  <c:pt idx="2">
                    <c:v>Heavy CAT-Plat</c:v>
                  </c:pt>
                  <c:pt idx="3">
                    <c:v>Medium BET</c:v>
                  </c:pt>
                  <c:pt idx="4">
                    <c:v>Heavy BET</c:v>
                  </c:pt>
                </c:lvl>
                <c:lvl>
                  <c:pt idx="0">
                    <c:v>2</c:v>
                  </c:pt>
                  <c:pt idx="1">
                    <c:v>3</c:v>
                  </c:pt>
                  <c:pt idx="2">
                    <c:v>4</c:v>
                  </c:pt>
                  <c:pt idx="3">
                    <c:v>5</c:v>
                  </c:pt>
                  <c:pt idx="4">
                    <c:v>6</c:v>
                  </c:pt>
                </c:lvl>
              </c:multiLvlStrCache>
            </c:multiLvlStrRef>
          </c:cat>
          <c:val>
            <c:numRef>
              <c:f>AvgTripDist!$B$4:$B$14</c:f>
              <c:numCache>
                <c:formatCode>_(* #,##0_);_(* \(#,##0\);_(* "-"??_);_(@_)</c:formatCode>
                <c:ptCount val="5"/>
                <c:pt idx="0">
                  <c:v>48.054176537295</c:v>
                </c:pt>
                <c:pt idx="1">
                  <c:v>106.052919593293</c:v>
                </c:pt>
              </c:numCache>
            </c:numRef>
          </c:val>
          <c:extLst>
            <c:ext xmlns:c16="http://schemas.microsoft.com/office/drawing/2014/chart" uri="{C3380CC4-5D6E-409C-BE32-E72D297353CC}">
              <c16:uniqueId val="{00000000-17A3-4598-BE5D-196101FA0084}"/>
            </c:ext>
          </c:extLst>
        </c:ser>
        <c:ser>
          <c:idx val="1"/>
          <c:order val="1"/>
          <c:tx>
            <c:strRef>
              <c:f>AvgTripDist!$C$2:$C$3</c:f>
              <c:strCache>
                <c:ptCount val="1"/>
                <c:pt idx="0">
                  <c:v>1. Most Likely</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AvgTripDist!$A$4:$A$14</c:f>
              <c:multiLvlStrCache>
                <c:ptCount val="5"/>
                <c:lvl>
                  <c:pt idx="0">
                    <c:v>Medium ICE</c:v>
                  </c:pt>
                  <c:pt idx="1">
                    <c:v>Heavy ICE</c:v>
                  </c:pt>
                  <c:pt idx="2">
                    <c:v>Heavy CAT-Plat</c:v>
                  </c:pt>
                  <c:pt idx="3">
                    <c:v>Medium BET</c:v>
                  </c:pt>
                  <c:pt idx="4">
                    <c:v>Heavy BET</c:v>
                  </c:pt>
                </c:lvl>
                <c:lvl>
                  <c:pt idx="0">
                    <c:v>2</c:v>
                  </c:pt>
                  <c:pt idx="1">
                    <c:v>3</c:v>
                  </c:pt>
                  <c:pt idx="2">
                    <c:v>4</c:v>
                  </c:pt>
                  <c:pt idx="3">
                    <c:v>5</c:v>
                  </c:pt>
                  <c:pt idx="4">
                    <c:v>6</c:v>
                  </c:pt>
                </c:lvl>
              </c:multiLvlStrCache>
            </c:multiLvlStrRef>
          </c:cat>
          <c:val>
            <c:numRef>
              <c:f>AvgTripDist!$C$4:$C$14</c:f>
              <c:numCache>
                <c:formatCode>_(* #,##0_);_(* \(#,##0\);_(* "-"??_);_(@_)</c:formatCode>
                <c:ptCount val="5"/>
                <c:pt idx="0">
                  <c:v>51.563884943823297</c:v>
                </c:pt>
                <c:pt idx="1">
                  <c:v>79.998476957794097</c:v>
                </c:pt>
                <c:pt idx="2">
                  <c:v>798.93357790182199</c:v>
                </c:pt>
                <c:pt idx="3">
                  <c:v>11.955552283453599</c:v>
                </c:pt>
                <c:pt idx="4">
                  <c:v>23.275862430202</c:v>
                </c:pt>
              </c:numCache>
            </c:numRef>
          </c:val>
          <c:extLst>
            <c:ext xmlns:c16="http://schemas.microsoft.com/office/drawing/2014/chart" uri="{C3380CC4-5D6E-409C-BE32-E72D297353CC}">
              <c16:uniqueId val="{00000001-17A3-4598-BE5D-196101FA0084}"/>
            </c:ext>
          </c:extLst>
        </c:ser>
        <c:ser>
          <c:idx val="2"/>
          <c:order val="2"/>
          <c:tx>
            <c:strRef>
              <c:f>AvgTripDist!$D$2:$D$3</c:f>
              <c:strCache>
                <c:ptCount val="1"/>
                <c:pt idx="0">
                  <c:v>2. High Technology</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AvgTripDist!$A$4:$A$14</c:f>
              <c:multiLvlStrCache>
                <c:ptCount val="5"/>
                <c:lvl>
                  <c:pt idx="0">
                    <c:v>Medium ICE</c:v>
                  </c:pt>
                  <c:pt idx="1">
                    <c:v>Heavy ICE</c:v>
                  </c:pt>
                  <c:pt idx="2">
                    <c:v>Heavy CAT-Plat</c:v>
                  </c:pt>
                  <c:pt idx="3">
                    <c:v>Medium BET</c:v>
                  </c:pt>
                  <c:pt idx="4">
                    <c:v>Heavy BET</c:v>
                  </c:pt>
                </c:lvl>
                <c:lvl>
                  <c:pt idx="0">
                    <c:v>2</c:v>
                  </c:pt>
                  <c:pt idx="1">
                    <c:v>3</c:v>
                  </c:pt>
                  <c:pt idx="2">
                    <c:v>4</c:v>
                  </c:pt>
                  <c:pt idx="3">
                    <c:v>5</c:v>
                  </c:pt>
                  <c:pt idx="4">
                    <c:v>6</c:v>
                  </c:pt>
                </c:lvl>
              </c:multiLvlStrCache>
            </c:multiLvlStrRef>
          </c:cat>
          <c:val>
            <c:numRef>
              <c:f>AvgTripDist!$D$4:$D$14</c:f>
              <c:numCache>
                <c:formatCode>_(* #,##0_);_(* \(#,##0\);_(* "-"??_);_(@_)</c:formatCode>
                <c:ptCount val="5"/>
                <c:pt idx="0">
                  <c:v>49.542074132949701</c:v>
                </c:pt>
                <c:pt idx="1">
                  <c:v>84.030256730401206</c:v>
                </c:pt>
                <c:pt idx="2">
                  <c:v>350.86301812523698</c:v>
                </c:pt>
                <c:pt idx="3">
                  <c:v>19.615275047348401</c:v>
                </c:pt>
                <c:pt idx="4">
                  <c:v>34.305942106828397</c:v>
                </c:pt>
              </c:numCache>
            </c:numRef>
          </c:val>
          <c:extLst>
            <c:ext xmlns:c16="http://schemas.microsoft.com/office/drawing/2014/chart" uri="{C3380CC4-5D6E-409C-BE32-E72D297353CC}">
              <c16:uniqueId val="{00000002-17A3-4598-BE5D-196101FA0084}"/>
            </c:ext>
          </c:extLst>
        </c:ser>
        <c:dLbls>
          <c:dLblPos val="outEnd"/>
          <c:showLegendKey val="0"/>
          <c:showVal val="1"/>
          <c:showCatName val="0"/>
          <c:showSerName val="0"/>
          <c:showPercent val="0"/>
          <c:showBubbleSize val="0"/>
        </c:dLbls>
        <c:gapWidth val="100"/>
        <c:overlap val="-24"/>
        <c:axId val="1917804352"/>
        <c:axId val="1962608480"/>
      </c:barChart>
      <c:catAx>
        <c:axId val="1917804352"/>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a:t>Truck Type</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962608480"/>
        <c:crosses val="autoZero"/>
        <c:auto val="1"/>
        <c:lblAlgn val="ctr"/>
        <c:lblOffset val="100"/>
        <c:noMultiLvlLbl val="0"/>
      </c:catAx>
      <c:valAx>
        <c:axId val="196260848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a:t>Average Trip Distance in Miles</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9178043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[MeansByTruck_Compare.xlsx]AvgValues!PivotTable3</c:name>
    <c:fmtId val="-1"/>
  </c:pivotSource>
  <c:chart>
    <c:autoTitleDeleted val="0"/>
    <c:pivotFmts>
      <c:pivotFmt>
        <c:idx val="0"/>
        <c:dLbl>
          <c:idx val="0"/>
          <c:showLegendKey val="0"/>
          <c:showVal val="0"/>
          <c:showCatName val="0"/>
          <c:showSerName val="0"/>
          <c:showPercent val="0"/>
          <c:showBubbleSize val="0"/>
          <c:extLst>
            <c:ext xmlns:c15="http://schemas.microsoft.com/office/drawing/2012/chart" uri="{CE6537A1-D6FC-4f65-9D91-7224C49458BB}"/>
          </c:extLst>
        </c:dLbl>
      </c:pivotFmt>
      <c:pivotFmt>
        <c:idx val="1"/>
        <c:dLbl>
          <c:idx val="0"/>
          <c:showLegendKey val="0"/>
          <c:showVal val="0"/>
          <c:showCatName val="0"/>
          <c:showSerName val="0"/>
          <c:showPercent val="0"/>
          <c:showBubbleSize val="0"/>
          <c:extLst>
            <c:ext xmlns:c15="http://schemas.microsoft.com/office/drawing/2012/chart" uri="{CE6537A1-D6FC-4f65-9D91-7224C49458BB}"/>
          </c:extLst>
        </c:dLbl>
      </c:pivotFmt>
      <c:pivotFmt>
        <c:idx val="2"/>
        <c:dLbl>
          <c:idx val="0"/>
          <c:showLegendKey val="0"/>
          <c:showVal val="0"/>
          <c:showCatName val="0"/>
          <c:showSerName val="0"/>
          <c:showPercent val="0"/>
          <c:showBubbleSize val="0"/>
          <c:extLst>
            <c:ext xmlns:c15="http://schemas.microsoft.com/office/drawing/2012/chart" uri="{CE6537A1-D6FC-4f65-9D91-7224C49458BB}"/>
          </c:extLst>
        </c:dLbl>
      </c:pivotFmt>
      <c:pivotFmt>
        <c:idx val="3"/>
        <c:dLbl>
          <c:idx val="0"/>
          <c:showLegendKey val="0"/>
          <c:showVal val="0"/>
          <c:showCatName val="0"/>
          <c:showSerName val="0"/>
          <c:showPercent val="0"/>
          <c:showBubbleSize val="0"/>
          <c:extLst>
            <c:ext xmlns:c15="http://schemas.microsoft.com/office/drawing/2012/chart" uri="{CE6537A1-D6FC-4f65-9D91-7224C49458BB}"/>
          </c:extLst>
        </c:dLbl>
      </c:pivotFmt>
      <c:pivotFmt>
        <c:idx val="4"/>
        <c:dLbl>
          <c:idx val="0"/>
          <c:showLegendKey val="0"/>
          <c:showVal val="0"/>
          <c:showCatName val="0"/>
          <c:showSerName val="0"/>
          <c:showPercent val="0"/>
          <c:showBubbleSize val="0"/>
          <c:extLst>
            <c:ext xmlns:c15="http://schemas.microsoft.com/office/drawing/2012/chart" uri="{CE6537A1-D6FC-4f65-9D91-7224C49458BB}"/>
          </c:extLst>
        </c:dLbl>
      </c:pivotFmt>
      <c:pivotFmt>
        <c:idx val="5"/>
        <c:dLbl>
          <c:idx val="0"/>
          <c:showLegendKey val="0"/>
          <c:showVal val="0"/>
          <c:showCatName val="0"/>
          <c:showSerName val="0"/>
          <c:showPercent val="0"/>
          <c:showBubbleSize val="0"/>
          <c:extLst>
            <c:ext xmlns:c15="http://schemas.microsoft.com/office/drawing/2012/chart" uri="{CE6537A1-D6FC-4f65-9D91-7224C49458BB}"/>
          </c:extLst>
        </c:dLbl>
      </c:pivotFmt>
      <c:pivotFmt>
        <c:idx val="6"/>
        <c:dLbl>
          <c:idx val="0"/>
          <c:showLegendKey val="0"/>
          <c:showVal val="0"/>
          <c:showCatName val="0"/>
          <c:showSerName val="0"/>
          <c:showPercent val="0"/>
          <c:showBubbleSize val="0"/>
          <c:extLst>
            <c:ext xmlns:c15="http://schemas.microsoft.com/office/drawing/2012/chart" uri="{CE6537A1-D6FC-4f65-9D91-7224C49458BB}"/>
          </c:extLst>
        </c:dLbl>
      </c:pivotFmt>
      <c:pivotFmt>
        <c:idx val="7"/>
        <c:dLbl>
          <c:idx val="0"/>
          <c:showLegendKey val="0"/>
          <c:showVal val="0"/>
          <c:showCatName val="0"/>
          <c:showSerName val="0"/>
          <c:showPercent val="0"/>
          <c:showBubbleSize val="0"/>
          <c:extLst>
            <c:ext xmlns:c15="http://schemas.microsoft.com/office/drawing/2012/chart" uri="{CE6537A1-D6FC-4f65-9D91-7224C49458BB}"/>
          </c:extLst>
        </c:dLbl>
      </c:pivotFmt>
      <c:pivotFmt>
        <c:idx val="8"/>
        <c:dLbl>
          <c:idx val="0"/>
          <c:showLegendKey val="0"/>
          <c:showVal val="0"/>
          <c:showCatName val="0"/>
          <c:showSerName val="0"/>
          <c:showPercent val="0"/>
          <c:showBubbleSize val="0"/>
          <c:extLst>
            <c:ext xmlns:c15="http://schemas.microsoft.com/office/drawing/2012/chart" uri="{CE6537A1-D6FC-4f65-9D91-7224C49458BB}"/>
          </c:extLst>
        </c:dLbl>
      </c:pivotFmt>
      <c:pivotFmt>
        <c:idx val="9"/>
        <c:dLbl>
          <c:idx val="0"/>
          <c:showLegendKey val="0"/>
          <c:showVal val="0"/>
          <c:showCatName val="0"/>
          <c:showSerName val="0"/>
          <c:showPercent val="0"/>
          <c:showBubbleSize val="0"/>
          <c:extLst>
            <c:ext xmlns:c15="http://schemas.microsoft.com/office/drawing/2012/chart" uri="{CE6537A1-D6FC-4f65-9D91-7224C49458BB}"/>
          </c:extLst>
        </c:dLbl>
      </c:pivotFmt>
      <c:pivotFmt>
        <c:idx val="10"/>
        <c:dLbl>
          <c:idx val="0"/>
          <c:showLegendKey val="0"/>
          <c:showVal val="0"/>
          <c:showCatName val="0"/>
          <c:showSerName val="0"/>
          <c:showPercent val="0"/>
          <c:showBubbleSize val="0"/>
          <c:extLst>
            <c:ext xmlns:c15="http://schemas.microsoft.com/office/drawing/2012/chart" uri="{CE6537A1-D6FC-4f65-9D91-7224C49458BB}"/>
          </c:extLst>
        </c:dLbl>
      </c:pivotFmt>
      <c:pivotFmt>
        <c:idx val="11"/>
        <c:dLbl>
          <c:idx val="0"/>
          <c:showLegendKey val="0"/>
          <c:showVal val="0"/>
          <c:showCatName val="0"/>
          <c:showSerName val="0"/>
          <c:showPercent val="0"/>
          <c:showBubbleSize val="0"/>
          <c:extLst>
            <c:ext xmlns:c15="http://schemas.microsoft.com/office/drawing/2012/chart" uri="{CE6537A1-D6FC-4f65-9D91-7224C49458BB}"/>
          </c:extLst>
        </c:dLbl>
      </c:pivotFmt>
      <c:pivotFmt>
        <c:idx val="12"/>
        <c:dLbl>
          <c:idx val="0"/>
          <c:showLegendKey val="0"/>
          <c:showVal val="0"/>
          <c:showCatName val="0"/>
          <c:showSerName val="0"/>
          <c:showPercent val="0"/>
          <c:showBubbleSize val="0"/>
          <c:extLst>
            <c:ext xmlns:c15="http://schemas.microsoft.com/office/drawing/2012/chart" uri="{CE6537A1-D6FC-4f65-9D91-7224C49458BB}"/>
          </c:extLst>
        </c:dLbl>
      </c:pivotFmt>
      <c:pivotFmt>
        <c:idx val="13"/>
        <c:dLbl>
          <c:idx val="0"/>
          <c:showLegendKey val="0"/>
          <c:showVal val="0"/>
          <c:showCatName val="0"/>
          <c:showSerName val="0"/>
          <c:showPercent val="0"/>
          <c:showBubbleSize val="0"/>
          <c:extLst>
            <c:ext xmlns:c15="http://schemas.microsoft.com/office/drawing/2012/chart" uri="{CE6537A1-D6FC-4f65-9D91-7224C49458BB}"/>
          </c:extLst>
        </c:dLbl>
      </c:pivotFmt>
      <c:pivotFmt>
        <c:idx val="14"/>
        <c:dLbl>
          <c:idx val="0"/>
          <c:showLegendKey val="0"/>
          <c:showVal val="0"/>
          <c:showCatName val="0"/>
          <c:showSerName val="0"/>
          <c:showPercent val="0"/>
          <c:showBubbleSize val="0"/>
          <c:extLst>
            <c:ext xmlns:c15="http://schemas.microsoft.com/office/drawing/2012/chart" uri="{CE6537A1-D6FC-4f65-9D91-7224C49458BB}"/>
          </c:extLst>
        </c:dLbl>
      </c:pivotFmt>
      <c:pivotFmt>
        <c:idx val="15"/>
        <c:dLbl>
          <c:idx val="0"/>
          <c:showLegendKey val="0"/>
          <c:showVal val="0"/>
          <c:showCatName val="0"/>
          <c:showSerName val="0"/>
          <c:showPercent val="0"/>
          <c:showBubbleSize val="0"/>
          <c:extLst>
            <c:ext xmlns:c15="http://schemas.microsoft.com/office/drawing/2012/chart" uri="{CE6537A1-D6FC-4f65-9D91-7224C49458BB}"/>
          </c:extLst>
        </c:dLbl>
      </c:pivotFmt>
      <c:pivotFmt>
        <c:idx val="16"/>
        <c:dLbl>
          <c:idx val="0"/>
          <c:showLegendKey val="0"/>
          <c:showVal val="0"/>
          <c:showCatName val="0"/>
          <c:showSerName val="0"/>
          <c:showPercent val="0"/>
          <c:showBubbleSize val="0"/>
          <c:extLst>
            <c:ext xmlns:c15="http://schemas.microsoft.com/office/drawing/2012/chart" uri="{CE6537A1-D6FC-4f65-9D91-7224C49458BB}"/>
          </c:extLst>
        </c:dLbl>
      </c:pivotFmt>
      <c:pivotFmt>
        <c:idx val="17"/>
        <c:dLbl>
          <c:idx val="0"/>
          <c:showLegendKey val="0"/>
          <c:showVal val="0"/>
          <c:showCatName val="0"/>
          <c:showSerName val="0"/>
          <c:showPercent val="0"/>
          <c:showBubbleSize val="0"/>
          <c:extLst>
            <c:ext xmlns:c15="http://schemas.microsoft.com/office/drawing/2012/chart" uri="{CE6537A1-D6FC-4f65-9D91-7224C49458BB}"/>
          </c:extLst>
        </c:dLbl>
      </c:pivotFmt>
      <c:pivotFmt>
        <c:idx val="18"/>
        <c:dLbl>
          <c:idx val="0"/>
          <c:showLegendKey val="0"/>
          <c:showVal val="0"/>
          <c:showCatName val="0"/>
          <c:showSerName val="0"/>
          <c:showPercent val="0"/>
          <c:showBubbleSize val="0"/>
          <c:extLst>
            <c:ext xmlns:c15="http://schemas.microsoft.com/office/drawing/2012/chart" uri="{CE6537A1-D6FC-4f65-9D91-7224C49458BB}"/>
          </c:extLst>
        </c:dLbl>
      </c:pivotFmt>
      <c:pivotFmt>
        <c:idx val="19"/>
        <c:dLbl>
          <c:idx val="0"/>
          <c:showLegendKey val="0"/>
          <c:showVal val="0"/>
          <c:showCatName val="0"/>
          <c:showSerName val="0"/>
          <c:showPercent val="0"/>
          <c:showBubbleSize val="0"/>
          <c:extLst>
            <c:ext xmlns:c15="http://schemas.microsoft.com/office/drawing/2012/chart" uri="{CE6537A1-D6FC-4f65-9D91-7224C49458BB}"/>
          </c:extLst>
        </c:dLbl>
      </c:pivotFmt>
      <c:pivotFmt>
        <c:idx val="20"/>
        <c:dLbl>
          <c:idx val="0"/>
          <c:showLegendKey val="0"/>
          <c:showVal val="0"/>
          <c:showCatName val="0"/>
          <c:showSerName val="0"/>
          <c:showPercent val="0"/>
          <c:showBubbleSize val="0"/>
          <c:extLst>
            <c:ext xmlns:c15="http://schemas.microsoft.com/office/drawing/2012/chart" uri="{CE6537A1-D6FC-4f65-9D91-7224C49458BB}"/>
          </c:extLst>
        </c:dLbl>
      </c:pivotFmt>
      <c:pivotFmt>
        <c:idx val="21"/>
        <c:dLbl>
          <c:idx val="0"/>
          <c:showLegendKey val="0"/>
          <c:showVal val="0"/>
          <c:showCatName val="0"/>
          <c:showSerName val="0"/>
          <c:showPercent val="0"/>
          <c:showBubbleSize val="0"/>
          <c:extLst>
            <c:ext xmlns:c15="http://schemas.microsoft.com/office/drawing/2012/chart" uri="{CE6537A1-D6FC-4f65-9D91-7224C49458BB}"/>
          </c:extLst>
        </c:dLbl>
      </c:pivotFmt>
      <c:pivotFmt>
        <c:idx val="22"/>
        <c:dLbl>
          <c:idx val="0"/>
          <c:showLegendKey val="0"/>
          <c:showVal val="0"/>
          <c:showCatName val="0"/>
          <c:showSerName val="0"/>
          <c:showPercent val="0"/>
          <c:showBubbleSize val="0"/>
          <c:extLst>
            <c:ext xmlns:c15="http://schemas.microsoft.com/office/drawing/2012/chart" uri="{CE6537A1-D6FC-4f65-9D91-7224C49458BB}"/>
          </c:extLst>
        </c:dLbl>
      </c:pivotFmt>
      <c:pivotFmt>
        <c:idx val="23"/>
        <c:dLbl>
          <c:idx val="0"/>
          <c:showLegendKey val="0"/>
          <c:showVal val="0"/>
          <c:showCatName val="0"/>
          <c:showSerName val="0"/>
          <c:showPercent val="0"/>
          <c:showBubbleSize val="0"/>
          <c:extLst>
            <c:ext xmlns:c15="http://schemas.microsoft.com/office/drawing/2012/chart" uri="{CE6537A1-D6FC-4f65-9D91-7224C49458BB}"/>
          </c:extLst>
        </c:dLbl>
      </c:pivotFmt>
      <c:pivotFmt>
        <c:idx val="2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6"/>
        <c:dLbl>
          <c:idx val="0"/>
          <c:showLegendKey val="0"/>
          <c:showVal val="0"/>
          <c:showCatName val="0"/>
          <c:showSerName val="0"/>
          <c:showPercent val="0"/>
          <c:showBubbleSize val="0"/>
          <c:extLst>
            <c:ext xmlns:c15="http://schemas.microsoft.com/office/drawing/2012/chart" uri="{CE6537A1-D6FC-4f65-9D91-7224C49458BB}"/>
          </c:extLst>
        </c:dLbl>
      </c:pivotFmt>
      <c:pivotFmt>
        <c:idx val="27"/>
        <c:dLbl>
          <c:idx val="0"/>
          <c:showLegendKey val="0"/>
          <c:showVal val="0"/>
          <c:showCatName val="0"/>
          <c:showSerName val="0"/>
          <c:showPercent val="0"/>
          <c:showBubbleSize val="0"/>
          <c:extLst>
            <c:ext xmlns:c15="http://schemas.microsoft.com/office/drawing/2012/chart" uri="{CE6537A1-D6FC-4f65-9D91-7224C49458BB}"/>
          </c:extLst>
        </c:dLbl>
      </c:pivotFmt>
      <c:pivotFmt>
        <c:idx val="28"/>
        <c:dLbl>
          <c:idx val="0"/>
          <c:showLegendKey val="0"/>
          <c:showVal val="0"/>
          <c:showCatName val="0"/>
          <c:showSerName val="0"/>
          <c:showPercent val="0"/>
          <c:showBubbleSize val="0"/>
          <c:extLst>
            <c:ext xmlns:c15="http://schemas.microsoft.com/office/drawing/2012/chart" uri="{CE6537A1-D6FC-4f65-9D91-7224C49458BB}"/>
          </c:extLst>
        </c:dLbl>
      </c:pivotFmt>
      <c:pivotFmt>
        <c:idx val="29"/>
        <c:dLbl>
          <c:idx val="0"/>
          <c:showLegendKey val="0"/>
          <c:showVal val="0"/>
          <c:showCatName val="0"/>
          <c:showSerName val="0"/>
          <c:showPercent val="0"/>
          <c:showBubbleSize val="0"/>
          <c:extLst>
            <c:ext xmlns:c15="http://schemas.microsoft.com/office/drawing/2012/chart" uri="{CE6537A1-D6FC-4f65-9D91-7224C49458BB}"/>
          </c:extLst>
        </c:dLbl>
      </c:pivotFmt>
      <c:pivotFmt>
        <c:idx val="30"/>
        <c:dLbl>
          <c:idx val="0"/>
          <c:showLegendKey val="0"/>
          <c:showVal val="0"/>
          <c:showCatName val="0"/>
          <c:showSerName val="0"/>
          <c:showPercent val="0"/>
          <c:showBubbleSize val="0"/>
          <c:extLst>
            <c:ext xmlns:c15="http://schemas.microsoft.com/office/drawing/2012/chart" uri="{CE6537A1-D6FC-4f65-9D91-7224C49458BB}"/>
          </c:extLst>
        </c:dLbl>
      </c:pivotFmt>
      <c:pivotFmt>
        <c:idx val="31"/>
        <c:dLbl>
          <c:idx val="0"/>
          <c:showLegendKey val="0"/>
          <c:showVal val="0"/>
          <c:showCatName val="0"/>
          <c:showSerName val="0"/>
          <c:showPercent val="0"/>
          <c:showBubbleSize val="0"/>
          <c:extLst>
            <c:ext xmlns:c15="http://schemas.microsoft.com/office/drawing/2012/chart" uri="{CE6537A1-D6FC-4f65-9D91-7224C49458BB}"/>
          </c:extLst>
        </c:dLbl>
      </c:pivotFmt>
      <c:pivotFmt>
        <c:idx val="3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AvgValues!$B$2:$B$3</c:f>
              <c:strCache>
                <c:ptCount val="1"/>
                <c:pt idx="0">
                  <c:v>0. Baseline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AvgValues!$A$4:$A$14</c:f>
              <c:multiLvlStrCache>
                <c:ptCount val="5"/>
                <c:lvl>
                  <c:pt idx="0">
                    <c:v>Medium ICE</c:v>
                  </c:pt>
                  <c:pt idx="1">
                    <c:v>Heavy ICE</c:v>
                  </c:pt>
                  <c:pt idx="2">
                    <c:v>Heavy CAT-Plat</c:v>
                  </c:pt>
                  <c:pt idx="3">
                    <c:v>Medium BET</c:v>
                  </c:pt>
                  <c:pt idx="4">
                    <c:v>Heavy BET</c:v>
                  </c:pt>
                </c:lvl>
                <c:lvl>
                  <c:pt idx="0">
                    <c:v>2</c:v>
                  </c:pt>
                  <c:pt idx="1">
                    <c:v>3</c:v>
                  </c:pt>
                  <c:pt idx="2">
                    <c:v>4</c:v>
                  </c:pt>
                  <c:pt idx="3">
                    <c:v>5</c:v>
                  </c:pt>
                  <c:pt idx="4">
                    <c:v>6</c:v>
                  </c:pt>
                </c:lvl>
              </c:multiLvlStrCache>
            </c:multiLvlStrRef>
          </c:cat>
          <c:val>
            <c:numRef>
              <c:f>AvgValues!$B$4:$B$14</c:f>
              <c:numCache>
                <c:formatCode>_("$"* #,##0_);_("$"* \(#,##0\);_("$"* "-"??_);_(@_)</c:formatCode>
                <c:ptCount val="5"/>
                <c:pt idx="0">
                  <c:v>5498.30264435347</c:v>
                </c:pt>
                <c:pt idx="1">
                  <c:v>13866.441201359101</c:v>
                </c:pt>
              </c:numCache>
            </c:numRef>
          </c:val>
          <c:extLst>
            <c:ext xmlns:c16="http://schemas.microsoft.com/office/drawing/2014/chart" uri="{C3380CC4-5D6E-409C-BE32-E72D297353CC}">
              <c16:uniqueId val="{00000000-2866-4FAF-9775-3D0BB37ED4E2}"/>
            </c:ext>
          </c:extLst>
        </c:ser>
        <c:ser>
          <c:idx val="1"/>
          <c:order val="1"/>
          <c:tx>
            <c:strRef>
              <c:f>AvgValues!$C$2:$C$3</c:f>
              <c:strCache>
                <c:ptCount val="1"/>
                <c:pt idx="0">
                  <c:v>1. Most Likely</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dLbl>
              <c:idx val="0"/>
              <c:layout>
                <c:manualLayout>
                  <c:x val="2.5252525252525255E-3"/>
                  <c:y val="-5.9523809523809597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800" b="0" i="0" u="none" strike="noStrike" kern="1200" baseline="0">
                      <a:solidFill>
                        <a:schemeClr val="dk2">
                          <a:lumMod val="7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borderCallout2">
                      <a:avLst/>
                    </a:prstGeom>
                    <a:noFill/>
                    <a:ln>
                      <a:noFill/>
                    </a:ln>
                  </c15:spPr>
                </c:ext>
                <c:ext xmlns:c16="http://schemas.microsoft.com/office/drawing/2014/chart" uri="{C3380CC4-5D6E-409C-BE32-E72D297353CC}">
                  <c16:uniqueId val="{00000001-2866-4FAF-9775-3D0BB37ED4E2}"/>
                </c:ext>
              </c:extLst>
            </c:dLbl>
            <c:dLbl>
              <c:idx val="1"/>
              <c:layout>
                <c:manualLayout>
                  <c:x val="0"/>
                  <c:y val="-7.1428571428571425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800" b="0" i="0" u="none" strike="noStrike" kern="1200" baseline="0">
                      <a:solidFill>
                        <a:schemeClr val="dk2">
                          <a:lumMod val="7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borderCallout2">
                      <a:avLst/>
                    </a:prstGeom>
                    <a:noFill/>
                    <a:ln>
                      <a:noFill/>
                    </a:ln>
                  </c15:spPr>
                </c:ext>
                <c:ext xmlns:c16="http://schemas.microsoft.com/office/drawing/2014/chart" uri="{C3380CC4-5D6E-409C-BE32-E72D297353CC}">
                  <c16:uniqueId val="{00000002-2866-4FAF-9775-3D0BB37ED4E2}"/>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AvgValues!$A$4:$A$14</c:f>
              <c:multiLvlStrCache>
                <c:ptCount val="5"/>
                <c:lvl>
                  <c:pt idx="0">
                    <c:v>Medium ICE</c:v>
                  </c:pt>
                  <c:pt idx="1">
                    <c:v>Heavy ICE</c:v>
                  </c:pt>
                  <c:pt idx="2">
                    <c:v>Heavy CAT-Plat</c:v>
                  </c:pt>
                  <c:pt idx="3">
                    <c:v>Medium BET</c:v>
                  </c:pt>
                  <c:pt idx="4">
                    <c:v>Heavy BET</c:v>
                  </c:pt>
                </c:lvl>
                <c:lvl>
                  <c:pt idx="0">
                    <c:v>2</c:v>
                  </c:pt>
                  <c:pt idx="1">
                    <c:v>3</c:v>
                  </c:pt>
                  <c:pt idx="2">
                    <c:v>4</c:v>
                  </c:pt>
                  <c:pt idx="3">
                    <c:v>5</c:v>
                  </c:pt>
                  <c:pt idx="4">
                    <c:v>6</c:v>
                  </c:pt>
                </c:lvl>
              </c:multiLvlStrCache>
            </c:multiLvlStrRef>
          </c:cat>
          <c:val>
            <c:numRef>
              <c:f>AvgValues!$C$4:$C$14</c:f>
              <c:numCache>
                <c:formatCode>_("$"* #,##0_);_("$"* \(#,##0\);_("$"* "-"??_);_(@_)</c:formatCode>
                <c:ptCount val="5"/>
                <c:pt idx="0">
                  <c:v>6446.4778404502003</c:v>
                </c:pt>
                <c:pt idx="1">
                  <c:v>13080.8412905471</c:v>
                </c:pt>
                <c:pt idx="2">
                  <c:v>39752.481511495898</c:v>
                </c:pt>
                <c:pt idx="3">
                  <c:v>4591.8679055745397</c:v>
                </c:pt>
                <c:pt idx="4">
                  <c:v>8779.0990215245802</c:v>
                </c:pt>
              </c:numCache>
            </c:numRef>
          </c:val>
          <c:extLst>
            <c:ext xmlns:c16="http://schemas.microsoft.com/office/drawing/2014/chart" uri="{C3380CC4-5D6E-409C-BE32-E72D297353CC}">
              <c16:uniqueId val="{00000003-2866-4FAF-9775-3D0BB37ED4E2}"/>
            </c:ext>
          </c:extLst>
        </c:ser>
        <c:ser>
          <c:idx val="2"/>
          <c:order val="2"/>
          <c:tx>
            <c:strRef>
              <c:f>AvgValues!$D$2:$D$3</c:f>
              <c:strCache>
                <c:ptCount val="1"/>
                <c:pt idx="0">
                  <c:v>2. High Technology</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dLbl>
              <c:idx val="3"/>
              <c:layout>
                <c:manualLayout>
                  <c:x val="-9.2591522967418133E-17"/>
                  <c:y val="-5.5555555555555629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800" b="0" i="0" u="none" strike="noStrike" kern="1200" baseline="0">
                      <a:solidFill>
                        <a:schemeClr val="dk2">
                          <a:lumMod val="7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borderCallout2">
                      <a:avLst/>
                    </a:prstGeom>
                    <a:noFill/>
                    <a:ln>
                      <a:noFill/>
                    </a:ln>
                  </c15:spPr>
                </c:ext>
                <c:ext xmlns:c16="http://schemas.microsoft.com/office/drawing/2014/chart" uri="{C3380CC4-5D6E-409C-BE32-E72D297353CC}">
                  <c16:uniqueId val="{00000004-2866-4FAF-9775-3D0BB37ED4E2}"/>
                </c:ext>
              </c:extLst>
            </c:dLbl>
            <c:dLbl>
              <c:idx val="4"/>
              <c:layout>
                <c:manualLayout>
                  <c:x val="0"/>
                  <c:y val="-5.1587301587301661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800" b="0" i="0" u="none" strike="noStrike" kern="1200" baseline="0">
                      <a:solidFill>
                        <a:schemeClr val="dk2">
                          <a:lumMod val="7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borderCallout2">
                      <a:avLst/>
                    </a:prstGeom>
                    <a:noFill/>
                    <a:ln>
                      <a:noFill/>
                    </a:ln>
                  </c15:spPr>
                </c:ext>
                <c:ext xmlns:c16="http://schemas.microsoft.com/office/drawing/2014/chart" uri="{C3380CC4-5D6E-409C-BE32-E72D297353CC}">
                  <c16:uniqueId val="{00000005-2866-4FAF-9775-3D0BB37ED4E2}"/>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AvgValues!$A$4:$A$14</c:f>
              <c:multiLvlStrCache>
                <c:ptCount val="5"/>
                <c:lvl>
                  <c:pt idx="0">
                    <c:v>Medium ICE</c:v>
                  </c:pt>
                  <c:pt idx="1">
                    <c:v>Heavy ICE</c:v>
                  </c:pt>
                  <c:pt idx="2">
                    <c:v>Heavy CAT-Plat</c:v>
                  </c:pt>
                  <c:pt idx="3">
                    <c:v>Medium BET</c:v>
                  </c:pt>
                  <c:pt idx="4">
                    <c:v>Heavy BET</c:v>
                  </c:pt>
                </c:lvl>
                <c:lvl>
                  <c:pt idx="0">
                    <c:v>2</c:v>
                  </c:pt>
                  <c:pt idx="1">
                    <c:v>3</c:v>
                  </c:pt>
                  <c:pt idx="2">
                    <c:v>4</c:v>
                  </c:pt>
                  <c:pt idx="3">
                    <c:v>5</c:v>
                  </c:pt>
                  <c:pt idx="4">
                    <c:v>6</c:v>
                  </c:pt>
                </c:lvl>
              </c:multiLvlStrCache>
            </c:multiLvlStrRef>
          </c:cat>
          <c:val>
            <c:numRef>
              <c:f>AvgValues!$D$4:$D$14</c:f>
              <c:numCache>
                <c:formatCode>_("$"* #,##0_);_("$"* \(#,##0\);_("$"* "-"??_);_(@_)</c:formatCode>
                <c:ptCount val="5"/>
                <c:pt idx="0">
                  <c:v>5701.77040178681</c:v>
                </c:pt>
                <c:pt idx="1">
                  <c:v>13046.0787479765</c:v>
                </c:pt>
                <c:pt idx="2">
                  <c:v>23949.007637493902</c:v>
                </c:pt>
                <c:pt idx="3">
                  <c:v>5065.3376123380203</c:v>
                </c:pt>
                <c:pt idx="4">
                  <c:v>10535.9462692202</c:v>
                </c:pt>
              </c:numCache>
            </c:numRef>
          </c:val>
          <c:extLst>
            <c:ext xmlns:c16="http://schemas.microsoft.com/office/drawing/2014/chart" uri="{C3380CC4-5D6E-409C-BE32-E72D297353CC}">
              <c16:uniqueId val="{00000006-2866-4FAF-9775-3D0BB37ED4E2}"/>
            </c:ext>
          </c:extLst>
        </c:ser>
        <c:dLbls>
          <c:dLblPos val="outEnd"/>
          <c:showLegendKey val="0"/>
          <c:showVal val="1"/>
          <c:showCatName val="0"/>
          <c:showSerName val="0"/>
          <c:showPercent val="0"/>
          <c:showBubbleSize val="0"/>
        </c:dLbls>
        <c:gapWidth val="100"/>
        <c:overlap val="-24"/>
        <c:axId val="1917804352"/>
        <c:axId val="1962608480"/>
      </c:barChart>
      <c:catAx>
        <c:axId val="1917804352"/>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a:t>Truck Type</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962608480"/>
        <c:crosses val="autoZero"/>
        <c:auto val="1"/>
        <c:lblAlgn val="ctr"/>
        <c:lblOffset val="100"/>
        <c:noMultiLvlLbl val="0"/>
      </c:catAx>
      <c:valAx>
        <c:axId val="196260848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a:t>Average Trip Load Value</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9178043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TLD_Scen11!$C$1</c:f>
              <c:strCache>
                <c:ptCount val="1"/>
                <c:pt idx="0">
                  <c:v>Medium ICE</c:v>
                </c:pt>
              </c:strCache>
            </c:strRef>
          </c:tx>
          <c:spPr>
            <a:solidFill>
              <a:schemeClr val="accent1"/>
            </a:solidFill>
            <a:ln>
              <a:noFill/>
            </a:ln>
            <a:effectLst/>
          </c:spPr>
          <c:invertIfNegative val="0"/>
          <c:cat>
            <c:strRef>
              <c:f>TLD_Scen11!$A$2:$A$21</c:f>
              <c:strCache>
                <c:ptCount val="20"/>
                <c:pt idx="0">
                  <c:v>0 -- 40</c:v>
                </c:pt>
                <c:pt idx="1">
                  <c:v>40 -- 80</c:v>
                </c:pt>
                <c:pt idx="2">
                  <c:v>80 -- 120</c:v>
                </c:pt>
                <c:pt idx="3">
                  <c:v>120 -- 160</c:v>
                </c:pt>
                <c:pt idx="4">
                  <c:v>160 -- 200</c:v>
                </c:pt>
                <c:pt idx="5">
                  <c:v>200 -- 240</c:v>
                </c:pt>
                <c:pt idx="6">
                  <c:v>240 -- 280</c:v>
                </c:pt>
                <c:pt idx="7">
                  <c:v>280 -- 320</c:v>
                </c:pt>
                <c:pt idx="8">
                  <c:v>320 -- 360</c:v>
                </c:pt>
                <c:pt idx="9">
                  <c:v>360 -- 400</c:v>
                </c:pt>
                <c:pt idx="10">
                  <c:v>400 -- 440</c:v>
                </c:pt>
                <c:pt idx="11">
                  <c:v>440 -- 480</c:v>
                </c:pt>
                <c:pt idx="12">
                  <c:v>480 -- 520</c:v>
                </c:pt>
                <c:pt idx="13">
                  <c:v>520 -- 560</c:v>
                </c:pt>
                <c:pt idx="14">
                  <c:v>560 -- 600</c:v>
                </c:pt>
                <c:pt idx="15">
                  <c:v>600 -- 640</c:v>
                </c:pt>
                <c:pt idx="16">
                  <c:v>640 -- 680</c:v>
                </c:pt>
                <c:pt idx="17">
                  <c:v>680 -- 720</c:v>
                </c:pt>
                <c:pt idx="18">
                  <c:v>720 -- 760</c:v>
                </c:pt>
                <c:pt idx="19">
                  <c:v>760 -- 800</c:v>
                </c:pt>
              </c:strCache>
            </c:strRef>
          </c:cat>
          <c:val>
            <c:numRef>
              <c:f>TLD_Scen11!$C$2:$C$21</c:f>
              <c:numCache>
                <c:formatCode>_(* #,##0_);_(* \(#,##0\);_(* "-"??_);_(@_)</c:formatCode>
                <c:ptCount val="20"/>
                <c:pt idx="0">
                  <c:v>21421.763396877399</c:v>
                </c:pt>
                <c:pt idx="1">
                  <c:v>3107.9937830040799</c:v>
                </c:pt>
                <c:pt idx="2">
                  <c:v>1853.6059117858499</c:v>
                </c:pt>
                <c:pt idx="3">
                  <c:v>1118.93831291025</c:v>
                </c:pt>
                <c:pt idx="4">
                  <c:v>450.42829896722202</c:v>
                </c:pt>
                <c:pt idx="5">
                  <c:v>283.12830021840699</c:v>
                </c:pt>
                <c:pt idx="6">
                  <c:v>197.019801150083</c:v>
                </c:pt>
                <c:pt idx="7">
                  <c:v>69.725662165895898</c:v>
                </c:pt>
                <c:pt idx="8">
                  <c:v>78.233958900153795</c:v>
                </c:pt>
                <c:pt idx="9">
                  <c:v>39.0127237253758</c:v>
                </c:pt>
                <c:pt idx="10">
                  <c:v>28.013859901535799</c:v>
                </c:pt>
                <c:pt idx="11">
                  <c:v>32.018799500650204</c:v>
                </c:pt>
                <c:pt idx="12">
                  <c:v>22.506680791041401</c:v>
                </c:pt>
                <c:pt idx="13">
                  <c:v>14.880595604773699</c:v>
                </c:pt>
                <c:pt idx="14">
                  <c:v>72.336261378673498</c:v>
                </c:pt>
                <c:pt idx="15">
                  <c:v>22.775504286785701</c:v>
                </c:pt>
                <c:pt idx="16">
                  <c:v>12.466972160065501</c:v>
                </c:pt>
                <c:pt idx="17">
                  <c:v>17.778590728973501</c:v>
                </c:pt>
                <c:pt idx="18">
                  <c:v>24.155042810944099</c:v>
                </c:pt>
                <c:pt idx="19">
                  <c:v>0.98534988170340498</c:v>
                </c:pt>
              </c:numCache>
            </c:numRef>
          </c:val>
          <c:extLst>
            <c:ext xmlns:c16="http://schemas.microsoft.com/office/drawing/2014/chart" uri="{C3380CC4-5D6E-409C-BE32-E72D297353CC}">
              <c16:uniqueId val="{00000000-6407-432D-902F-461D30EB6CA1}"/>
            </c:ext>
          </c:extLst>
        </c:ser>
        <c:ser>
          <c:idx val="1"/>
          <c:order val="1"/>
          <c:tx>
            <c:strRef>
              <c:f>TLD_Scen11!$D$1</c:f>
              <c:strCache>
                <c:ptCount val="1"/>
                <c:pt idx="0">
                  <c:v>Heavy ICE</c:v>
                </c:pt>
              </c:strCache>
            </c:strRef>
          </c:tx>
          <c:spPr>
            <a:solidFill>
              <a:schemeClr val="accent2"/>
            </a:solidFill>
            <a:ln>
              <a:noFill/>
            </a:ln>
            <a:effectLst/>
          </c:spPr>
          <c:invertIfNegative val="0"/>
          <c:cat>
            <c:strRef>
              <c:f>TLD_Scen11!$A$2:$A$21</c:f>
              <c:strCache>
                <c:ptCount val="20"/>
                <c:pt idx="0">
                  <c:v>0 -- 40</c:v>
                </c:pt>
                <c:pt idx="1">
                  <c:v>40 -- 80</c:v>
                </c:pt>
                <c:pt idx="2">
                  <c:v>80 -- 120</c:v>
                </c:pt>
                <c:pt idx="3">
                  <c:v>120 -- 160</c:v>
                </c:pt>
                <c:pt idx="4">
                  <c:v>160 -- 200</c:v>
                </c:pt>
                <c:pt idx="5">
                  <c:v>200 -- 240</c:v>
                </c:pt>
                <c:pt idx="6">
                  <c:v>240 -- 280</c:v>
                </c:pt>
                <c:pt idx="7">
                  <c:v>280 -- 320</c:v>
                </c:pt>
                <c:pt idx="8">
                  <c:v>320 -- 360</c:v>
                </c:pt>
                <c:pt idx="9">
                  <c:v>360 -- 400</c:v>
                </c:pt>
                <c:pt idx="10">
                  <c:v>400 -- 440</c:v>
                </c:pt>
                <c:pt idx="11">
                  <c:v>440 -- 480</c:v>
                </c:pt>
                <c:pt idx="12">
                  <c:v>480 -- 520</c:v>
                </c:pt>
                <c:pt idx="13">
                  <c:v>520 -- 560</c:v>
                </c:pt>
                <c:pt idx="14">
                  <c:v>560 -- 600</c:v>
                </c:pt>
                <c:pt idx="15">
                  <c:v>600 -- 640</c:v>
                </c:pt>
                <c:pt idx="16">
                  <c:v>640 -- 680</c:v>
                </c:pt>
                <c:pt idx="17">
                  <c:v>680 -- 720</c:v>
                </c:pt>
                <c:pt idx="18">
                  <c:v>720 -- 760</c:v>
                </c:pt>
                <c:pt idx="19">
                  <c:v>760 -- 800</c:v>
                </c:pt>
              </c:strCache>
            </c:strRef>
          </c:cat>
          <c:val>
            <c:numRef>
              <c:f>TLD_Scen11!$D$2:$D$21</c:f>
              <c:numCache>
                <c:formatCode>_(* #,##0_);_(* \(#,##0\);_(* "-"??_);_(@_)</c:formatCode>
                <c:ptCount val="20"/>
                <c:pt idx="0">
                  <c:v>214338.61635081601</c:v>
                </c:pt>
                <c:pt idx="1">
                  <c:v>28561.928965717601</c:v>
                </c:pt>
                <c:pt idx="2">
                  <c:v>11832.8572031368</c:v>
                </c:pt>
                <c:pt idx="3">
                  <c:v>7899.0100559959201</c:v>
                </c:pt>
                <c:pt idx="4">
                  <c:v>4626.2520570209699</c:v>
                </c:pt>
                <c:pt idx="5">
                  <c:v>2122.0612570764301</c:v>
                </c:pt>
                <c:pt idx="6">
                  <c:v>2305.99462683815</c:v>
                </c:pt>
                <c:pt idx="7">
                  <c:v>1589.46462601658</c:v>
                </c:pt>
                <c:pt idx="8">
                  <c:v>1279.51078628242</c:v>
                </c:pt>
                <c:pt idx="9">
                  <c:v>1259.48382715866</c:v>
                </c:pt>
                <c:pt idx="10">
                  <c:v>715.871372502452</c:v>
                </c:pt>
                <c:pt idx="11">
                  <c:v>1032.8475751403701</c:v>
                </c:pt>
                <c:pt idx="12">
                  <c:v>928.023267016104</c:v>
                </c:pt>
                <c:pt idx="13">
                  <c:v>996.99266639857694</c:v>
                </c:pt>
                <c:pt idx="14">
                  <c:v>1713.3017050543999</c:v>
                </c:pt>
                <c:pt idx="15">
                  <c:v>690.44419192467706</c:v>
                </c:pt>
                <c:pt idx="16">
                  <c:v>467.59584582617401</c:v>
                </c:pt>
                <c:pt idx="17">
                  <c:v>371.98164953137899</c:v>
                </c:pt>
                <c:pt idx="18">
                  <c:v>537.82479502796798</c:v>
                </c:pt>
                <c:pt idx="19">
                  <c:v>129.97290832153101</c:v>
                </c:pt>
              </c:numCache>
            </c:numRef>
          </c:val>
          <c:extLst>
            <c:ext xmlns:c16="http://schemas.microsoft.com/office/drawing/2014/chart" uri="{C3380CC4-5D6E-409C-BE32-E72D297353CC}">
              <c16:uniqueId val="{00000001-6407-432D-902F-461D30EB6CA1}"/>
            </c:ext>
          </c:extLst>
        </c:ser>
        <c:ser>
          <c:idx val="2"/>
          <c:order val="2"/>
          <c:tx>
            <c:strRef>
              <c:f>TLD_Scen11!$E$1</c:f>
              <c:strCache>
                <c:ptCount val="1"/>
                <c:pt idx="0">
                  <c:v>Heavy CAT-Plat</c:v>
                </c:pt>
              </c:strCache>
            </c:strRef>
          </c:tx>
          <c:spPr>
            <a:solidFill>
              <a:schemeClr val="accent3"/>
            </a:solidFill>
            <a:ln>
              <a:noFill/>
            </a:ln>
            <a:effectLst/>
          </c:spPr>
          <c:invertIfNegative val="0"/>
          <c:cat>
            <c:strRef>
              <c:f>TLD_Scen11!$A$2:$A$21</c:f>
              <c:strCache>
                <c:ptCount val="20"/>
                <c:pt idx="0">
                  <c:v>0 -- 40</c:v>
                </c:pt>
                <c:pt idx="1">
                  <c:v>40 -- 80</c:v>
                </c:pt>
                <c:pt idx="2">
                  <c:v>80 -- 120</c:v>
                </c:pt>
                <c:pt idx="3">
                  <c:v>120 -- 160</c:v>
                </c:pt>
                <c:pt idx="4">
                  <c:v>160 -- 200</c:v>
                </c:pt>
                <c:pt idx="5">
                  <c:v>200 -- 240</c:v>
                </c:pt>
                <c:pt idx="6">
                  <c:v>240 -- 280</c:v>
                </c:pt>
                <c:pt idx="7">
                  <c:v>280 -- 320</c:v>
                </c:pt>
                <c:pt idx="8">
                  <c:v>320 -- 360</c:v>
                </c:pt>
                <c:pt idx="9">
                  <c:v>360 -- 400</c:v>
                </c:pt>
                <c:pt idx="10">
                  <c:v>400 -- 440</c:v>
                </c:pt>
                <c:pt idx="11">
                  <c:v>440 -- 480</c:v>
                </c:pt>
                <c:pt idx="12">
                  <c:v>480 -- 520</c:v>
                </c:pt>
                <c:pt idx="13">
                  <c:v>520 -- 560</c:v>
                </c:pt>
                <c:pt idx="14">
                  <c:v>560 -- 600</c:v>
                </c:pt>
                <c:pt idx="15">
                  <c:v>600 -- 640</c:v>
                </c:pt>
                <c:pt idx="16">
                  <c:v>640 -- 680</c:v>
                </c:pt>
                <c:pt idx="17">
                  <c:v>680 -- 720</c:v>
                </c:pt>
                <c:pt idx="18">
                  <c:v>720 -- 760</c:v>
                </c:pt>
                <c:pt idx="19">
                  <c:v>760 -- 800</c:v>
                </c:pt>
              </c:strCache>
            </c:strRef>
          </c:cat>
          <c:val>
            <c:numRef>
              <c:f>TLD_Scen11!$E$2:$E$21</c:f>
              <c:numCache>
                <c:formatCode>_(* #,##0_);_(* \(#,##0\);_(* "-"??_);_(@_)</c:formatCode>
                <c:ptCount val="20"/>
                <c:pt idx="0">
                  <c:v>9330.5661708491007</c:v>
                </c:pt>
                <c:pt idx="1">
                  <c:v>6697.4491114970097</c:v>
                </c:pt>
                <c:pt idx="2">
                  <c:v>3063.2119191373799</c:v>
                </c:pt>
                <c:pt idx="3">
                  <c:v>2705.8473735223401</c:v>
                </c:pt>
                <c:pt idx="4">
                  <c:v>1890.7414911944099</c:v>
                </c:pt>
                <c:pt idx="5">
                  <c:v>1207.0302042625201</c:v>
                </c:pt>
                <c:pt idx="6">
                  <c:v>956.96136303889898</c:v>
                </c:pt>
                <c:pt idx="7">
                  <c:v>1217.5008985399299</c:v>
                </c:pt>
                <c:pt idx="8">
                  <c:v>571.17512166199595</c:v>
                </c:pt>
                <c:pt idx="9">
                  <c:v>254.91869575129201</c:v>
                </c:pt>
                <c:pt idx="10">
                  <c:v>787.92049207188802</c:v>
                </c:pt>
                <c:pt idx="11">
                  <c:v>696.46556691204398</c:v>
                </c:pt>
                <c:pt idx="12">
                  <c:v>225.577571185062</c:v>
                </c:pt>
                <c:pt idx="13">
                  <c:v>188.78162376290999</c:v>
                </c:pt>
                <c:pt idx="14">
                  <c:v>247.19645464860801</c:v>
                </c:pt>
                <c:pt idx="15">
                  <c:v>535.03703429522295</c:v>
                </c:pt>
                <c:pt idx="16">
                  <c:v>331.05031854888699</c:v>
                </c:pt>
                <c:pt idx="17">
                  <c:v>200.72843027008801</c:v>
                </c:pt>
                <c:pt idx="18">
                  <c:v>316.35962955952601</c:v>
                </c:pt>
                <c:pt idx="19">
                  <c:v>112.314103102662</c:v>
                </c:pt>
              </c:numCache>
            </c:numRef>
          </c:val>
          <c:extLst>
            <c:ext xmlns:c16="http://schemas.microsoft.com/office/drawing/2014/chart" uri="{C3380CC4-5D6E-409C-BE32-E72D297353CC}">
              <c16:uniqueId val="{00000002-6407-432D-902F-461D30EB6CA1}"/>
            </c:ext>
          </c:extLst>
        </c:ser>
        <c:ser>
          <c:idx val="3"/>
          <c:order val="3"/>
          <c:tx>
            <c:strRef>
              <c:f>TLD_Scen11!$F$1</c:f>
              <c:strCache>
                <c:ptCount val="1"/>
                <c:pt idx="0">
                  <c:v>Medium BET</c:v>
                </c:pt>
              </c:strCache>
            </c:strRef>
          </c:tx>
          <c:spPr>
            <a:solidFill>
              <a:schemeClr val="accent4"/>
            </a:solidFill>
            <a:ln>
              <a:noFill/>
            </a:ln>
            <a:effectLst/>
          </c:spPr>
          <c:invertIfNegative val="0"/>
          <c:cat>
            <c:strRef>
              <c:f>TLD_Scen11!$A$2:$A$21</c:f>
              <c:strCache>
                <c:ptCount val="20"/>
                <c:pt idx="0">
                  <c:v>0 -- 40</c:v>
                </c:pt>
                <c:pt idx="1">
                  <c:v>40 -- 80</c:v>
                </c:pt>
                <c:pt idx="2">
                  <c:v>80 -- 120</c:v>
                </c:pt>
                <c:pt idx="3">
                  <c:v>120 -- 160</c:v>
                </c:pt>
                <c:pt idx="4">
                  <c:v>160 -- 200</c:v>
                </c:pt>
                <c:pt idx="5">
                  <c:v>200 -- 240</c:v>
                </c:pt>
                <c:pt idx="6">
                  <c:v>240 -- 280</c:v>
                </c:pt>
                <c:pt idx="7">
                  <c:v>280 -- 320</c:v>
                </c:pt>
                <c:pt idx="8">
                  <c:v>320 -- 360</c:v>
                </c:pt>
                <c:pt idx="9">
                  <c:v>360 -- 400</c:v>
                </c:pt>
                <c:pt idx="10">
                  <c:v>400 -- 440</c:v>
                </c:pt>
                <c:pt idx="11">
                  <c:v>440 -- 480</c:v>
                </c:pt>
                <c:pt idx="12">
                  <c:v>480 -- 520</c:v>
                </c:pt>
                <c:pt idx="13">
                  <c:v>520 -- 560</c:v>
                </c:pt>
                <c:pt idx="14">
                  <c:v>560 -- 600</c:v>
                </c:pt>
                <c:pt idx="15">
                  <c:v>600 -- 640</c:v>
                </c:pt>
                <c:pt idx="16">
                  <c:v>640 -- 680</c:v>
                </c:pt>
                <c:pt idx="17">
                  <c:v>680 -- 720</c:v>
                </c:pt>
                <c:pt idx="18">
                  <c:v>720 -- 760</c:v>
                </c:pt>
                <c:pt idx="19">
                  <c:v>760 -- 800</c:v>
                </c:pt>
              </c:strCache>
            </c:strRef>
          </c:cat>
          <c:val>
            <c:numRef>
              <c:f>TLD_Scen11!$F$2:$F$21</c:f>
              <c:numCache>
                <c:formatCode>_(* #,##0_);_(* \(#,##0\);_(* "-"??_);_(@_)</c:formatCode>
                <c:ptCount val="20"/>
                <c:pt idx="0">
                  <c:v>11755.1100110438</c:v>
                </c:pt>
                <c:pt idx="1">
                  <c:v>2019.640260165</c:v>
                </c:pt>
                <c:pt idx="2">
                  <c:v>238.013308017355</c:v>
                </c:pt>
                <c:pt idx="3">
                  <c:v>14.3862548111476</c:v>
                </c:pt>
                <c:pt idx="4">
                  <c:v>0.96352870241905597</c:v>
                </c:pt>
                <c:pt idx="5">
                  <c:v>2.76766507650744E-2</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numCache>
            </c:numRef>
          </c:val>
          <c:extLst>
            <c:ext xmlns:c16="http://schemas.microsoft.com/office/drawing/2014/chart" uri="{C3380CC4-5D6E-409C-BE32-E72D297353CC}">
              <c16:uniqueId val="{00000003-6407-432D-902F-461D30EB6CA1}"/>
            </c:ext>
          </c:extLst>
        </c:ser>
        <c:ser>
          <c:idx val="4"/>
          <c:order val="4"/>
          <c:tx>
            <c:strRef>
              <c:f>TLD_Scen11!$G$1</c:f>
              <c:strCache>
                <c:ptCount val="1"/>
                <c:pt idx="0">
                  <c:v>Heavy BET</c:v>
                </c:pt>
              </c:strCache>
            </c:strRef>
          </c:tx>
          <c:spPr>
            <a:solidFill>
              <a:schemeClr val="accent5"/>
            </a:solidFill>
            <a:ln>
              <a:noFill/>
            </a:ln>
            <a:effectLst/>
          </c:spPr>
          <c:invertIfNegative val="0"/>
          <c:cat>
            <c:strRef>
              <c:f>TLD_Scen11!$A$2:$A$21</c:f>
              <c:strCache>
                <c:ptCount val="20"/>
                <c:pt idx="0">
                  <c:v>0 -- 40</c:v>
                </c:pt>
                <c:pt idx="1">
                  <c:v>40 -- 80</c:v>
                </c:pt>
                <c:pt idx="2">
                  <c:v>80 -- 120</c:v>
                </c:pt>
                <c:pt idx="3">
                  <c:v>120 -- 160</c:v>
                </c:pt>
                <c:pt idx="4">
                  <c:v>160 -- 200</c:v>
                </c:pt>
                <c:pt idx="5">
                  <c:v>200 -- 240</c:v>
                </c:pt>
                <c:pt idx="6">
                  <c:v>240 -- 280</c:v>
                </c:pt>
                <c:pt idx="7">
                  <c:v>280 -- 320</c:v>
                </c:pt>
                <c:pt idx="8">
                  <c:v>320 -- 360</c:v>
                </c:pt>
                <c:pt idx="9">
                  <c:v>360 -- 400</c:v>
                </c:pt>
                <c:pt idx="10">
                  <c:v>400 -- 440</c:v>
                </c:pt>
                <c:pt idx="11">
                  <c:v>440 -- 480</c:v>
                </c:pt>
                <c:pt idx="12">
                  <c:v>480 -- 520</c:v>
                </c:pt>
                <c:pt idx="13">
                  <c:v>520 -- 560</c:v>
                </c:pt>
                <c:pt idx="14">
                  <c:v>560 -- 600</c:v>
                </c:pt>
                <c:pt idx="15">
                  <c:v>600 -- 640</c:v>
                </c:pt>
                <c:pt idx="16">
                  <c:v>640 -- 680</c:v>
                </c:pt>
                <c:pt idx="17">
                  <c:v>680 -- 720</c:v>
                </c:pt>
                <c:pt idx="18">
                  <c:v>720 -- 760</c:v>
                </c:pt>
                <c:pt idx="19">
                  <c:v>760 -- 800</c:v>
                </c:pt>
              </c:strCache>
            </c:strRef>
          </c:cat>
          <c:val>
            <c:numRef>
              <c:f>TLD_Scen11!$G$2:$G$21</c:f>
              <c:numCache>
                <c:formatCode>_(* #,##0_);_(* \(#,##0\);_(* "-"??_);_(@_)</c:formatCode>
                <c:ptCount val="20"/>
                <c:pt idx="0">
                  <c:v>28143.852319493599</c:v>
                </c:pt>
                <c:pt idx="1">
                  <c:v>2961.4567056984902</c:v>
                </c:pt>
                <c:pt idx="2">
                  <c:v>1610.8563067247501</c:v>
                </c:pt>
                <c:pt idx="3">
                  <c:v>926.540436056521</c:v>
                </c:pt>
                <c:pt idx="4">
                  <c:v>529.99581372645605</c:v>
                </c:pt>
                <c:pt idx="5">
                  <c:v>249.87737472410001</c:v>
                </c:pt>
                <c:pt idx="6">
                  <c:v>276.59074510951899</c:v>
                </c:pt>
                <c:pt idx="7">
                  <c:v>89.520078531802895</c:v>
                </c:pt>
                <c:pt idx="8">
                  <c:v>104.597331768693</c:v>
                </c:pt>
                <c:pt idx="9">
                  <c:v>63.706247286462897</c:v>
                </c:pt>
                <c:pt idx="10">
                  <c:v>163.32197925929901</c:v>
                </c:pt>
                <c:pt idx="11">
                  <c:v>35.678218975506198</c:v>
                </c:pt>
                <c:pt idx="12">
                  <c:v>12.9937238771869</c:v>
                </c:pt>
                <c:pt idx="13">
                  <c:v>6.1475655377765701</c:v>
                </c:pt>
                <c:pt idx="14">
                  <c:v>24.5845470041988</c:v>
                </c:pt>
                <c:pt idx="15">
                  <c:v>29.508144076686399</c:v>
                </c:pt>
                <c:pt idx="16">
                  <c:v>1.77099298004189</c:v>
                </c:pt>
                <c:pt idx="17">
                  <c:v>0.79636945099085299</c:v>
                </c:pt>
                <c:pt idx="18">
                  <c:v>0.33027199856398498</c:v>
                </c:pt>
                <c:pt idx="19">
                  <c:v>9.2534737064482106E-2</c:v>
                </c:pt>
              </c:numCache>
            </c:numRef>
          </c:val>
          <c:extLst>
            <c:ext xmlns:c16="http://schemas.microsoft.com/office/drawing/2014/chart" uri="{C3380CC4-5D6E-409C-BE32-E72D297353CC}">
              <c16:uniqueId val="{00000004-6407-432D-902F-461D30EB6CA1}"/>
            </c:ext>
          </c:extLst>
        </c:ser>
        <c:dLbls>
          <c:showLegendKey val="0"/>
          <c:showVal val="0"/>
          <c:showCatName val="0"/>
          <c:showSerName val="0"/>
          <c:showPercent val="0"/>
          <c:showBubbleSize val="0"/>
        </c:dLbls>
        <c:gapWidth val="150"/>
        <c:overlap val="100"/>
        <c:axId val="146100992"/>
        <c:axId val="112675248"/>
      </c:barChart>
      <c:catAx>
        <c:axId val="1461009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Trip Miles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675248"/>
        <c:crosses val="autoZero"/>
        <c:auto val="1"/>
        <c:lblAlgn val="ctr"/>
        <c:lblOffset val="100"/>
        <c:tickLblSkip val="1"/>
        <c:noMultiLvlLbl val="0"/>
      </c:catAx>
      <c:valAx>
        <c:axId val="112675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Daily Trips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1009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TLD_Scen11!$C$1</c:f>
              <c:strCache>
                <c:ptCount val="1"/>
                <c:pt idx="0">
                  <c:v>Medium ICE</c:v>
                </c:pt>
              </c:strCache>
            </c:strRef>
          </c:tx>
          <c:spPr>
            <a:solidFill>
              <a:schemeClr val="accent1"/>
            </a:solidFill>
            <a:ln>
              <a:noFill/>
            </a:ln>
            <a:effectLst/>
          </c:spPr>
          <c:invertIfNegative val="0"/>
          <c:cat>
            <c:strRef>
              <c:f>TLD_Scen11!$A$2:$A$21</c:f>
              <c:strCache>
                <c:ptCount val="20"/>
                <c:pt idx="0">
                  <c:v>0 -- 40</c:v>
                </c:pt>
                <c:pt idx="1">
                  <c:v>40 -- 80</c:v>
                </c:pt>
                <c:pt idx="2">
                  <c:v>80 -- 120</c:v>
                </c:pt>
                <c:pt idx="3">
                  <c:v>120 -- 160</c:v>
                </c:pt>
                <c:pt idx="4">
                  <c:v>160 -- 200</c:v>
                </c:pt>
                <c:pt idx="5">
                  <c:v>200 -- 240</c:v>
                </c:pt>
                <c:pt idx="6">
                  <c:v>240 -- 280</c:v>
                </c:pt>
                <c:pt idx="7">
                  <c:v>280 -- 320</c:v>
                </c:pt>
                <c:pt idx="8">
                  <c:v>320 -- 360</c:v>
                </c:pt>
                <c:pt idx="9">
                  <c:v>360 -- 400</c:v>
                </c:pt>
                <c:pt idx="10">
                  <c:v>400 -- 440</c:v>
                </c:pt>
                <c:pt idx="11">
                  <c:v>440 -- 480</c:v>
                </c:pt>
                <c:pt idx="12">
                  <c:v>480 -- 520</c:v>
                </c:pt>
                <c:pt idx="13">
                  <c:v>520 -- 560</c:v>
                </c:pt>
                <c:pt idx="14">
                  <c:v>560 -- 600</c:v>
                </c:pt>
                <c:pt idx="15">
                  <c:v>600 -- 640</c:v>
                </c:pt>
                <c:pt idx="16">
                  <c:v>640 -- 680</c:v>
                </c:pt>
                <c:pt idx="17">
                  <c:v>680 -- 720</c:v>
                </c:pt>
                <c:pt idx="18">
                  <c:v>720 -- 760</c:v>
                </c:pt>
                <c:pt idx="19">
                  <c:v>760 -- 800</c:v>
                </c:pt>
              </c:strCache>
            </c:strRef>
          </c:cat>
          <c:val>
            <c:numRef>
              <c:f>TLD_Scen11!$C$2:$C$21</c:f>
              <c:numCache>
                <c:formatCode>_(* #,##0_);_(* \(#,##0\);_(* "-"??_);_(@_)</c:formatCode>
                <c:ptCount val="20"/>
                <c:pt idx="0">
                  <c:v>21421.763396877399</c:v>
                </c:pt>
                <c:pt idx="1">
                  <c:v>3107.9937830040799</c:v>
                </c:pt>
                <c:pt idx="2">
                  <c:v>1853.6059117858499</c:v>
                </c:pt>
                <c:pt idx="3">
                  <c:v>1118.93831291025</c:v>
                </c:pt>
                <c:pt idx="4">
                  <c:v>450.42829896722202</c:v>
                </c:pt>
                <c:pt idx="5">
                  <c:v>283.12830021840699</c:v>
                </c:pt>
                <c:pt idx="6">
                  <c:v>197.019801150083</c:v>
                </c:pt>
                <c:pt idx="7">
                  <c:v>69.725662165895898</c:v>
                </c:pt>
                <c:pt idx="8">
                  <c:v>78.233958900153795</c:v>
                </c:pt>
                <c:pt idx="9">
                  <c:v>39.0127237253758</c:v>
                </c:pt>
                <c:pt idx="10">
                  <c:v>28.013859901535799</c:v>
                </c:pt>
                <c:pt idx="11">
                  <c:v>32.018799500650204</c:v>
                </c:pt>
                <c:pt idx="12">
                  <c:v>22.506680791041401</c:v>
                </c:pt>
                <c:pt idx="13">
                  <c:v>14.880595604773699</c:v>
                </c:pt>
                <c:pt idx="14">
                  <c:v>72.336261378673498</c:v>
                </c:pt>
                <c:pt idx="15">
                  <c:v>22.775504286785701</c:v>
                </c:pt>
                <c:pt idx="16">
                  <c:v>12.466972160065501</c:v>
                </c:pt>
                <c:pt idx="17">
                  <c:v>17.778590728973501</c:v>
                </c:pt>
                <c:pt idx="18">
                  <c:v>24.155042810944099</c:v>
                </c:pt>
                <c:pt idx="19">
                  <c:v>0.98534988170340498</c:v>
                </c:pt>
              </c:numCache>
            </c:numRef>
          </c:val>
          <c:extLst>
            <c:ext xmlns:c16="http://schemas.microsoft.com/office/drawing/2014/chart" uri="{C3380CC4-5D6E-409C-BE32-E72D297353CC}">
              <c16:uniqueId val="{00000000-7C55-42CB-B86B-542E3CAC7DBD}"/>
            </c:ext>
          </c:extLst>
        </c:ser>
        <c:ser>
          <c:idx val="1"/>
          <c:order val="1"/>
          <c:tx>
            <c:strRef>
              <c:f>TLD_Scen11!$D$1</c:f>
              <c:strCache>
                <c:ptCount val="1"/>
                <c:pt idx="0">
                  <c:v>Heavy ICE</c:v>
                </c:pt>
              </c:strCache>
            </c:strRef>
          </c:tx>
          <c:spPr>
            <a:solidFill>
              <a:schemeClr val="accent2"/>
            </a:solidFill>
            <a:ln>
              <a:noFill/>
            </a:ln>
            <a:effectLst/>
          </c:spPr>
          <c:invertIfNegative val="0"/>
          <c:cat>
            <c:strRef>
              <c:f>TLD_Scen11!$A$2:$A$21</c:f>
              <c:strCache>
                <c:ptCount val="20"/>
                <c:pt idx="0">
                  <c:v>0 -- 40</c:v>
                </c:pt>
                <c:pt idx="1">
                  <c:v>40 -- 80</c:v>
                </c:pt>
                <c:pt idx="2">
                  <c:v>80 -- 120</c:v>
                </c:pt>
                <c:pt idx="3">
                  <c:v>120 -- 160</c:v>
                </c:pt>
                <c:pt idx="4">
                  <c:v>160 -- 200</c:v>
                </c:pt>
                <c:pt idx="5">
                  <c:v>200 -- 240</c:v>
                </c:pt>
                <c:pt idx="6">
                  <c:v>240 -- 280</c:v>
                </c:pt>
                <c:pt idx="7">
                  <c:v>280 -- 320</c:v>
                </c:pt>
                <c:pt idx="8">
                  <c:v>320 -- 360</c:v>
                </c:pt>
                <c:pt idx="9">
                  <c:v>360 -- 400</c:v>
                </c:pt>
                <c:pt idx="10">
                  <c:v>400 -- 440</c:v>
                </c:pt>
                <c:pt idx="11">
                  <c:v>440 -- 480</c:v>
                </c:pt>
                <c:pt idx="12">
                  <c:v>480 -- 520</c:v>
                </c:pt>
                <c:pt idx="13">
                  <c:v>520 -- 560</c:v>
                </c:pt>
                <c:pt idx="14">
                  <c:v>560 -- 600</c:v>
                </c:pt>
                <c:pt idx="15">
                  <c:v>600 -- 640</c:v>
                </c:pt>
                <c:pt idx="16">
                  <c:v>640 -- 680</c:v>
                </c:pt>
                <c:pt idx="17">
                  <c:v>680 -- 720</c:v>
                </c:pt>
                <c:pt idx="18">
                  <c:v>720 -- 760</c:v>
                </c:pt>
                <c:pt idx="19">
                  <c:v>760 -- 800</c:v>
                </c:pt>
              </c:strCache>
            </c:strRef>
          </c:cat>
          <c:val>
            <c:numRef>
              <c:f>TLD_Scen11!$D$2:$D$21</c:f>
              <c:numCache>
                <c:formatCode>_(* #,##0_);_(* \(#,##0\);_(* "-"??_);_(@_)</c:formatCode>
                <c:ptCount val="20"/>
                <c:pt idx="0">
                  <c:v>214338.61635081601</c:v>
                </c:pt>
                <c:pt idx="1">
                  <c:v>28561.928965717601</c:v>
                </c:pt>
                <c:pt idx="2">
                  <c:v>11832.8572031368</c:v>
                </c:pt>
                <c:pt idx="3">
                  <c:v>7899.0100559959201</c:v>
                </c:pt>
                <c:pt idx="4">
                  <c:v>4626.2520570209699</c:v>
                </c:pt>
                <c:pt idx="5">
                  <c:v>2122.0612570764301</c:v>
                </c:pt>
                <c:pt idx="6">
                  <c:v>2305.99462683815</c:v>
                </c:pt>
                <c:pt idx="7">
                  <c:v>1589.46462601658</c:v>
                </c:pt>
                <c:pt idx="8">
                  <c:v>1279.51078628242</c:v>
                </c:pt>
                <c:pt idx="9">
                  <c:v>1259.48382715866</c:v>
                </c:pt>
                <c:pt idx="10">
                  <c:v>715.871372502452</c:v>
                </c:pt>
                <c:pt idx="11">
                  <c:v>1032.8475751403701</c:v>
                </c:pt>
                <c:pt idx="12">
                  <c:v>928.023267016104</c:v>
                </c:pt>
                <c:pt idx="13">
                  <c:v>996.99266639857694</c:v>
                </c:pt>
                <c:pt idx="14">
                  <c:v>1713.3017050543999</c:v>
                </c:pt>
                <c:pt idx="15">
                  <c:v>690.44419192467706</c:v>
                </c:pt>
                <c:pt idx="16">
                  <c:v>467.59584582617401</c:v>
                </c:pt>
                <c:pt idx="17">
                  <c:v>371.98164953137899</c:v>
                </c:pt>
                <c:pt idx="18">
                  <c:v>537.82479502796798</c:v>
                </c:pt>
                <c:pt idx="19">
                  <c:v>129.97290832153101</c:v>
                </c:pt>
              </c:numCache>
            </c:numRef>
          </c:val>
          <c:extLst>
            <c:ext xmlns:c16="http://schemas.microsoft.com/office/drawing/2014/chart" uri="{C3380CC4-5D6E-409C-BE32-E72D297353CC}">
              <c16:uniqueId val="{00000001-7C55-42CB-B86B-542E3CAC7DBD}"/>
            </c:ext>
          </c:extLst>
        </c:ser>
        <c:ser>
          <c:idx val="2"/>
          <c:order val="2"/>
          <c:tx>
            <c:strRef>
              <c:f>TLD_Scen11!$E$1</c:f>
              <c:strCache>
                <c:ptCount val="1"/>
                <c:pt idx="0">
                  <c:v>Heavy CAT-Plat</c:v>
                </c:pt>
              </c:strCache>
            </c:strRef>
          </c:tx>
          <c:spPr>
            <a:solidFill>
              <a:schemeClr val="accent3"/>
            </a:solidFill>
            <a:ln>
              <a:noFill/>
            </a:ln>
            <a:effectLst/>
          </c:spPr>
          <c:invertIfNegative val="0"/>
          <c:cat>
            <c:strRef>
              <c:f>TLD_Scen11!$A$2:$A$21</c:f>
              <c:strCache>
                <c:ptCount val="20"/>
                <c:pt idx="0">
                  <c:v>0 -- 40</c:v>
                </c:pt>
                <c:pt idx="1">
                  <c:v>40 -- 80</c:v>
                </c:pt>
                <c:pt idx="2">
                  <c:v>80 -- 120</c:v>
                </c:pt>
                <c:pt idx="3">
                  <c:v>120 -- 160</c:v>
                </c:pt>
                <c:pt idx="4">
                  <c:v>160 -- 200</c:v>
                </c:pt>
                <c:pt idx="5">
                  <c:v>200 -- 240</c:v>
                </c:pt>
                <c:pt idx="6">
                  <c:v>240 -- 280</c:v>
                </c:pt>
                <c:pt idx="7">
                  <c:v>280 -- 320</c:v>
                </c:pt>
                <c:pt idx="8">
                  <c:v>320 -- 360</c:v>
                </c:pt>
                <c:pt idx="9">
                  <c:v>360 -- 400</c:v>
                </c:pt>
                <c:pt idx="10">
                  <c:v>400 -- 440</c:v>
                </c:pt>
                <c:pt idx="11">
                  <c:v>440 -- 480</c:v>
                </c:pt>
                <c:pt idx="12">
                  <c:v>480 -- 520</c:v>
                </c:pt>
                <c:pt idx="13">
                  <c:v>520 -- 560</c:v>
                </c:pt>
                <c:pt idx="14">
                  <c:v>560 -- 600</c:v>
                </c:pt>
                <c:pt idx="15">
                  <c:v>600 -- 640</c:v>
                </c:pt>
                <c:pt idx="16">
                  <c:v>640 -- 680</c:v>
                </c:pt>
                <c:pt idx="17">
                  <c:v>680 -- 720</c:v>
                </c:pt>
                <c:pt idx="18">
                  <c:v>720 -- 760</c:v>
                </c:pt>
                <c:pt idx="19">
                  <c:v>760 -- 800</c:v>
                </c:pt>
              </c:strCache>
            </c:strRef>
          </c:cat>
          <c:val>
            <c:numRef>
              <c:f>TLD_Scen11!$E$2:$E$21</c:f>
              <c:numCache>
                <c:formatCode>_(* #,##0_);_(* \(#,##0\);_(* "-"??_);_(@_)</c:formatCode>
                <c:ptCount val="20"/>
                <c:pt idx="0">
                  <c:v>9330.5661708491007</c:v>
                </c:pt>
                <c:pt idx="1">
                  <c:v>6697.4491114970097</c:v>
                </c:pt>
                <c:pt idx="2">
                  <c:v>3063.2119191373799</c:v>
                </c:pt>
                <c:pt idx="3">
                  <c:v>2705.8473735223401</c:v>
                </c:pt>
                <c:pt idx="4">
                  <c:v>1890.7414911944099</c:v>
                </c:pt>
                <c:pt idx="5">
                  <c:v>1207.0302042625201</c:v>
                </c:pt>
                <c:pt idx="6">
                  <c:v>956.96136303889898</c:v>
                </c:pt>
                <c:pt idx="7">
                  <c:v>1217.5008985399299</c:v>
                </c:pt>
                <c:pt idx="8">
                  <c:v>571.17512166199595</c:v>
                </c:pt>
                <c:pt idx="9">
                  <c:v>254.91869575129201</c:v>
                </c:pt>
                <c:pt idx="10">
                  <c:v>787.92049207188802</c:v>
                </c:pt>
                <c:pt idx="11">
                  <c:v>696.46556691204398</c:v>
                </c:pt>
                <c:pt idx="12">
                  <c:v>225.577571185062</c:v>
                </c:pt>
                <c:pt idx="13">
                  <c:v>188.78162376290999</c:v>
                </c:pt>
                <c:pt idx="14">
                  <c:v>247.19645464860801</c:v>
                </c:pt>
                <c:pt idx="15">
                  <c:v>535.03703429522295</c:v>
                </c:pt>
                <c:pt idx="16">
                  <c:v>331.05031854888699</c:v>
                </c:pt>
                <c:pt idx="17">
                  <c:v>200.72843027008801</c:v>
                </c:pt>
                <c:pt idx="18">
                  <c:v>316.35962955952601</c:v>
                </c:pt>
                <c:pt idx="19">
                  <c:v>112.314103102662</c:v>
                </c:pt>
              </c:numCache>
            </c:numRef>
          </c:val>
          <c:extLst>
            <c:ext xmlns:c16="http://schemas.microsoft.com/office/drawing/2014/chart" uri="{C3380CC4-5D6E-409C-BE32-E72D297353CC}">
              <c16:uniqueId val="{00000002-7C55-42CB-B86B-542E3CAC7DBD}"/>
            </c:ext>
          </c:extLst>
        </c:ser>
        <c:ser>
          <c:idx val="3"/>
          <c:order val="3"/>
          <c:tx>
            <c:strRef>
              <c:f>TLD_Scen11!$F$1</c:f>
              <c:strCache>
                <c:ptCount val="1"/>
                <c:pt idx="0">
                  <c:v>Medium BET</c:v>
                </c:pt>
              </c:strCache>
            </c:strRef>
          </c:tx>
          <c:spPr>
            <a:solidFill>
              <a:schemeClr val="accent4"/>
            </a:solidFill>
            <a:ln>
              <a:noFill/>
            </a:ln>
            <a:effectLst/>
          </c:spPr>
          <c:invertIfNegative val="0"/>
          <c:cat>
            <c:strRef>
              <c:f>TLD_Scen11!$A$2:$A$21</c:f>
              <c:strCache>
                <c:ptCount val="20"/>
                <c:pt idx="0">
                  <c:v>0 -- 40</c:v>
                </c:pt>
                <c:pt idx="1">
                  <c:v>40 -- 80</c:v>
                </c:pt>
                <c:pt idx="2">
                  <c:v>80 -- 120</c:v>
                </c:pt>
                <c:pt idx="3">
                  <c:v>120 -- 160</c:v>
                </c:pt>
                <c:pt idx="4">
                  <c:v>160 -- 200</c:v>
                </c:pt>
                <c:pt idx="5">
                  <c:v>200 -- 240</c:v>
                </c:pt>
                <c:pt idx="6">
                  <c:v>240 -- 280</c:v>
                </c:pt>
                <c:pt idx="7">
                  <c:v>280 -- 320</c:v>
                </c:pt>
                <c:pt idx="8">
                  <c:v>320 -- 360</c:v>
                </c:pt>
                <c:pt idx="9">
                  <c:v>360 -- 400</c:v>
                </c:pt>
                <c:pt idx="10">
                  <c:v>400 -- 440</c:v>
                </c:pt>
                <c:pt idx="11">
                  <c:v>440 -- 480</c:v>
                </c:pt>
                <c:pt idx="12">
                  <c:v>480 -- 520</c:v>
                </c:pt>
                <c:pt idx="13">
                  <c:v>520 -- 560</c:v>
                </c:pt>
                <c:pt idx="14">
                  <c:v>560 -- 600</c:v>
                </c:pt>
                <c:pt idx="15">
                  <c:v>600 -- 640</c:v>
                </c:pt>
                <c:pt idx="16">
                  <c:v>640 -- 680</c:v>
                </c:pt>
                <c:pt idx="17">
                  <c:v>680 -- 720</c:v>
                </c:pt>
                <c:pt idx="18">
                  <c:v>720 -- 760</c:v>
                </c:pt>
                <c:pt idx="19">
                  <c:v>760 -- 800</c:v>
                </c:pt>
              </c:strCache>
            </c:strRef>
          </c:cat>
          <c:val>
            <c:numRef>
              <c:f>TLD_Scen11!$F$2:$F$21</c:f>
              <c:numCache>
                <c:formatCode>_(* #,##0_);_(* \(#,##0\);_(* "-"??_);_(@_)</c:formatCode>
                <c:ptCount val="20"/>
                <c:pt idx="0">
                  <c:v>11755.1100110438</c:v>
                </c:pt>
                <c:pt idx="1">
                  <c:v>2019.640260165</c:v>
                </c:pt>
                <c:pt idx="2">
                  <c:v>238.013308017355</c:v>
                </c:pt>
                <c:pt idx="3">
                  <c:v>14.3862548111476</c:v>
                </c:pt>
                <c:pt idx="4">
                  <c:v>0.96352870241905597</c:v>
                </c:pt>
                <c:pt idx="5">
                  <c:v>2.76766507650744E-2</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numCache>
            </c:numRef>
          </c:val>
          <c:extLst>
            <c:ext xmlns:c16="http://schemas.microsoft.com/office/drawing/2014/chart" uri="{C3380CC4-5D6E-409C-BE32-E72D297353CC}">
              <c16:uniqueId val="{00000003-7C55-42CB-B86B-542E3CAC7DBD}"/>
            </c:ext>
          </c:extLst>
        </c:ser>
        <c:ser>
          <c:idx val="4"/>
          <c:order val="4"/>
          <c:tx>
            <c:strRef>
              <c:f>TLD_Scen11!$G$1</c:f>
              <c:strCache>
                <c:ptCount val="1"/>
                <c:pt idx="0">
                  <c:v>Heavy BET</c:v>
                </c:pt>
              </c:strCache>
            </c:strRef>
          </c:tx>
          <c:spPr>
            <a:solidFill>
              <a:schemeClr val="accent5"/>
            </a:solidFill>
            <a:ln>
              <a:noFill/>
            </a:ln>
            <a:effectLst/>
          </c:spPr>
          <c:invertIfNegative val="0"/>
          <c:cat>
            <c:strRef>
              <c:f>TLD_Scen11!$A$2:$A$21</c:f>
              <c:strCache>
                <c:ptCount val="20"/>
                <c:pt idx="0">
                  <c:v>0 -- 40</c:v>
                </c:pt>
                <c:pt idx="1">
                  <c:v>40 -- 80</c:v>
                </c:pt>
                <c:pt idx="2">
                  <c:v>80 -- 120</c:v>
                </c:pt>
                <c:pt idx="3">
                  <c:v>120 -- 160</c:v>
                </c:pt>
                <c:pt idx="4">
                  <c:v>160 -- 200</c:v>
                </c:pt>
                <c:pt idx="5">
                  <c:v>200 -- 240</c:v>
                </c:pt>
                <c:pt idx="6">
                  <c:v>240 -- 280</c:v>
                </c:pt>
                <c:pt idx="7">
                  <c:v>280 -- 320</c:v>
                </c:pt>
                <c:pt idx="8">
                  <c:v>320 -- 360</c:v>
                </c:pt>
                <c:pt idx="9">
                  <c:v>360 -- 400</c:v>
                </c:pt>
                <c:pt idx="10">
                  <c:v>400 -- 440</c:v>
                </c:pt>
                <c:pt idx="11">
                  <c:v>440 -- 480</c:v>
                </c:pt>
                <c:pt idx="12">
                  <c:v>480 -- 520</c:v>
                </c:pt>
                <c:pt idx="13">
                  <c:v>520 -- 560</c:v>
                </c:pt>
                <c:pt idx="14">
                  <c:v>560 -- 600</c:v>
                </c:pt>
                <c:pt idx="15">
                  <c:v>600 -- 640</c:v>
                </c:pt>
                <c:pt idx="16">
                  <c:v>640 -- 680</c:v>
                </c:pt>
                <c:pt idx="17">
                  <c:v>680 -- 720</c:v>
                </c:pt>
                <c:pt idx="18">
                  <c:v>720 -- 760</c:v>
                </c:pt>
                <c:pt idx="19">
                  <c:v>760 -- 800</c:v>
                </c:pt>
              </c:strCache>
            </c:strRef>
          </c:cat>
          <c:val>
            <c:numRef>
              <c:f>TLD_Scen11!$G$2:$G$21</c:f>
              <c:numCache>
                <c:formatCode>_(* #,##0_);_(* \(#,##0\);_(* "-"??_);_(@_)</c:formatCode>
                <c:ptCount val="20"/>
                <c:pt idx="0">
                  <c:v>28143.852319493599</c:v>
                </c:pt>
                <c:pt idx="1">
                  <c:v>2961.4567056984902</c:v>
                </c:pt>
                <c:pt idx="2">
                  <c:v>1610.8563067247501</c:v>
                </c:pt>
                <c:pt idx="3">
                  <c:v>926.540436056521</c:v>
                </c:pt>
                <c:pt idx="4">
                  <c:v>529.99581372645605</c:v>
                </c:pt>
                <c:pt idx="5">
                  <c:v>249.87737472410001</c:v>
                </c:pt>
                <c:pt idx="6">
                  <c:v>276.59074510951899</c:v>
                </c:pt>
                <c:pt idx="7">
                  <c:v>89.520078531802895</c:v>
                </c:pt>
                <c:pt idx="8">
                  <c:v>104.597331768693</c:v>
                </c:pt>
                <c:pt idx="9">
                  <c:v>63.706247286462897</c:v>
                </c:pt>
                <c:pt idx="10">
                  <c:v>163.32197925929901</c:v>
                </c:pt>
                <c:pt idx="11">
                  <c:v>35.678218975506198</c:v>
                </c:pt>
                <c:pt idx="12">
                  <c:v>12.9937238771869</c:v>
                </c:pt>
                <c:pt idx="13">
                  <c:v>6.1475655377765701</c:v>
                </c:pt>
                <c:pt idx="14">
                  <c:v>24.5845470041988</c:v>
                </c:pt>
                <c:pt idx="15">
                  <c:v>29.508144076686399</c:v>
                </c:pt>
                <c:pt idx="16">
                  <c:v>1.77099298004189</c:v>
                </c:pt>
                <c:pt idx="17">
                  <c:v>0.79636945099085299</c:v>
                </c:pt>
                <c:pt idx="18">
                  <c:v>0.33027199856398498</c:v>
                </c:pt>
                <c:pt idx="19">
                  <c:v>9.2534737064482106E-2</c:v>
                </c:pt>
              </c:numCache>
            </c:numRef>
          </c:val>
          <c:extLst>
            <c:ext xmlns:c16="http://schemas.microsoft.com/office/drawing/2014/chart" uri="{C3380CC4-5D6E-409C-BE32-E72D297353CC}">
              <c16:uniqueId val="{00000004-7C55-42CB-B86B-542E3CAC7DBD}"/>
            </c:ext>
          </c:extLst>
        </c:ser>
        <c:dLbls>
          <c:showLegendKey val="0"/>
          <c:showVal val="0"/>
          <c:showCatName val="0"/>
          <c:showSerName val="0"/>
          <c:showPercent val="0"/>
          <c:showBubbleSize val="0"/>
        </c:dLbls>
        <c:gapWidth val="150"/>
        <c:overlap val="100"/>
        <c:axId val="146100992"/>
        <c:axId val="112675248"/>
      </c:barChart>
      <c:catAx>
        <c:axId val="1461009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Trip Miles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675248"/>
        <c:crosses val="autoZero"/>
        <c:auto val="1"/>
        <c:lblAlgn val="ctr"/>
        <c:lblOffset val="100"/>
        <c:tickLblSkip val="1"/>
        <c:noMultiLvlLbl val="0"/>
      </c:catAx>
      <c:valAx>
        <c:axId val="112675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Share of Daily Trips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1009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[SCTGByTruck_Compare.xlsx]AnnualTons_1_20!PivotTable2</c:name>
    <c:fmtId val="-1"/>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pivotFmt>
      <c:pivotFmt>
        <c:idx val="4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21206663495833586"/>
          <c:y val="3.2998350082495874E-2"/>
          <c:w val="0.7779020520162252"/>
          <c:h val="0.402378148809095"/>
        </c:manualLayout>
      </c:layout>
      <c:barChart>
        <c:barDir val="col"/>
        <c:grouping val="stacked"/>
        <c:varyColors val="0"/>
        <c:ser>
          <c:idx val="0"/>
          <c:order val="0"/>
          <c:tx>
            <c:strRef>
              <c:f>AnnualTons_1_20!$C$4:$C$6</c:f>
              <c:strCache>
                <c:ptCount val="1"/>
                <c:pt idx="0">
                  <c:v>2 - Medium ICE</c:v>
                </c:pt>
              </c:strCache>
            </c:strRef>
          </c:tx>
          <c:spPr>
            <a:solidFill>
              <a:schemeClr val="accent1"/>
            </a:solidFill>
            <a:ln>
              <a:noFill/>
            </a:ln>
            <a:effectLst/>
          </c:spPr>
          <c:invertIfNegative val="0"/>
          <c:cat>
            <c:multiLvlStrRef>
              <c:f>AnnualTons_1_20!$B$7:$B$47</c:f>
              <c:multiLvlStrCache>
                <c:ptCount val="20"/>
                <c:lvl>
                  <c:pt idx="0">
                    <c:v>Live Animals and Live Fish</c:v>
                  </c:pt>
                  <c:pt idx="1">
                    <c:v>Cereal Grains</c:v>
                  </c:pt>
                  <c:pt idx="2">
                    <c:v>Agricultural Products Except Live Animals, Cereal Grains, and Forage</c:v>
                  </c:pt>
                  <c:pt idx="3">
                    <c:v>Animal Feed, Feed Ingredients, Cereal Straw, and Products of Animal Origin</c:v>
                  </c:pt>
                  <c:pt idx="4">
                    <c:v>Meat, Fish, Seafood, and Preparations</c:v>
                  </c:pt>
                  <c:pt idx="5">
                    <c:v>Milled Grain Products and Preparations, and Bakery Products</c:v>
                  </c:pt>
                  <c:pt idx="6">
                    <c:v>Prepared Foodstuffs and Fats and Oils</c:v>
                  </c:pt>
                  <c:pt idx="7">
                    <c:v>Alcoholic Beverages</c:v>
                  </c:pt>
                  <c:pt idx="8">
                    <c:v>Tobacco Products</c:v>
                  </c:pt>
                  <c:pt idx="9">
                    <c:v>Monumental or Building Stone</c:v>
                  </c:pt>
                  <c:pt idx="10">
                    <c:v>Natural Sands</c:v>
                  </c:pt>
                  <c:pt idx="11">
                    <c:v>Gravel and Crushed Stone</c:v>
                  </c:pt>
                  <c:pt idx="12">
                    <c:v>Non-metallic Minerals </c:v>
                  </c:pt>
                  <c:pt idx="13">
                    <c:v>Metallic Ores</c:v>
                  </c:pt>
                  <c:pt idx="14">
                    <c:v>Coal</c:v>
                  </c:pt>
                  <c:pt idx="15">
                    <c:v>Crude Petroleum</c:v>
                  </c:pt>
                  <c:pt idx="16">
                    <c:v>Gasoline and Aviation Turbine Fuel</c:v>
                  </c:pt>
                  <c:pt idx="17">
                    <c:v>Fuel Oils</c:v>
                  </c:pt>
                  <c:pt idx="18">
                    <c:v>Products of Petroleum Refining and Coal Products</c:v>
                  </c:pt>
                  <c:pt idx="19">
                    <c:v>Basic Chemicals</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lvl>
              </c:multiLvlStrCache>
            </c:multiLvlStrRef>
          </c:cat>
          <c:val>
            <c:numRef>
              <c:f>AnnualTons_1_20!$C$7:$C$47</c:f>
              <c:numCache>
                <c:formatCode>_(* #,##0_);_(* \(#,##0\);_(* "-"??_);_(@_)</c:formatCode>
                <c:ptCount val="20"/>
                <c:pt idx="0">
                  <c:v>108548.124910317</c:v>
                </c:pt>
                <c:pt idx="1">
                  <c:v>87684.772797321901</c:v>
                </c:pt>
                <c:pt idx="2">
                  <c:v>4693231.1158568095</c:v>
                </c:pt>
                <c:pt idx="3">
                  <c:v>376778.98541697301</c:v>
                </c:pt>
                <c:pt idx="4">
                  <c:v>193420.84892005299</c:v>
                </c:pt>
                <c:pt idx="5">
                  <c:v>194875.24302486001</c:v>
                </c:pt>
                <c:pt idx="6">
                  <c:v>7459917.4254120803</c:v>
                </c:pt>
                <c:pt idx="7">
                  <c:v>269723.34996131301</c:v>
                </c:pt>
                <c:pt idx="9">
                  <c:v>1029713.67811502</c:v>
                </c:pt>
                <c:pt idx="10">
                  <c:v>9012984.3446777593</c:v>
                </c:pt>
                <c:pt idx="11">
                  <c:v>32222804.577228401</c:v>
                </c:pt>
                <c:pt idx="12">
                  <c:v>3349806.3784665498</c:v>
                </c:pt>
                <c:pt idx="13">
                  <c:v>16692.016454270899</c:v>
                </c:pt>
                <c:pt idx="14">
                  <c:v>79173.243853357402</c:v>
                </c:pt>
                <c:pt idx="15">
                  <c:v>7638.2043195433198</c:v>
                </c:pt>
                <c:pt idx="16">
                  <c:v>5019050.4998082304</c:v>
                </c:pt>
                <c:pt idx="17">
                  <c:v>1086995.6018859099</c:v>
                </c:pt>
                <c:pt idx="18">
                  <c:v>2680853.6939298199</c:v>
                </c:pt>
                <c:pt idx="19">
                  <c:v>675001.19905872305</c:v>
                </c:pt>
              </c:numCache>
            </c:numRef>
          </c:val>
          <c:extLst>
            <c:ext xmlns:c16="http://schemas.microsoft.com/office/drawing/2014/chart" uri="{C3380CC4-5D6E-409C-BE32-E72D297353CC}">
              <c16:uniqueId val="{00000000-80FD-44A3-B02D-158E4C8D545D}"/>
            </c:ext>
          </c:extLst>
        </c:ser>
        <c:ser>
          <c:idx val="1"/>
          <c:order val="1"/>
          <c:tx>
            <c:strRef>
              <c:f>AnnualTons_1_20!$E$4:$E$6</c:f>
              <c:strCache>
                <c:ptCount val="1"/>
                <c:pt idx="0">
                  <c:v>3 - Heavy ICE</c:v>
                </c:pt>
              </c:strCache>
            </c:strRef>
          </c:tx>
          <c:spPr>
            <a:solidFill>
              <a:schemeClr val="accent2"/>
            </a:solidFill>
            <a:ln>
              <a:noFill/>
            </a:ln>
            <a:effectLst/>
          </c:spPr>
          <c:invertIfNegative val="0"/>
          <c:cat>
            <c:multiLvlStrRef>
              <c:f>AnnualTons_1_20!$B$7:$B$47</c:f>
              <c:multiLvlStrCache>
                <c:ptCount val="20"/>
                <c:lvl>
                  <c:pt idx="0">
                    <c:v>Live Animals and Live Fish</c:v>
                  </c:pt>
                  <c:pt idx="1">
                    <c:v>Cereal Grains</c:v>
                  </c:pt>
                  <c:pt idx="2">
                    <c:v>Agricultural Products Except Live Animals, Cereal Grains, and Forage</c:v>
                  </c:pt>
                  <c:pt idx="3">
                    <c:v>Animal Feed, Feed Ingredients, Cereal Straw, and Products of Animal Origin</c:v>
                  </c:pt>
                  <c:pt idx="4">
                    <c:v>Meat, Fish, Seafood, and Preparations</c:v>
                  </c:pt>
                  <c:pt idx="5">
                    <c:v>Milled Grain Products and Preparations, and Bakery Products</c:v>
                  </c:pt>
                  <c:pt idx="6">
                    <c:v>Prepared Foodstuffs and Fats and Oils</c:v>
                  </c:pt>
                  <c:pt idx="7">
                    <c:v>Alcoholic Beverages</c:v>
                  </c:pt>
                  <c:pt idx="8">
                    <c:v>Tobacco Products</c:v>
                  </c:pt>
                  <c:pt idx="9">
                    <c:v>Monumental or Building Stone</c:v>
                  </c:pt>
                  <c:pt idx="10">
                    <c:v>Natural Sands</c:v>
                  </c:pt>
                  <c:pt idx="11">
                    <c:v>Gravel and Crushed Stone</c:v>
                  </c:pt>
                  <c:pt idx="12">
                    <c:v>Non-metallic Minerals </c:v>
                  </c:pt>
                  <c:pt idx="13">
                    <c:v>Metallic Ores</c:v>
                  </c:pt>
                  <c:pt idx="14">
                    <c:v>Coal</c:v>
                  </c:pt>
                  <c:pt idx="15">
                    <c:v>Crude Petroleum</c:v>
                  </c:pt>
                  <c:pt idx="16">
                    <c:v>Gasoline and Aviation Turbine Fuel</c:v>
                  </c:pt>
                  <c:pt idx="17">
                    <c:v>Fuel Oils</c:v>
                  </c:pt>
                  <c:pt idx="18">
                    <c:v>Products of Petroleum Refining and Coal Products</c:v>
                  </c:pt>
                  <c:pt idx="19">
                    <c:v>Basic Chemicals</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lvl>
              </c:multiLvlStrCache>
            </c:multiLvlStrRef>
          </c:cat>
          <c:val>
            <c:numRef>
              <c:f>AnnualTons_1_20!$E$7:$E$47</c:f>
              <c:numCache>
                <c:formatCode>_(* #,##0_);_(* \(#,##0\);_(* "-"??_);_(@_)</c:formatCode>
                <c:ptCount val="20"/>
                <c:pt idx="0">
                  <c:v>2034468.7353544801</c:v>
                </c:pt>
                <c:pt idx="1">
                  <c:v>1002723.57866513</c:v>
                </c:pt>
                <c:pt idx="2">
                  <c:v>56759158.297697797</c:v>
                </c:pt>
                <c:pt idx="3">
                  <c:v>9339127.7010428607</c:v>
                </c:pt>
                <c:pt idx="4">
                  <c:v>6783810.9110707296</c:v>
                </c:pt>
                <c:pt idx="5">
                  <c:v>4443780.44004054</c:v>
                </c:pt>
                <c:pt idx="6">
                  <c:v>73761324.589292407</c:v>
                </c:pt>
                <c:pt idx="7">
                  <c:v>6746873.0099717705</c:v>
                </c:pt>
                <c:pt idx="8">
                  <c:v>9249.9798793579703</c:v>
                </c:pt>
                <c:pt idx="9">
                  <c:v>4807655.2573136501</c:v>
                </c:pt>
                <c:pt idx="10">
                  <c:v>57975084.736002401</c:v>
                </c:pt>
                <c:pt idx="11">
                  <c:v>144295573.43005201</c:v>
                </c:pt>
                <c:pt idx="12">
                  <c:v>5195329.3993693898</c:v>
                </c:pt>
                <c:pt idx="13">
                  <c:v>442473.14450151502</c:v>
                </c:pt>
                <c:pt idx="14">
                  <c:v>16960112.99323</c:v>
                </c:pt>
                <c:pt idx="15">
                  <c:v>169585.02775997299</c:v>
                </c:pt>
                <c:pt idx="16">
                  <c:v>44334513.696116202</c:v>
                </c:pt>
                <c:pt idx="17">
                  <c:v>18438294.327679701</c:v>
                </c:pt>
                <c:pt idx="18">
                  <c:v>31677036.228878301</c:v>
                </c:pt>
                <c:pt idx="19">
                  <c:v>23496278.798868399</c:v>
                </c:pt>
              </c:numCache>
            </c:numRef>
          </c:val>
          <c:extLst>
            <c:ext xmlns:c16="http://schemas.microsoft.com/office/drawing/2014/chart" uri="{C3380CC4-5D6E-409C-BE32-E72D297353CC}">
              <c16:uniqueId val="{00000001-80FD-44A3-B02D-158E4C8D545D}"/>
            </c:ext>
          </c:extLst>
        </c:ser>
        <c:ser>
          <c:idx val="2"/>
          <c:order val="2"/>
          <c:tx>
            <c:strRef>
              <c:f>AnnualTons_1_20!$G$4:$G$6</c:f>
              <c:strCache>
                <c:ptCount val="1"/>
                <c:pt idx="0">
                  <c:v>4 - Heavy CAT-Plat</c:v>
                </c:pt>
              </c:strCache>
            </c:strRef>
          </c:tx>
          <c:spPr>
            <a:solidFill>
              <a:schemeClr val="accent3"/>
            </a:solidFill>
            <a:ln>
              <a:noFill/>
            </a:ln>
            <a:effectLst/>
          </c:spPr>
          <c:invertIfNegative val="0"/>
          <c:cat>
            <c:multiLvlStrRef>
              <c:f>AnnualTons_1_20!$B$7:$B$47</c:f>
              <c:multiLvlStrCache>
                <c:ptCount val="20"/>
                <c:lvl>
                  <c:pt idx="0">
                    <c:v>Live Animals and Live Fish</c:v>
                  </c:pt>
                  <c:pt idx="1">
                    <c:v>Cereal Grains</c:v>
                  </c:pt>
                  <c:pt idx="2">
                    <c:v>Agricultural Products Except Live Animals, Cereal Grains, and Forage</c:v>
                  </c:pt>
                  <c:pt idx="3">
                    <c:v>Animal Feed, Feed Ingredients, Cereal Straw, and Products of Animal Origin</c:v>
                  </c:pt>
                  <c:pt idx="4">
                    <c:v>Meat, Fish, Seafood, and Preparations</c:v>
                  </c:pt>
                  <c:pt idx="5">
                    <c:v>Milled Grain Products and Preparations, and Bakery Products</c:v>
                  </c:pt>
                  <c:pt idx="6">
                    <c:v>Prepared Foodstuffs and Fats and Oils</c:v>
                  </c:pt>
                  <c:pt idx="7">
                    <c:v>Alcoholic Beverages</c:v>
                  </c:pt>
                  <c:pt idx="8">
                    <c:v>Tobacco Products</c:v>
                  </c:pt>
                  <c:pt idx="9">
                    <c:v>Monumental or Building Stone</c:v>
                  </c:pt>
                  <c:pt idx="10">
                    <c:v>Natural Sands</c:v>
                  </c:pt>
                  <c:pt idx="11">
                    <c:v>Gravel and Crushed Stone</c:v>
                  </c:pt>
                  <c:pt idx="12">
                    <c:v>Non-metallic Minerals </c:v>
                  </c:pt>
                  <c:pt idx="13">
                    <c:v>Metallic Ores</c:v>
                  </c:pt>
                  <c:pt idx="14">
                    <c:v>Coal</c:v>
                  </c:pt>
                  <c:pt idx="15">
                    <c:v>Crude Petroleum</c:v>
                  </c:pt>
                  <c:pt idx="16">
                    <c:v>Gasoline and Aviation Turbine Fuel</c:v>
                  </c:pt>
                  <c:pt idx="17">
                    <c:v>Fuel Oils</c:v>
                  </c:pt>
                  <c:pt idx="18">
                    <c:v>Products of Petroleum Refining and Coal Products</c:v>
                  </c:pt>
                  <c:pt idx="19">
                    <c:v>Basic Chemicals</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lvl>
              </c:multiLvlStrCache>
            </c:multiLvlStrRef>
          </c:cat>
          <c:val>
            <c:numRef>
              <c:f>AnnualTons_1_20!$G$7:$G$47</c:f>
              <c:numCache>
                <c:formatCode>General</c:formatCode>
                <c:ptCount val="20"/>
                <c:pt idx="2" formatCode="_(* #,##0_);_(* \(#,##0\);_(* &quot;-&quot;??_);_(@_)">
                  <c:v>21677655.947948299</c:v>
                </c:pt>
                <c:pt idx="3" formatCode="_(* #,##0_);_(* \(#,##0\);_(* &quot;-&quot;??_);_(@_)">
                  <c:v>3024733.4002158102</c:v>
                </c:pt>
                <c:pt idx="4" formatCode="_(* #,##0_);_(* \(#,##0\);_(* &quot;-&quot;??_);_(@_)">
                  <c:v>2426091.4088572301</c:v>
                </c:pt>
                <c:pt idx="5" formatCode="_(* #,##0_);_(* \(#,##0\);_(* &quot;-&quot;??_);_(@_)">
                  <c:v>1944853.5067890601</c:v>
                </c:pt>
                <c:pt idx="6" formatCode="_(* #,##0_);_(* \(#,##0\);_(* &quot;-&quot;??_);_(@_)">
                  <c:v>33859376.014064603</c:v>
                </c:pt>
                <c:pt idx="7" formatCode="_(* #,##0_);_(* \(#,##0\);_(* &quot;-&quot;??_);_(@_)">
                  <c:v>1603125.4685978</c:v>
                </c:pt>
                <c:pt idx="8" formatCode="_(* #,##0_);_(* \(#,##0\);_(* &quot;-&quot;??_);_(@_)">
                  <c:v>4651.32065093443</c:v>
                </c:pt>
                <c:pt idx="12" formatCode="_(* #,##0_);_(* \(#,##0\);_(* &quot;-&quot;??_);_(@_)">
                  <c:v>3168126.60913795</c:v>
                </c:pt>
              </c:numCache>
            </c:numRef>
          </c:val>
          <c:extLst>
            <c:ext xmlns:c16="http://schemas.microsoft.com/office/drawing/2014/chart" uri="{C3380CC4-5D6E-409C-BE32-E72D297353CC}">
              <c16:uniqueId val="{00000002-80FD-44A3-B02D-158E4C8D545D}"/>
            </c:ext>
          </c:extLst>
        </c:ser>
        <c:ser>
          <c:idx val="3"/>
          <c:order val="3"/>
          <c:tx>
            <c:strRef>
              <c:f>AnnualTons_1_20!$I$4:$I$6</c:f>
              <c:strCache>
                <c:ptCount val="1"/>
                <c:pt idx="0">
                  <c:v>5 - Medium BET</c:v>
                </c:pt>
              </c:strCache>
            </c:strRef>
          </c:tx>
          <c:spPr>
            <a:solidFill>
              <a:schemeClr val="accent4"/>
            </a:solidFill>
            <a:ln>
              <a:noFill/>
            </a:ln>
            <a:effectLst/>
          </c:spPr>
          <c:invertIfNegative val="0"/>
          <c:cat>
            <c:multiLvlStrRef>
              <c:f>AnnualTons_1_20!$B$7:$B$47</c:f>
              <c:multiLvlStrCache>
                <c:ptCount val="20"/>
                <c:lvl>
                  <c:pt idx="0">
                    <c:v>Live Animals and Live Fish</c:v>
                  </c:pt>
                  <c:pt idx="1">
                    <c:v>Cereal Grains</c:v>
                  </c:pt>
                  <c:pt idx="2">
                    <c:v>Agricultural Products Except Live Animals, Cereal Grains, and Forage</c:v>
                  </c:pt>
                  <c:pt idx="3">
                    <c:v>Animal Feed, Feed Ingredients, Cereal Straw, and Products of Animal Origin</c:v>
                  </c:pt>
                  <c:pt idx="4">
                    <c:v>Meat, Fish, Seafood, and Preparations</c:v>
                  </c:pt>
                  <c:pt idx="5">
                    <c:v>Milled Grain Products and Preparations, and Bakery Products</c:v>
                  </c:pt>
                  <c:pt idx="6">
                    <c:v>Prepared Foodstuffs and Fats and Oils</c:v>
                  </c:pt>
                  <c:pt idx="7">
                    <c:v>Alcoholic Beverages</c:v>
                  </c:pt>
                  <c:pt idx="8">
                    <c:v>Tobacco Products</c:v>
                  </c:pt>
                  <c:pt idx="9">
                    <c:v>Monumental or Building Stone</c:v>
                  </c:pt>
                  <c:pt idx="10">
                    <c:v>Natural Sands</c:v>
                  </c:pt>
                  <c:pt idx="11">
                    <c:v>Gravel and Crushed Stone</c:v>
                  </c:pt>
                  <c:pt idx="12">
                    <c:v>Non-metallic Minerals </c:v>
                  </c:pt>
                  <c:pt idx="13">
                    <c:v>Metallic Ores</c:v>
                  </c:pt>
                  <c:pt idx="14">
                    <c:v>Coal</c:v>
                  </c:pt>
                  <c:pt idx="15">
                    <c:v>Crude Petroleum</c:v>
                  </c:pt>
                  <c:pt idx="16">
                    <c:v>Gasoline and Aviation Turbine Fuel</c:v>
                  </c:pt>
                  <c:pt idx="17">
                    <c:v>Fuel Oils</c:v>
                  </c:pt>
                  <c:pt idx="18">
                    <c:v>Products of Petroleum Refining and Coal Products</c:v>
                  </c:pt>
                  <c:pt idx="19">
                    <c:v>Basic Chemicals</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lvl>
              </c:multiLvlStrCache>
            </c:multiLvlStrRef>
          </c:cat>
          <c:val>
            <c:numRef>
              <c:f>AnnualTons_1_20!$I$7:$I$47</c:f>
              <c:numCache>
                <c:formatCode>_(* #,##0_);_(* \(#,##0\);_(* "-"??_);_(@_)</c:formatCode>
                <c:ptCount val="20"/>
                <c:pt idx="0">
                  <c:v>25588.838102062899</c:v>
                </c:pt>
                <c:pt idx="1">
                  <c:v>22796.597475407099</c:v>
                </c:pt>
                <c:pt idx="2">
                  <c:v>2453110.49262466</c:v>
                </c:pt>
                <c:pt idx="3">
                  <c:v>1394636.1921778601</c:v>
                </c:pt>
                <c:pt idx="4">
                  <c:v>187295.73370415601</c:v>
                </c:pt>
                <c:pt idx="5">
                  <c:v>32869.109554014198</c:v>
                </c:pt>
                <c:pt idx="6">
                  <c:v>3865926.8271359601</c:v>
                </c:pt>
                <c:pt idx="7">
                  <c:v>8290.8950224542805</c:v>
                </c:pt>
                <c:pt idx="9">
                  <c:v>389526.63323608198</c:v>
                </c:pt>
                <c:pt idx="10">
                  <c:v>5495253.7438464202</c:v>
                </c:pt>
                <c:pt idx="11">
                  <c:v>12672133.9255885</c:v>
                </c:pt>
                <c:pt idx="12">
                  <c:v>1195578.1127052801</c:v>
                </c:pt>
                <c:pt idx="13">
                  <c:v>8719.9898549516402</c:v>
                </c:pt>
                <c:pt idx="14">
                  <c:v>209185.33089639299</c:v>
                </c:pt>
                <c:pt idx="16">
                  <c:v>2640242.3432956901</c:v>
                </c:pt>
                <c:pt idx="17">
                  <c:v>447497.85209790902</c:v>
                </c:pt>
                <c:pt idx="18">
                  <c:v>1763830.9780367301</c:v>
                </c:pt>
                <c:pt idx="19">
                  <c:v>173669.91389015899</c:v>
                </c:pt>
              </c:numCache>
            </c:numRef>
          </c:val>
          <c:extLst>
            <c:ext xmlns:c16="http://schemas.microsoft.com/office/drawing/2014/chart" uri="{C3380CC4-5D6E-409C-BE32-E72D297353CC}">
              <c16:uniqueId val="{00000003-80FD-44A3-B02D-158E4C8D545D}"/>
            </c:ext>
          </c:extLst>
        </c:ser>
        <c:ser>
          <c:idx val="4"/>
          <c:order val="4"/>
          <c:tx>
            <c:strRef>
              <c:f>AnnualTons_1_20!$K$4:$K$6</c:f>
              <c:strCache>
                <c:ptCount val="1"/>
                <c:pt idx="0">
                  <c:v>6 - Heavy BET</c:v>
                </c:pt>
              </c:strCache>
            </c:strRef>
          </c:tx>
          <c:spPr>
            <a:solidFill>
              <a:schemeClr val="accent5"/>
            </a:solidFill>
            <a:ln>
              <a:noFill/>
            </a:ln>
            <a:effectLst/>
          </c:spPr>
          <c:invertIfNegative val="0"/>
          <c:cat>
            <c:multiLvlStrRef>
              <c:f>AnnualTons_1_20!$B$7:$B$47</c:f>
              <c:multiLvlStrCache>
                <c:ptCount val="20"/>
                <c:lvl>
                  <c:pt idx="0">
                    <c:v>Live Animals and Live Fish</c:v>
                  </c:pt>
                  <c:pt idx="1">
                    <c:v>Cereal Grains</c:v>
                  </c:pt>
                  <c:pt idx="2">
                    <c:v>Agricultural Products Except Live Animals, Cereal Grains, and Forage</c:v>
                  </c:pt>
                  <c:pt idx="3">
                    <c:v>Animal Feed, Feed Ingredients, Cereal Straw, and Products of Animal Origin</c:v>
                  </c:pt>
                  <c:pt idx="4">
                    <c:v>Meat, Fish, Seafood, and Preparations</c:v>
                  </c:pt>
                  <c:pt idx="5">
                    <c:v>Milled Grain Products and Preparations, and Bakery Products</c:v>
                  </c:pt>
                  <c:pt idx="6">
                    <c:v>Prepared Foodstuffs and Fats and Oils</c:v>
                  </c:pt>
                  <c:pt idx="7">
                    <c:v>Alcoholic Beverages</c:v>
                  </c:pt>
                  <c:pt idx="8">
                    <c:v>Tobacco Products</c:v>
                  </c:pt>
                  <c:pt idx="9">
                    <c:v>Monumental or Building Stone</c:v>
                  </c:pt>
                  <c:pt idx="10">
                    <c:v>Natural Sands</c:v>
                  </c:pt>
                  <c:pt idx="11">
                    <c:v>Gravel and Crushed Stone</c:v>
                  </c:pt>
                  <c:pt idx="12">
                    <c:v>Non-metallic Minerals </c:v>
                  </c:pt>
                  <c:pt idx="13">
                    <c:v>Metallic Ores</c:v>
                  </c:pt>
                  <c:pt idx="14">
                    <c:v>Coal</c:v>
                  </c:pt>
                  <c:pt idx="15">
                    <c:v>Crude Petroleum</c:v>
                  </c:pt>
                  <c:pt idx="16">
                    <c:v>Gasoline and Aviation Turbine Fuel</c:v>
                  </c:pt>
                  <c:pt idx="17">
                    <c:v>Fuel Oils</c:v>
                  </c:pt>
                  <c:pt idx="18">
                    <c:v>Products of Petroleum Refining and Coal Products</c:v>
                  </c:pt>
                  <c:pt idx="19">
                    <c:v>Basic Chemicals</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lvl>
              </c:multiLvlStrCache>
            </c:multiLvlStrRef>
          </c:cat>
          <c:val>
            <c:numRef>
              <c:f>AnnualTons_1_20!$K$7:$K$47</c:f>
              <c:numCache>
                <c:formatCode>_(* #,##0_);_(* \(#,##0\);_(* "-"??_);_(@_)</c:formatCode>
                <c:ptCount val="20"/>
                <c:pt idx="0">
                  <c:v>247058.69499634299</c:v>
                </c:pt>
                <c:pt idx="1">
                  <c:v>141469.53947580399</c:v>
                </c:pt>
                <c:pt idx="2">
                  <c:v>5040998.1209020801</c:v>
                </c:pt>
                <c:pt idx="3">
                  <c:v>928677.89816085505</c:v>
                </c:pt>
                <c:pt idx="4">
                  <c:v>719672.98684773606</c:v>
                </c:pt>
                <c:pt idx="5">
                  <c:v>482991.85626837797</c:v>
                </c:pt>
                <c:pt idx="6">
                  <c:v>10160052.151084</c:v>
                </c:pt>
                <c:pt idx="7">
                  <c:v>1282803.76836449</c:v>
                </c:pt>
                <c:pt idx="8">
                  <c:v>2337.4199748296701</c:v>
                </c:pt>
                <c:pt idx="9">
                  <c:v>661443.76542872598</c:v>
                </c:pt>
                <c:pt idx="10">
                  <c:v>6671063.3878987199</c:v>
                </c:pt>
                <c:pt idx="11">
                  <c:v>16104449.3941062</c:v>
                </c:pt>
                <c:pt idx="12">
                  <c:v>1513877.3227226301</c:v>
                </c:pt>
                <c:pt idx="13">
                  <c:v>67826.076061822707</c:v>
                </c:pt>
                <c:pt idx="14">
                  <c:v>5384019.7657601703</c:v>
                </c:pt>
                <c:pt idx="15">
                  <c:v>408.75116847396998</c:v>
                </c:pt>
                <c:pt idx="16">
                  <c:v>3224508.01469485</c:v>
                </c:pt>
                <c:pt idx="17">
                  <c:v>806932.57848636503</c:v>
                </c:pt>
                <c:pt idx="18">
                  <c:v>3905025.7445086902</c:v>
                </c:pt>
                <c:pt idx="19">
                  <c:v>2865554.2733120802</c:v>
                </c:pt>
              </c:numCache>
            </c:numRef>
          </c:val>
          <c:extLst>
            <c:ext xmlns:c16="http://schemas.microsoft.com/office/drawing/2014/chart" uri="{C3380CC4-5D6E-409C-BE32-E72D297353CC}">
              <c16:uniqueId val="{00000004-80FD-44A3-B02D-158E4C8D545D}"/>
            </c:ext>
          </c:extLst>
        </c:ser>
        <c:dLbls>
          <c:showLegendKey val="0"/>
          <c:showVal val="0"/>
          <c:showCatName val="0"/>
          <c:showSerName val="0"/>
          <c:showPercent val="0"/>
          <c:showBubbleSize val="0"/>
        </c:dLbls>
        <c:gapWidth val="219"/>
        <c:overlap val="100"/>
        <c:axId val="1191993904"/>
        <c:axId val="975665216"/>
      </c:barChart>
      <c:catAx>
        <c:axId val="1191993904"/>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sz="800"/>
                  <a:t>SCTG Commodity</a:t>
                </a:r>
              </a:p>
            </c:rich>
          </c:tx>
          <c:layout>
            <c:manualLayout>
              <c:xMode val="edge"/>
              <c:yMode val="edge"/>
              <c:x val="0.42233078819692993"/>
              <c:y val="5.3870269421450092E-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75665216"/>
        <c:crosses val="autoZero"/>
        <c:auto val="1"/>
        <c:lblAlgn val="ctr"/>
        <c:lblOffset val="100"/>
        <c:noMultiLvlLbl val="0"/>
      </c:catAx>
      <c:valAx>
        <c:axId val="975665216"/>
        <c:scaling>
          <c:orientation val="minMax"/>
          <c:max val="229999999.99999997"/>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a:t>Annual Tons</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1993904"/>
        <c:crosses val="autoZero"/>
        <c:crossBetween val="between"/>
      </c:valAx>
      <c:spPr>
        <a:noFill/>
        <a:ln>
          <a:noFill/>
        </a:ln>
        <a:effectLst/>
      </c:spPr>
    </c:plotArea>
    <c:legend>
      <c:legendPos val="r"/>
      <c:layout>
        <c:manualLayout>
          <c:xMode val="edge"/>
          <c:yMode val="edge"/>
          <c:x val="2.9639152248826041E-4"/>
          <c:y val="0.43943952408678777"/>
          <c:w val="0.20854443929156602"/>
          <c:h val="0.25311411594774591"/>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[SCTGByTruck_Compare.xlsx]AnnualTons_1_20!PivotTable2</c:name>
    <c:fmtId val="-1"/>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pivotFmt>
      <c:pivotFmt>
        <c:idx val="4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4184144595561918"/>
          <c:y val="2.7777777777777776E-2"/>
          <c:w val="0.62715163445478406"/>
          <c:h val="0.42398275736366287"/>
        </c:manualLayout>
      </c:layout>
      <c:barChart>
        <c:barDir val="col"/>
        <c:grouping val="percentStacked"/>
        <c:varyColors val="0"/>
        <c:ser>
          <c:idx val="0"/>
          <c:order val="0"/>
          <c:tx>
            <c:strRef>
              <c:f>AnnualTons_1_20!$C$4:$C$6</c:f>
              <c:strCache>
                <c:ptCount val="1"/>
                <c:pt idx="0">
                  <c:v>2 - Medium ICE</c:v>
                </c:pt>
              </c:strCache>
            </c:strRef>
          </c:tx>
          <c:spPr>
            <a:solidFill>
              <a:schemeClr val="accent1"/>
            </a:solidFill>
            <a:ln>
              <a:noFill/>
            </a:ln>
            <a:effectLst/>
          </c:spPr>
          <c:invertIfNegative val="0"/>
          <c:cat>
            <c:multiLvlStrRef>
              <c:f>AnnualTons_1_20!$B$7:$B$47</c:f>
              <c:multiLvlStrCache>
                <c:ptCount val="20"/>
                <c:lvl>
                  <c:pt idx="0">
                    <c:v>Live Animals and Live Fish</c:v>
                  </c:pt>
                  <c:pt idx="1">
                    <c:v>Cereal Grains</c:v>
                  </c:pt>
                  <c:pt idx="2">
                    <c:v>Agricultural Products Except Live Animals, Cereal Grains, and Forage</c:v>
                  </c:pt>
                  <c:pt idx="3">
                    <c:v>Animal Feed, Feed Ingredients, Cereal Straw, and Products of Animal Origin</c:v>
                  </c:pt>
                  <c:pt idx="4">
                    <c:v>Meat, Fish, Seafood, and Preparations</c:v>
                  </c:pt>
                  <c:pt idx="5">
                    <c:v>Milled Grain Products and Preparations, and Bakery Products</c:v>
                  </c:pt>
                  <c:pt idx="6">
                    <c:v>Prepared Foodstuffs and Fats and Oils</c:v>
                  </c:pt>
                  <c:pt idx="7">
                    <c:v>Alcoholic Beverages</c:v>
                  </c:pt>
                  <c:pt idx="8">
                    <c:v>Tobacco Products</c:v>
                  </c:pt>
                  <c:pt idx="9">
                    <c:v>Monumental or Building Stone</c:v>
                  </c:pt>
                  <c:pt idx="10">
                    <c:v>Natural Sands</c:v>
                  </c:pt>
                  <c:pt idx="11">
                    <c:v>Gravel and Crushed Stone</c:v>
                  </c:pt>
                  <c:pt idx="12">
                    <c:v>Non-metallic Minerals </c:v>
                  </c:pt>
                  <c:pt idx="13">
                    <c:v>Metallic Ores</c:v>
                  </c:pt>
                  <c:pt idx="14">
                    <c:v>Coal</c:v>
                  </c:pt>
                  <c:pt idx="15">
                    <c:v>Crude Petroleum</c:v>
                  </c:pt>
                  <c:pt idx="16">
                    <c:v>Gasoline and Aviation Turbine Fuel</c:v>
                  </c:pt>
                  <c:pt idx="17">
                    <c:v>Fuel Oils</c:v>
                  </c:pt>
                  <c:pt idx="18">
                    <c:v>Products of Petroleum Refining and Coal Products</c:v>
                  </c:pt>
                  <c:pt idx="19">
                    <c:v>Basic Chemicals</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lvl>
              </c:multiLvlStrCache>
            </c:multiLvlStrRef>
          </c:cat>
          <c:val>
            <c:numRef>
              <c:f>AnnualTons_1_20!$C$7:$C$47</c:f>
              <c:numCache>
                <c:formatCode>_(* #,##0_);_(* \(#,##0\);_(* "-"??_);_(@_)</c:formatCode>
                <c:ptCount val="20"/>
                <c:pt idx="0">
                  <c:v>108548.124910317</c:v>
                </c:pt>
                <c:pt idx="1">
                  <c:v>87684.772797321901</c:v>
                </c:pt>
                <c:pt idx="2">
                  <c:v>4693231.1158568095</c:v>
                </c:pt>
                <c:pt idx="3">
                  <c:v>376778.98541697301</c:v>
                </c:pt>
                <c:pt idx="4">
                  <c:v>193420.84892005299</c:v>
                </c:pt>
                <c:pt idx="5">
                  <c:v>194875.24302486001</c:v>
                </c:pt>
                <c:pt idx="6">
                  <c:v>7459917.4254120803</c:v>
                </c:pt>
                <c:pt idx="7">
                  <c:v>269723.34996131301</c:v>
                </c:pt>
                <c:pt idx="9">
                  <c:v>1029713.67811502</c:v>
                </c:pt>
                <c:pt idx="10">
                  <c:v>9012984.3446777593</c:v>
                </c:pt>
                <c:pt idx="11">
                  <c:v>32222804.577228401</c:v>
                </c:pt>
                <c:pt idx="12">
                  <c:v>3349806.3784665498</c:v>
                </c:pt>
                <c:pt idx="13">
                  <c:v>16692.016454270899</c:v>
                </c:pt>
                <c:pt idx="14">
                  <c:v>79173.243853357402</c:v>
                </c:pt>
                <c:pt idx="15">
                  <c:v>7638.2043195433198</c:v>
                </c:pt>
                <c:pt idx="16">
                  <c:v>5019050.4998082304</c:v>
                </c:pt>
                <c:pt idx="17">
                  <c:v>1086995.6018859099</c:v>
                </c:pt>
                <c:pt idx="18">
                  <c:v>2680853.6939298199</c:v>
                </c:pt>
                <c:pt idx="19">
                  <c:v>675001.19905872305</c:v>
                </c:pt>
              </c:numCache>
            </c:numRef>
          </c:val>
          <c:extLst>
            <c:ext xmlns:c16="http://schemas.microsoft.com/office/drawing/2014/chart" uri="{C3380CC4-5D6E-409C-BE32-E72D297353CC}">
              <c16:uniqueId val="{00000000-3F60-4161-82A6-58600E659D38}"/>
            </c:ext>
          </c:extLst>
        </c:ser>
        <c:ser>
          <c:idx val="1"/>
          <c:order val="1"/>
          <c:tx>
            <c:strRef>
              <c:f>AnnualTons_1_20!$E$4:$E$6</c:f>
              <c:strCache>
                <c:ptCount val="1"/>
                <c:pt idx="0">
                  <c:v>3 - Heavy ICE</c:v>
                </c:pt>
              </c:strCache>
            </c:strRef>
          </c:tx>
          <c:spPr>
            <a:solidFill>
              <a:schemeClr val="accent2"/>
            </a:solidFill>
            <a:ln>
              <a:noFill/>
            </a:ln>
            <a:effectLst/>
          </c:spPr>
          <c:invertIfNegative val="0"/>
          <c:cat>
            <c:multiLvlStrRef>
              <c:f>AnnualTons_1_20!$B$7:$B$47</c:f>
              <c:multiLvlStrCache>
                <c:ptCount val="20"/>
                <c:lvl>
                  <c:pt idx="0">
                    <c:v>Live Animals and Live Fish</c:v>
                  </c:pt>
                  <c:pt idx="1">
                    <c:v>Cereal Grains</c:v>
                  </c:pt>
                  <c:pt idx="2">
                    <c:v>Agricultural Products Except Live Animals, Cereal Grains, and Forage</c:v>
                  </c:pt>
                  <c:pt idx="3">
                    <c:v>Animal Feed, Feed Ingredients, Cereal Straw, and Products of Animal Origin</c:v>
                  </c:pt>
                  <c:pt idx="4">
                    <c:v>Meat, Fish, Seafood, and Preparations</c:v>
                  </c:pt>
                  <c:pt idx="5">
                    <c:v>Milled Grain Products and Preparations, and Bakery Products</c:v>
                  </c:pt>
                  <c:pt idx="6">
                    <c:v>Prepared Foodstuffs and Fats and Oils</c:v>
                  </c:pt>
                  <c:pt idx="7">
                    <c:v>Alcoholic Beverages</c:v>
                  </c:pt>
                  <c:pt idx="8">
                    <c:v>Tobacco Products</c:v>
                  </c:pt>
                  <c:pt idx="9">
                    <c:v>Monumental or Building Stone</c:v>
                  </c:pt>
                  <c:pt idx="10">
                    <c:v>Natural Sands</c:v>
                  </c:pt>
                  <c:pt idx="11">
                    <c:v>Gravel and Crushed Stone</c:v>
                  </c:pt>
                  <c:pt idx="12">
                    <c:v>Non-metallic Minerals </c:v>
                  </c:pt>
                  <c:pt idx="13">
                    <c:v>Metallic Ores</c:v>
                  </c:pt>
                  <c:pt idx="14">
                    <c:v>Coal</c:v>
                  </c:pt>
                  <c:pt idx="15">
                    <c:v>Crude Petroleum</c:v>
                  </c:pt>
                  <c:pt idx="16">
                    <c:v>Gasoline and Aviation Turbine Fuel</c:v>
                  </c:pt>
                  <c:pt idx="17">
                    <c:v>Fuel Oils</c:v>
                  </c:pt>
                  <c:pt idx="18">
                    <c:v>Products of Petroleum Refining and Coal Products</c:v>
                  </c:pt>
                  <c:pt idx="19">
                    <c:v>Basic Chemicals</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lvl>
              </c:multiLvlStrCache>
            </c:multiLvlStrRef>
          </c:cat>
          <c:val>
            <c:numRef>
              <c:f>AnnualTons_1_20!$E$7:$E$47</c:f>
              <c:numCache>
                <c:formatCode>_(* #,##0_);_(* \(#,##0\);_(* "-"??_);_(@_)</c:formatCode>
                <c:ptCount val="20"/>
                <c:pt idx="0">
                  <c:v>2034468.7353544801</c:v>
                </c:pt>
                <c:pt idx="1">
                  <c:v>1002723.57866513</c:v>
                </c:pt>
                <c:pt idx="2">
                  <c:v>56759158.297697797</c:v>
                </c:pt>
                <c:pt idx="3">
                  <c:v>9339127.7010428607</c:v>
                </c:pt>
                <c:pt idx="4">
                  <c:v>6783810.9110707296</c:v>
                </c:pt>
                <c:pt idx="5">
                  <c:v>4443780.44004054</c:v>
                </c:pt>
                <c:pt idx="6">
                  <c:v>73761324.589292407</c:v>
                </c:pt>
                <c:pt idx="7">
                  <c:v>6746873.0099717705</c:v>
                </c:pt>
                <c:pt idx="8">
                  <c:v>9249.9798793579703</c:v>
                </c:pt>
                <c:pt idx="9">
                  <c:v>4807655.2573136501</c:v>
                </c:pt>
                <c:pt idx="10">
                  <c:v>57975084.736002401</c:v>
                </c:pt>
                <c:pt idx="11">
                  <c:v>144295573.43005201</c:v>
                </c:pt>
                <c:pt idx="12">
                  <c:v>5195329.3993693898</c:v>
                </c:pt>
                <c:pt idx="13">
                  <c:v>442473.14450151502</c:v>
                </c:pt>
                <c:pt idx="14">
                  <c:v>16960112.99323</c:v>
                </c:pt>
                <c:pt idx="15">
                  <c:v>169585.02775997299</c:v>
                </c:pt>
                <c:pt idx="16">
                  <c:v>44334513.696116202</c:v>
                </c:pt>
                <c:pt idx="17">
                  <c:v>18438294.327679701</c:v>
                </c:pt>
                <c:pt idx="18">
                  <c:v>31677036.228878301</c:v>
                </c:pt>
                <c:pt idx="19">
                  <c:v>23496278.798868399</c:v>
                </c:pt>
              </c:numCache>
            </c:numRef>
          </c:val>
          <c:extLst>
            <c:ext xmlns:c16="http://schemas.microsoft.com/office/drawing/2014/chart" uri="{C3380CC4-5D6E-409C-BE32-E72D297353CC}">
              <c16:uniqueId val="{00000001-3F60-4161-82A6-58600E659D38}"/>
            </c:ext>
          </c:extLst>
        </c:ser>
        <c:ser>
          <c:idx val="2"/>
          <c:order val="2"/>
          <c:tx>
            <c:strRef>
              <c:f>AnnualTons_1_20!$G$4:$G$6</c:f>
              <c:strCache>
                <c:ptCount val="1"/>
                <c:pt idx="0">
                  <c:v>4 - Heavy CAT-Plat</c:v>
                </c:pt>
              </c:strCache>
            </c:strRef>
          </c:tx>
          <c:spPr>
            <a:solidFill>
              <a:schemeClr val="accent3"/>
            </a:solidFill>
            <a:ln>
              <a:noFill/>
            </a:ln>
            <a:effectLst/>
          </c:spPr>
          <c:invertIfNegative val="0"/>
          <c:cat>
            <c:multiLvlStrRef>
              <c:f>AnnualTons_1_20!$B$7:$B$47</c:f>
              <c:multiLvlStrCache>
                <c:ptCount val="20"/>
                <c:lvl>
                  <c:pt idx="0">
                    <c:v>Live Animals and Live Fish</c:v>
                  </c:pt>
                  <c:pt idx="1">
                    <c:v>Cereal Grains</c:v>
                  </c:pt>
                  <c:pt idx="2">
                    <c:v>Agricultural Products Except Live Animals, Cereal Grains, and Forage</c:v>
                  </c:pt>
                  <c:pt idx="3">
                    <c:v>Animal Feed, Feed Ingredients, Cereal Straw, and Products of Animal Origin</c:v>
                  </c:pt>
                  <c:pt idx="4">
                    <c:v>Meat, Fish, Seafood, and Preparations</c:v>
                  </c:pt>
                  <c:pt idx="5">
                    <c:v>Milled Grain Products and Preparations, and Bakery Products</c:v>
                  </c:pt>
                  <c:pt idx="6">
                    <c:v>Prepared Foodstuffs and Fats and Oils</c:v>
                  </c:pt>
                  <c:pt idx="7">
                    <c:v>Alcoholic Beverages</c:v>
                  </c:pt>
                  <c:pt idx="8">
                    <c:v>Tobacco Products</c:v>
                  </c:pt>
                  <c:pt idx="9">
                    <c:v>Monumental or Building Stone</c:v>
                  </c:pt>
                  <c:pt idx="10">
                    <c:v>Natural Sands</c:v>
                  </c:pt>
                  <c:pt idx="11">
                    <c:v>Gravel and Crushed Stone</c:v>
                  </c:pt>
                  <c:pt idx="12">
                    <c:v>Non-metallic Minerals </c:v>
                  </c:pt>
                  <c:pt idx="13">
                    <c:v>Metallic Ores</c:v>
                  </c:pt>
                  <c:pt idx="14">
                    <c:v>Coal</c:v>
                  </c:pt>
                  <c:pt idx="15">
                    <c:v>Crude Petroleum</c:v>
                  </c:pt>
                  <c:pt idx="16">
                    <c:v>Gasoline and Aviation Turbine Fuel</c:v>
                  </c:pt>
                  <c:pt idx="17">
                    <c:v>Fuel Oils</c:v>
                  </c:pt>
                  <c:pt idx="18">
                    <c:v>Products of Petroleum Refining and Coal Products</c:v>
                  </c:pt>
                  <c:pt idx="19">
                    <c:v>Basic Chemicals</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lvl>
              </c:multiLvlStrCache>
            </c:multiLvlStrRef>
          </c:cat>
          <c:val>
            <c:numRef>
              <c:f>AnnualTons_1_20!$G$7:$G$47</c:f>
              <c:numCache>
                <c:formatCode>General</c:formatCode>
                <c:ptCount val="20"/>
                <c:pt idx="2" formatCode="_(* #,##0_);_(* \(#,##0\);_(* &quot;-&quot;??_);_(@_)">
                  <c:v>21677655.947948299</c:v>
                </c:pt>
                <c:pt idx="3" formatCode="_(* #,##0_);_(* \(#,##0\);_(* &quot;-&quot;??_);_(@_)">
                  <c:v>3024733.4002158102</c:v>
                </c:pt>
                <c:pt idx="4" formatCode="_(* #,##0_);_(* \(#,##0\);_(* &quot;-&quot;??_);_(@_)">
                  <c:v>2426091.4088572301</c:v>
                </c:pt>
                <c:pt idx="5" formatCode="_(* #,##0_);_(* \(#,##0\);_(* &quot;-&quot;??_);_(@_)">
                  <c:v>1944853.5067890601</c:v>
                </c:pt>
                <c:pt idx="6" formatCode="_(* #,##0_);_(* \(#,##0\);_(* &quot;-&quot;??_);_(@_)">
                  <c:v>33859376.014064603</c:v>
                </c:pt>
                <c:pt idx="7" formatCode="_(* #,##0_);_(* \(#,##0\);_(* &quot;-&quot;??_);_(@_)">
                  <c:v>1603125.4685978</c:v>
                </c:pt>
                <c:pt idx="8" formatCode="_(* #,##0_);_(* \(#,##0\);_(* &quot;-&quot;??_);_(@_)">
                  <c:v>4651.32065093443</c:v>
                </c:pt>
                <c:pt idx="12" formatCode="_(* #,##0_);_(* \(#,##0\);_(* &quot;-&quot;??_);_(@_)">
                  <c:v>3168126.60913795</c:v>
                </c:pt>
              </c:numCache>
            </c:numRef>
          </c:val>
          <c:extLst>
            <c:ext xmlns:c16="http://schemas.microsoft.com/office/drawing/2014/chart" uri="{C3380CC4-5D6E-409C-BE32-E72D297353CC}">
              <c16:uniqueId val="{00000002-3F60-4161-82A6-58600E659D38}"/>
            </c:ext>
          </c:extLst>
        </c:ser>
        <c:ser>
          <c:idx val="3"/>
          <c:order val="3"/>
          <c:tx>
            <c:strRef>
              <c:f>AnnualTons_1_20!$I$4:$I$6</c:f>
              <c:strCache>
                <c:ptCount val="1"/>
                <c:pt idx="0">
                  <c:v>5 - Medium BET</c:v>
                </c:pt>
              </c:strCache>
            </c:strRef>
          </c:tx>
          <c:spPr>
            <a:solidFill>
              <a:schemeClr val="accent4"/>
            </a:solidFill>
            <a:ln>
              <a:noFill/>
            </a:ln>
            <a:effectLst/>
          </c:spPr>
          <c:invertIfNegative val="0"/>
          <c:cat>
            <c:multiLvlStrRef>
              <c:f>AnnualTons_1_20!$B$7:$B$47</c:f>
              <c:multiLvlStrCache>
                <c:ptCount val="20"/>
                <c:lvl>
                  <c:pt idx="0">
                    <c:v>Live Animals and Live Fish</c:v>
                  </c:pt>
                  <c:pt idx="1">
                    <c:v>Cereal Grains</c:v>
                  </c:pt>
                  <c:pt idx="2">
                    <c:v>Agricultural Products Except Live Animals, Cereal Grains, and Forage</c:v>
                  </c:pt>
                  <c:pt idx="3">
                    <c:v>Animal Feed, Feed Ingredients, Cereal Straw, and Products of Animal Origin</c:v>
                  </c:pt>
                  <c:pt idx="4">
                    <c:v>Meat, Fish, Seafood, and Preparations</c:v>
                  </c:pt>
                  <c:pt idx="5">
                    <c:v>Milled Grain Products and Preparations, and Bakery Products</c:v>
                  </c:pt>
                  <c:pt idx="6">
                    <c:v>Prepared Foodstuffs and Fats and Oils</c:v>
                  </c:pt>
                  <c:pt idx="7">
                    <c:v>Alcoholic Beverages</c:v>
                  </c:pt>
                  <c:pt idx="8">
                    <c:v>Tobacco Products</c:v>
                  </c:pt>
                  <c:pt idx="9">
                    <c:v>Monumental or Building Stone</c:v>
                  </c:pt>
                  <c:pt idx="10">
                    <c:v>Natural Sands</c:v>
                  </c:pt>
                  <c:pt idx="11">
                    <c:v>Gravel and Crushed Stone</c:v>
                  </c:pt>
                  <c:pt idx="12">
                    <c:v>Non-metallic Minerals </c:v>
                  </c:pt>
                  <c:pt idx="13">
                    <c:v>Metallic Ores</c:v>
                  </c:pt>
                  <c:pt idx="14">
                    <c:v>Coal</c:v>
                  </c:pt>
                  <c:pt idx="15">
                    <c:v>Crude Petroleum</c:v>
                  </c:pt>
                  <c:pt idx="16">
                    <c:v>Gasoline and Aviation Turbine Fuel</c:v>
                  </c:pt>
                  <c:pt idx="17">
                    <c:v>Fuel Oils</c:v>
                  </c:pt>
                  <c:pt idx="18">
                    <c:v>Products of Petroleum Refining and Coal Products</c:v>
                  </c:pt>
                  <c:pt idx="19">
                    <c:v>Basic Chemicals</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lvl>
              </c:multiLvlStrCache>
            </c:multiLvlStrRef>
          </c:cat>
          <c:val>
            <c:numRef>
              <c:f>AnnualTons_1_20!$I$7:$I$47</c:f>
              <c:numCache>
                <c:formatCode>_(* #,##0_);_(* \(#,##0\);_(* "-"??_);_(@_)</c:formatCode>
                <c:ptCount val="20"/>
                <c:pt idx="0">
                  <c:v>25588.838102062899</c:v>
                </c:pt>
                <c:pt idx="1">
                  <c:v>22796.597475407099</c:v>
                </c:pt>
                <c:pt idx="2">
                  <c:v>2453110.49262466</c:v>
                </c:pt>
                <c:pt idx="3">
                  <c:v>1394636.1921778601</c:v>
                </c:pt>
                <c:pt idx="4">
                  <c:v>187295.73370415601</c:v>
                </c:pt>
                <c:pt idx="5">
                  <c:v>32869.109554014198</c:v>
                </c:pt>
                <c:pt idx="6">
                  <c:v>3865926.8271359601</c:v>
                </c:pt>
                <c:pt idx="7">
                  <c:v>8290.8950224542805</c:v>
                </c:pt>
                <c:pt idx="9">
                  <c:v>389526.63323608198</c:v>
                </c:pt>
                <c:pt idx="10">
                  <c:v>5495253.7438464202</c:v>
                </c:pt>
                <c:pt idx="11">
                  <c:v>12672133.9255885</c:v>
                </c:pt>
                <c:pt idx="12">
                  <c:v>1195578.1127052801</c:v>
                </c:pt>
                <c:pt idx="13">
                  <c:v>8719.9898549516402</c:v>
                </c:pt>
                <c:pt idx="14">
                  <c:v>209185.33089639299</c:v>
                </c:pt>
                <c:pt idx="16">
                  <c:v>2640242.3432956901</c:v>
                </c:pt>
                <c:pt idx="17">
                  <c:v>447497.85209790902</c:v>
                </c:pt>
                <c:pt idx="18">
                  <c:v>1763830.9780367301</c:v>
                </c:pt>
                <c:pt idx="19">
                  <c:v>173669.91389015899</c:v>
                </c:pt>
              </c:numCache>
            </c:numRef>
          </c:val>
          <c:extLst>
            <c:ext xmlns:c16="http://schemas.microsoft.com/office/drawing/2014/chart" uri="{C3380CC4-5D6E-409C-BE32-E72D297353CC}">
              <c16:uniqueId val="{00000003-3F60-4161-82A6-58600E659D38}"/>
            </c:ext>
          </c:extLst>
        </c:ser>
        <c:ser>
          <c:idx val="4"/>
          <c:order val="4"/>
          <c:tx>
            <c:strRef>
              <c:f>AnnualTons_1_20!$K$4:$K$6</c:f>
              <c:strCache>
                <c:ptCount val="1"/>
                <c:pt idx="0">
                  <c:v>6 - Heavy BET</c:v>
                </c:pt>
              </c:strCache>
            </c:strRef>
          </c:tx>
          <c:spPr>
            <a:solidFill>
              <a:schemeClr val="accent5"/>
            </a:solidFill>
            <a:ln>
              <a:noFill/>
            </a:ln>
            <a:effectLst/>
          </c:spPr>
          <c:invertIfNegative val="0"/>
          <c:cat>
            <c:multiLvlStrRef>
              <c:f>AnnualTons_1_20!$B$7:$B$47</c:f>
              <c:multiLvlStrCache>
                <c:ptCount val="20"/>
                <c:lvl>
                  <c:pt idx="0">
                    <c:v>Live Animals and Live Fish</c:v>
                  </c:pt>
                  <c:pt idx="1">
                    <c:v>Cereal Grains</c:v>
                  </c:pt>
                  <c:pt idx="2">
                    <c:v>Agricultural Products Except Live Animals, Cereal Grains, and Forage</c:v>
                  </c:pt>
                  <c:pt idx="3">
                    <c:v>Animal Feed, Feed Ingredients, Cereal Straw, and Products of Animal Origin</c:v>
                  </c:pt>
                  <c:pt idx="4">
                    <c:v>Meat, Fish, Seafood, and Preparations</c:v>
                  </c:pt>
                  <c:pt idx="5">
                    <c:v>Milled Grain Products and Preparations, and Bakery Products</c:v>
                  </c:pt>
                  <c:pt idx="6">
                    <c:v>Prepared Foodstuffs and Fats and Oils</c:v>
                  </c:pt>
                  <c:pt idx="7">
                    <c:v>Alcoholic Beverages</c:v>
                  </c:pt>
                  <c:pt idx="8">
                    <c:v>Tobacco Products</c:v>
                  </c:pt>
                  <c:pt idx="9">
                    <c:v>Monumental or Building Stone</c:v>
                  </c:pt>
                  <c:pt idx="10">
                    <c:v>Natural Sands</c:v>
                  </c:pt>
                  <c:pt idx="11">
                    <c:v>Gravel and Crushed Stone</c:v>
                  </c:pt>
                  <c:pt idx="12">
                    <c:v>Non-metallic Minerals </c:v>
                  </c:pt>
                  <c:pt idx="13">
                    <c:v>Metallic Ores</c:v>
                  </c:pt>
                  <c:pt idx="14">
                    <c:v>Coal</c:v>
                  </c:pt>
                  <c:pt idx="15">
                    <c:v>Crude Petroleum</c:v>
                  </c:pt>
                  <c:pt idx="16">
                    <c:v>Gasoline and Aviation Turbine Fuel</c:v>
                  </c:pt>
                  <c:pt idx="17">
                    <c:v>Fuel Oils</c:v>
                  </c:pt>
                  <c:pt idx="18">
                    <c:v>Products of Petroleum Refining and Coal Products</c:v>
                  </c:pt>
                  <c:pt idx="19">
                    <c:v>Basic Chemicals</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lvl>
              </c:multiLvlStrCache>
            </c:multiLvlStrRef>
          </c:cat>
          <c:val>
            <c:numRef>
              <c:f>AnnualTons_1_20!$K$7:$K$47</c:f>
              <c:numCache>
                <c:formatCode>_(* #,##0_);_(* \(#,##0\);_(* "-"??_);_(@_)</c:formatCode>
                <c:ptCount val="20"/>
                <c:pt idx="0">
                  <c:v>247058.69499634299</c:v>
                </c:pt>
                <c:pt idx="1">
                  <c:v>141469.53947580399</c:v>
                </c:pt>
                <c:pt idx="2">
                  <c:v>5040998.1209020801</c:v>
                </c:pt>
                <c:pt idx="3">
                  <c:v>928677.89816085505</c:v>
                </c:pt>
                <c:pt idx="4">
                  <c:v>719672.98684773606</c:v>
                </c:pt>
                <c:pt idx="5">
                  <c:v>482991.85626837797</c:v>
                </c:pt>
                <c:pt idx="6">
                  <c:v>10160052.151084</c:v>
                </c:pt>
                <c:pt idx="7">
                  <c:v>1282803.76836449</c:v>
                </c:pt>
                <c:pt idx="8">
                  <c:v>2337.4199748296701</c:v>
                </c:pt>
                <c:pt idx="9">
                  <c:v>661443.76542872598</c:v>
                </c:pt>
                <c:pt idx="10">
                  <c:v>6671063.3878987199</c:v>
                </c:pt>
                <c:pt idx="11">
                  <c:v>16104449.3941062</c:v>
                </c:pt>
                <c:pt idx="12">
                  <c:v>1513877.3227226301</c:v>
                </c:pt>
                <c:pt idx="13">
                  <c:v>67826.076061822707</c:v>
                </c:pt>
                <c:pt idx="14">
                  <c:v>5384019.7657601703</c:v>
                </c:pt>
                <c:pt idx="15">
                  <c:v>408.75116847396998</c:v>
                </c:pt>
                <c:pt idx="16">
                  <c:v>3224508.01469485</c:v>
                </c:pt>
                <c:pt idx="17">
                  <c:v>806932.57848636503</c:v>
                </c:pt>
                <c:pt idx="18">
                  <c:v>3905025.7445086902</c:v>
                </c:pt>
                <c:pt idx="19">
                  <c:v>2865554.2733120802</c:v>
                </c:pt>
              </c:numCache>
            </c:numRef>
          </c:val>
          <c:extLst>
            <c:ext xmlns:c16="http://schemas.microsoft.com/office/drawing/2014/chart" uri="{C3380CC4-5D6E-409C-BE32-E72D297353CC}">
              <c16:uniqueId val="{00000004-3F60-4161-82A6-58600E659D38}"/>
            </c:ext>
          </c:extLst>
        </c:ser>
        <c:dLbls>
          <c:showLegendKey val="0"/>
          <c:showVal val="0"/>
          <c:showCatName val="0"/>
          <c:showSerName val="0"/>
          <c:showPercent val="0"/>
          <c:showBubbleSize val="0"/>
        </c:dLbls>
        <c:gapWidth val="219"/>
        <c:overlap val="100"/>
        <c:axId val="1191993904"/>
        <c:axId val="975665216"/>
      </c:barChart>
      <c:catAx>
        <c:axId val="11919939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SCTG Commodity</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75665216"/>
        <c:crosses val="autoZero"/>
        <c:auto val="1"/>
        <c:lblAlgn val="ctr"/>
        <c:lblOffset val="100"/>
        <c:noMultiLvlLbl val="0"/>
      </c:catAx>
      <c:valAx>
        <c:axId val="975665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Share of Tons Hauled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199390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[MinPathByTruck_Compare.xlsx]TotalTonsByTruck_High!PivotTable1</c:name>
    <c:fmtId val="-1"/>
  </c:pivotSource>
  <c:chart>
    <c:autoTitleDeleted val="0"/>
    <c:pivotFmts>
      <c:pivotFmt>
        <c:idx val="0"/>
        <c:dLbl>
          <c:idx val="0"/>
          <c:showLegendKey val="0"/>
          <c:showVal val="0"/>
          <c:showCatName val="0"/>
          <c:showSerName val="0"/>
          <c:showPercent val="0"/>
          <c:showBubbleSize val="0"/>
          <c:extLst>
            <c:ext xmlns:c15="http://schemas.microsoft.com/office/drawing/2012/chart" uri="{CE6537A1-D6FC-4f65-9D91-7224C49458BB}"/>
          </c:extLst>
        </c:dLbl>
      </c:pivotFmt>
      <c:pivotFmt>
        <c:idx val="1"/>
        <c:dLbl>
          <c:idx val="0"/>
          <c:showLegendKey val="0"/>
          <c:showVal val="0"/>
          <c:showCatName val="0"/>
          <c:showSerName val="0"/>
          <c:showPercent val="0"/>
          <c:showBubbleSize val="0"/>
          <c:extLst>
            <c:ext xmlns:c15="http://schemas.microsoft.com/office/drawing/2012/chart" uri="{CE6537A1-D6FC-4f65-9D91-7224C49458BB}"/>
          </c:extLst>
        </c:dLbl>
      </c:pivotFmt>
      <c:pivotFmt>
        <c:idx val="2"/>
        <c:dLbl>
          <c:idx val="0"/>
          <c:showLegendKey val="0"/>
          <c:showVal val="0"/>
          <c:showCatName val="0"/>
          <c:showSerName val="0"/>
          <c:showPercent val="0"/>
          <c:showBubbleSize val="0"/>
          <c:extLst>
            <c:ext xmlns:c15="http://schemas.microsoft.com/office/drawing/2012/chart" uri="{CE6537A1-D6FC-4f65-9D91-7224C49458BB}"/>
          </c:extLst>
        </c:dLbl>
      </c:pivotFmt>
      <c:pivotFmt>
        <c:idx val="3"/>
        <c:dLbl>
          <c:idx val="0"/>
          <c:showLegendKey val="0"/>
          <c:showVal val="0"/>
          <c:showCatName val="0"/>
          <c:showSerName val="0"/>
          <c:showPercent val="0"/>
          <c:showBubbleSize val="0"/>
          <c:extLst>
            <c:ext xmlns:c15="http://schemas.microsoft.com/office/drawing/2012/chart" uri="{CE6537A1-D6FC-4f65-9D91-7224C49458BB}"/>
          </c:extLst>
        </c:dLbl>
      </c:pivotFmt>
      <c:pivotFmt>
        <c:idx val="4"/>
        <c:dLbl>
          <c:idx val="0"/>
          <c:showLegendKey val="0"/>
          <c:showVal val="0"/>
          <c:showCatName val="0"/>
          <c:showSerName val="0"/>
          <c:showPercent val="0"/>
          <c:showBubbleSize val="0"/>
          <c:extLst>
            <c:ext xmlns:c15="http://schemas.microsoft.com/office/drawing/2012/chart" uri="{CE6537A1-D6FC-4f65-9D91-7224C49458BB}"/>
          </c:extLst>
        </c:dLbl>
      </c:pivotFmt>
      <c:pivotFmt>
        <c:idx val="5"/>
        <c:dLbl>
          <c:idx val="0"/>
          <c:showLegendKey val="0"/>
          <c:showVal val="0"/>
          <c:showCatName val="0"/>
          <c:showSerName val="0"/>
          <c:showPercent val="0"/>
          <c:showBubbleSize val="0"/>
          <c:extLst>
            <c:ext xmlns:c15="http://schemas.microsoft.com/office/drawing/2012/chart" uri="{CE6537A1-D6FC-4f65-9D91-7224C49458BB}"/>
          </c:extLst>
        </c:dLbl>
      </c:pivotFmt>
      <c:pivotFmt>
        <c:idx val="6"/>
        <c:dLbl>
          <c:idx val="0"/>
          <c:showLegendKey val="0"/>
          <c:showVal val="0"/>
          <c:showCatName val="0"/>
          <c:showSerName val="0"/>
          <c:showPercent val="0"/>
          <c:showBubbleSize val="0"/>
          <c:extLst>
            <c:ext xmlns:c15="http://schemas.microsoft.com/office/drawing/2012/chart" uri="{CE6537A1-D6FC-4f65-9D91-7224C49458BB}"/>
          </c:extLst>
        </c:dLbl>
      </c:pivotFmt>
      <c:pivotFmt>
        <c:idx val="7"/>
        <c:dLbl>
          <c:idx val="0"/>
          <c:showLegendKey val="0"/>
          <c:showVal val="0"/>
          <c:showCatName val="0"/>
          <c:showSerName val="0"/>
          <c:showPercent val="0"/>
          <c:showBubbleSize val="0"/>
          <c:extLst>
            <c:ext xmlns:c15="http://schemas.microsoft.com/office/drawing/2012/chart" uri="{CE6537A1-D6FC-4f65-9D91-7224C49458BB}"/>
          </c:extLst>
        </c:dLbl>
      </c:pivotFmt>
      <c:pivotFmt>
        <c:idx val="8"/>
        <c:dLbl>
          <c:idx val="0"/>
          <c:showLegendKey val="0"/>
          <c:showVal val="0"/>
          <c:showCatName val="0"/>
          <c:showSerName val="0"/>
          <c:showPercent val="0"/>
          <c:showBubbleSize val="0"/>
          <c:extLst>
            <c:ext xmlns:c15="http://schemas.microsoft.com/office/drawing/2012/chart" uri="{CE6537A1-D6FC-4f65-9D91-7224C49458BB}"/>
          </c:extLst>
        </c:dLbl>
      </c:pivotFmt>
      <c:pivotFmt>
        <c:idx val="9"/>
        <c:dLbl>
          <c:idx val="0"/>
          <c:showLegendKey val="0"/>
          <c:showVal val="0"/>
          <c:showCatName val="0"/>
          <c:showSerName val="0"/>
          <c:showPercent val="0"/>
          <c:showBubbleSize val="0"/>
          <c:extLst>
            <c:ext xmlns:c15="http://schemas.microsoft.com/office/drawing/2012/chart" uri="{CE6537A1-D6FC-4f65-9D91-7224C49458BB}"/>
          </c:extLst>
        </c:dLbl>
      </c:pivotFmt>
      <c:pivotFmt>
        <c:idx val="10"/>
        <c:dLbl>
          <c:idx val="0"/>
          <c:showLegendKey val="0"/>
          <c:showVal val="0"/>
          <c:showCatName val="0"/>
          <c:showSerName val="0"/>
          <c:showPercent val="0"/>
          <c:showBubbleSize val="0"/>
          <c:extLst>
            <c:ext xmlns:c15="http://schemas.microsoft.com/office/drawing/2012/chart" uri="{CE6537A1-D6FC-4f65-9D91-7224C49458BB}"/>
          </c:extLst>
        </c:dLbl>
      </c:pivotFmt>
      <c:pivotFmt>
        <c:idx val="11"/>
        <c:dLbl>
          <c:idx val="0"/>
          <c:showLegendKey val="0"/>
          <c:showVal val="0"/>
          <c:showCatName val="0"/>
          <c:showSerName val="0"/>
          <c:showPercent val="0"/>
          <c:showBubbleSize val="0"/>
          <c:extLst>
            <c:ext xmlns:c15="http://schemas.microsoft.com/office/drawing/2012/chart" uri="{CE6537A1-D6FC-4f65-9D91-7224C49458BB}"/>
          </c:extLst>
        </c:dLbl>
      </c:pivotFmt>
      <c:pivotFmt>
        <c:idx val="12"/>
        <c:dLbl>
          <c:idx val="0"/>
          <c:showLegendKey val="0"/>
          <c:showVal val="0"/>
          <c:showCatName val="0"/>
          <c:showSerName val="0"/>
          <c:showPercent val="0"/>
          <c:showBubbleSize val="0"/>
          <c:extLst>
            <c:ext xmlns:c15="http://schemas.microsoft.com/office/drawing/2012/chart" uri="{CE6537A1-D6FC-4f65-9D91-7224C49458BB}"/>
          </c:extLst>
        </c:dLbl>
      </c:pivotFmt>
      <c:pivotFmt>
        <c:idx val="13"/>
        <c:dLbl>
          <c:idx val="0"/>
          <c:showLegendKey val="0"/>
          <c:showVal val="0"/>
          <c:showCatName val="0"/>
          <c:showSerName val="0"/>
          <c:showPercent val="0"/>
          <c:showBubbleSize val="0"/>
          <c:extLst>
            <c:ext xmlns:c15="http://schemas.microsoft.com/office/drawing/2012/chart" uri="{CE6537A1-D6FC-4f65-9D91-7224C49458BB}"/>
          </c:extLst>
        </c:dLbl>
      </c:pivotFmt>
      <c:pivotFmt>
        <c:idx val="14"/>
        <c:dLbl>
          <c:idx val="0"/>
          <c:showLegendKey val="0"/>
          <c:showVal val="0"/>
          <c:showCatName val="0"/>
          <c:showSerName val="0"/>
          <c:showPercent val="0"/>
          <c:showBubbleSize val="0"/>
          <c:extLst>
            <c:ext xmlns:c15="http://schemas.microsoft.com/office/drawing/2012/chart" uri="{CE6537A1-D6FC-4f65-9D91-7224C49458BB}"/>
          </c:extLst>
        </c:dLbl>
      </c:pivotFmt>
      <c:pivotFmt>
        <c:idx val="15"/>
        <c:dLbl>
          <c:idx val="0"/>
          <c:showLegendKey val="0"/>
          <c:showVal val="0"/>
          <c:showCatName val="0"/>
          <c:showSerName val="0"/>
          <c:showPercent val="0"/>
          <c:showBubbleSize val="0"/>
          <c:extLst>
            <c:ext xmlns:c15="http://schemas.microsoft.com/office/drawing/2012/chart" uri="{CE6537A1-D6FC-4f65-9D91-7224C49458BB}"/>
          </c:extLst>
        </c:dLbl>
      </c:pivotFmt>
      <c:pivotFmt>
        <c:idx val="16"/>
        <c:dLbl>
          <c:idx val="0"/>
          <c:showLegendKey val="0"/>
          <c:showVal val="0"/>
          <c:showCatName val="0"/>
          <c:showSerName val="0"/>
          <c:showPercent val="0"/>
          <c:showBubbleSize val="0"/>
          <c:extLst>
            <c:ext xmlns:c15="http://schemas.microsoft.com/office/drawing/2012/chart" uri="{CE6537A1-D6FC-4f65-9D91-7224C49458BB}"/>
          </c:extLst>
        </c:dLbl>
      </c:pivotFmt>
      <c:pivotFmt>
        <c:idx val="17"/>
        <c:dLbl>
          <c:idx val="0"/>
          <c:showLegendKey val="0"/>
          <c:showVal val="0"/>
          <c:showCatName val="0"/>
          <c:showSerName val="0"/>
          <c:showPercent val="0"/>
          <c:showBubbleSize val="0"/>
          <c:extLst>
            <c:ext xmlns:c15="http://schemas.microsoft.com/office/drawing/2012/chart" uri="{CE6537A1-D6FC-4f65-9D91-7224C49458BB}"/>
          </c:extLst>
        </c:dLbl>
      </c:pivotFmt>
      <c:pivotFmt>
        <c:idx val="18"/>
        <c:dLbl>
          <c:idx val="0"/>
          <c:showLegendKey val="0"/>
          <c:showVal val="0"/>
          <c:showCatName val="0"/>
          <c:showSerName val="0"/>
          <c:showPercent val="0"/>
          <c:showBubbleSize val="0"/>
          <c:extLst>
            <c:ext xmlns:c15="http://schemas.microsoft.com/office/drawing/2012/chart" uri="{CE6537A1-D6FC-4f65-9D91-7224C49458BB}"/>
          </c:extLst>
        </c:dLbl>
      </c:pivotFmt>
      <c:pivotFmt>
        <c:idx val="19"/>
        <c:dLbl>
          <c:idx val="0"/>
          <c:showLegendKey val="0"/>
          <c:showVal val="0"/>
          <c:showCatName val="0"/>
          <c:showSerName val="0"/>
          <c:showPercent val="0"/>
          <c:showBubbleSize val="0"/>
          <c:extLst>
            <c:ext xmlns:c15="http://schemas.microsoft.com/office/drawing/2012/chart" uri="{CE6537A1-D6FC-4f65-9D91-7224C49458BB}"/>
          </c:extLst>
        </c:dLbl>
      </c:pivotFmt>
      <c:pivotFmt>
        <c:idx val="20"/>
        <c:dLbl>
          <c:idx val="0"/>
          <c:showLegendKey val="0"/>
          <c:showVal val="0"/>
          <c:showCatName val="0"/>
          <c:showSerName val="0"/>
          <c:showPercent val="0"/>
          <c:showBubbleSize val="0"/>
          <c:extLst>
            <c:ext xmlns:c15="http://schemas.microsoft.com/office/drawing/2012/chart" uri="{CE6537A1-D6FC-4f65-9D91-7224C49458BB}"/>
          </c:extLst>
        </c:dLbl>
      </c:pivotFmt>
      <c:pivotFmt>
        <c:idx val="21"/>
        <c:dLbl>
          <c:idx val="0"/>
          <c:showLegendKey val="0"/>
          <c:showVal val="0"/>
          <c:showCatName val="0"/>
          <c:showSerName val="0"/>
          <c:showPercent val="0"/>
          <c:showBubbleSize val="0"/>
          <c:extLst>
            <c:ext xmlns:c15="http://schemas.microsoft.com/office/drawing/2012/chart" uri="{CE6537A1-D6FC-4f65-9D91-7224C49458BB}"/>
          </c:extLst>
        </c:dLbl>
      </c:pivotFmt>
      <c:pivotFmt>
        <c:idx val="22"/>
        <c:dLbl>
          <c:idx val="0"/>
          <c:showLegendKey val="0"/>
          <c:showVal val="0"/>
          <c:showCatName val="0"/>
          <c:showSerName val="0"/>
          <c:showPercent val="0"/>
          <c:showBubbleSize val="0"/>
          <c:extLst>
            <c:ext xmlns:c15="http://schemas.microsoft.com/office/drawing/2012/chart" uri="{CE6537A1-D6FC-4f65-9D91-7224C49458BB}"/>
          </c:extLst>
        </c:dLbl>
      </c:pivotFmt>
      <c:pivotFmt>
        <c:idx val="23"/>
        <c:dLbl>
          <c:idx val="0"/>
          <c:showLegendKey val="0"/>
          <c:showVal val="0"/>
          <c:showCatName val="0"/>
          <c:showSerName val="0"/>
          <c:showPercent val="0"/>
          <c:showBubbleSize val="0"/>
          <c:extLst>
            <c:ext xmlns:c15="http://schemas.microsoft.com/office/drawing/2012/chart" uri="{CE6537A1-D6FC-4f65-9D91-7224C49458BB}"/>
          </c:extLst>
        </c:dLbl>
      </c:pivotFmt>
      <c:pivotFmt>
        <c:idx val="24"/>
        <c:dLbl>
          <c:idx val="0"/>
          <c:showLegendKey val="0"/>
          <c:showVal val="0"/>
          <c:showCatName val="0"/>
          <c:showSerName val="0"/>
          <c:showPercent val="0"/>
          <c:showBubbleSize val="0"/>
          <c:extLst>
            <c:ext xmlns:c15="http://schemas.microsoft.com/office/drawing/2012/chart" uri="{CE6537A1-D6FC-4f65-9D91-7224C49458BB}"/>
          </c:extLst>
        </c:dLbl>
      </c:pivotFmt>
      <c:pivotFmt>
        <c:idx val="25"/>
        <c:dLbl>
          <c:idx val="0"/>
          <c:showLegendKey val="0"/>
          <c:showVal val="0"/>
          <c:showCatName val="0"/>
          <c:showSerName val="0"/>
          <c:showPercent val="0"/>
          <c:showBubbleSize val="0"/>
          <c:extLst>
            <c:ext xmlns:c15="http://schemas.microsoft.com/office/drawing/2012/chart" uri="{CE6537A1-D6FC-4f65-9D91-7224C49458BB}"/>
          </c:extLst>
        </c:dLbl>
      </c:pivotFmt>
      <c:pivotFmt>
        <c:idx val="26"/>
        <c:dLbl>
          <c:idx val="0"/>
          <c:showLegendKey val="0"/>
          <c:showVal val="0"/>
          <c:showCatName val="0"/>
          <c:showSerName val="0"/>
          <c:showPercent val="0"/>
          <c:showBubbleSize val="0"/>
          <c:extLst>
            <c:ext xmlns:c15="http://schemas.microsoft.com/office/drawing/2012/chart" uri="{CE6537A1-D6FC-4f65-9D91-7224C49458BB}"/>
          </c:extLst>
        </c:dLbl>
      </c:pivotFmt>
      <c:pivotFmt>
        <c:idx val="27"/>
        <c:dLbl>
          <c:idx val="0"/>
          <c:showLegendKey val="0"/>
          <c:showVal val="0"/>
          <c:showCatName val="0"/>
          <c:showSerName val="0"/>
          <c:showPercent val="0"/>
          <c:showBubbleSize val="0"/>
          <c:extLst>
            <c:ext xmlns:c15="http://schemas.microsoft.com/office/drawing/2012/chart" uri="{CE6537A1-D6FC-4f65-9D91-7224C49458BB}"/>
          </c:extLst>
        </c:dLbl>
      </c:pivotFmt>
      <c:pivotFmt>
        <c:idx val="28"/>
        <c:dLbl>
          <c:idx val="0"/>
          <c:showLegendKey val="0"/>
          <c:showVal val="0"/>
          <c:showCatName val="0"/>
          <c:showSerName val="0"/>
          <c:showPercent val="0"/>
          <c:showBubbleSize val="0"/>
          <c:extLst>
            <c:ext xmlns:c15="http://schemas.microsoft.com/office/drawing/2012/chart" uri="{CE6537A1-D6FC-4f65-9D91-7224C49458BB}"/>
          </c:extLst>
        </c:dLbl>
      </c:pivotFmt>
      <c:pivotFmt>
        <c:idx val="29"/>
        <c:dLbl>
          <c:idx val="0"/>
          <c:showLegendKey val="0"/>
          <c:showVal val="0"/>
          <c:showCatName val="0"/>
          <c:showSerName val="0"/>
          <c:showPercent val="0"/>
          <c:showBubbleSize val="0"/>
          <c:extLst>
            <c:ext xmlns:c15="http://schemas.microsoft.com/office/drawing/2012/chart" uri="{CE6537A1-D6FC-4f65-9D91-7224C49458BB}"/>
          </c:extLst>
        </c:dLbl>
      </c:pivotFmt>
      <c:pivotFmt>
        <c:idx val="3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a:solidFill>
                <a:schemeClr val="lt2"/>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12700">
              <a:solidFill>
                <a:schemeClr val="lt2"/>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TotalTonsByTruck_High!$C$4:$C$6</c:f>
              <c:strCache>
                <c:ptCount val="1"/>
                <c:pt idx="0">
                  <c:v>2 - Medium ICE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multiLvlStrRef>
              <c:f>TotalTonsByTruck_High!$B$7:$B$37</c:f>
              <c:multiLvlStrCache>
                <c:ptCount val="15"/>
                <c:lvl>
                  <c:pt idx="0">
                    <c:v>FTL Direct </c:v>
                  </c:pt>
                  <c:pt idx="1">
                    <c:v>LTL Direct </c:v>
                  </c:pt>
                  <c:pt idx="2">
                    <c:v>LTL-Air-LTL  </c:v>
                  </c:pt>
                  <c:pt idx="3">
                    <c:v>FTL-Carload-FTL  </c:v>
                  </c:pt>
                  <c:pt idx="4">
                    <c:v>LTL-IMX-LTL  </c:v>
                  </c:pt>
                  <c:pt idx="5">
                    <c:v>FTL-IMX-FTL  </c:v>
                  </c:pt>
                  <c:pt idx="6">
                    <c:v>FTL-Water-FTL  </c:v>
                  </c:pt>
                  <c:pt idx="7">
                    <c:v>FTL-No Transload-Port (40' container)</c:v>
                  </c:pt>
                  <c:pt idx="8">
                    <c:v>LTL-No Transload-Port (40' container)</c:v>
                  </c:pt>
                  <c:pt idx="9">
                    <c:v>FTL-Transload-Port (53' trailer)</c:v>
                  </c:pt>
                  <c:pt idx="10">
                    <c:v>LTL-Transload-Port (53' trailer)</c:v>
                  </c:pt>
                  <c:pt idx="11">
                    <c:v>LTL-DC-LTL  </c:v>
                  </c:pt>
                  <c:pt idx="12">
                    <c:v>LTL-DC-FTL-DC-LTL  </c:v>
                  </c:pt>
                  <c:pt idx="13">
                    <c:v>FTL-DC-FTL  </c:v>
                  </c:pt>
                  <c:pt idx="14">
                    <c:v>FTL-DC-FTL-DC-FTL  </c:v>
                  </c:pt>
                </c:lvl>
                <c:lvl>
                  <c:pt idx="0">
                    <c:v>1</c:v>
                  </c:pt>
                  <c:pt idx="1">
                    <c:v>2</c:v>
                  </c:pt>
                  <c:pt idx="2">
                    <c:v>3</c:v>
                  </c:pt>
                  <c:pt idx="3">
                    <c:v>4</c:v>
                  </c:pt>
                  <c:pt idx="4">
                    <c:v>5</c:v>
                  </c:pt>
                  <c:pt idx="5">
                    <c:v>6</c:v>
                  </c:pt>
                  <c:pt idx="6">
                    <c:v>7</c:v>
                  </c:pt>
                  <c:pt idx="7">
                    <c:v>8</c:v>
                  </c:pt>
                  <c:pt idx="8">
                    <c:v>9</c:v>
                  </c:pt>
                  <c:pt idx="9">
                    <c:v>10</c:v>
                  </c:pt>
                  <c:pt idx="10">
                    <c:v>11</c:v>
                  </c:pt>
                  <c:pt idx="11">
                    <c:v>15</c:v>
                  </c:pt>
                  <c:pt idx="12">
                    <c:v>16</c:v>
                  </c:pt>
                  <c:pt idx="13">
                    <c:v>17</c:v>
                  </c:pt>
                  <c:pt idx="14">
                    <c:v>18</c:v>
                  </c:pt>
                </c:lvl>
              </c:multiLvlStrCache>
            </c:multiLvlStrRef>
          </c:cat>
          <c:val>
            <c:numRef>
              <c:f>TotalTonsByTruck_High!$C$7:$C$37</c:f>
              <c:numCache>
                <c:formatCode>_(* #,##0_);_(* \(#,##0\);_(* "-"??_);_(@_)</c:formatCode>
                <c:ptCount val="15"/>
                <c:pt idx="0">
                  <c:v>4366451.62103019</c:v>
                </c:pt>
                <c:pt idx="1">
                  <c:v>11362979.2764924</c:v>
                </c:pt>
                <c:pt idx="2">
                  <c:v>26314.9068921254</c:v>
                </c:pt>
                <c:pt idx="3">
                  <c:v>21125899.0108511</c:v>
                </c:pt>
                <c:pt idx="4">
                  <c:v>5433206.8982083704</c:v>
                </c:pt>
                <c:pt idx="5">
                  <c:v>560060.18309638603</c:v>
                </c:pt>
                <c:pt idx="6">
                  <c:v>10218952.472856799</c:v>
                </c:pt>
                <c:pt idx="7">
                  <c:v>563399.85418124998</c:v>
                </c:pt>
                <c:pt idx="8">
                  <c:v>590473.08181063004</c:v>
                </c:pt>
                <c:pt idx="9">
                  <c:v>5879.4351149315498</c:v>
                </c:pt>
                <c:pt idx="10">
                  <c:v>12006.443179608799</c:v>
                </c:pt>
                <c:pt idx="11">
                  <c:v>14713498.476518501</c:v>
                </c:pt>
                <c:pt idx="12">
                  <c:v>7956024.3054310502</c:v>
                </c:pt>
                <c:pt idx="13">
                  <c:v>3680386.71798696</c:v>
                </c:pt>
                <c:pt idx="14">
                  <c:v>5839415.3159128698</c:v>
                </c:pt>
              </c:numCache>
            </c:numRef>
          </c:val>
          <c:extLst>
            <c:ext xmlns:c16="http://schemas.microsoft.com/office/drawing/2014/chart" uri="{C3380CC4-5D6E-409C-BE32-E72D297353CC}">
              <c16:uniqueId val="{00000000-01EC-4FC6-8462-A702DC773F65}"/>
            </c:ext>
          </c:extLst>
        </c:ser>
        <c:ser>
          <c:idx val="1"/>
          <c:order val="1"/>
          <c:tx>
            <c:strRef>
              <c:f>TotalTonsByTruck_High!$E$4:$E$6</c:f>
              <c:strCache>
                <c:ptCount val="1"/>
                <c:pt idx="0">
                  <c:v>3 - Heavy ICE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multiLvlStrRef>
              <c:f>TotalTonsByTruck_High!$B$7:$B$37</c:f>
              <c:multiLvlStrCache>
                <c:ptCount val="15"/>
                <c:lvl>
                  <c:pt idx="0">
                    <c:v>FTL Direct </c:v>
                  </c:pt>
                  <c:pt idx="1">
                    <c:v>LTL Direct </c:v>
                  </c:pt>
                  <c:pt idx="2">
                    <c:v>LTL-Air-LTL  </c:v>
                  </c:pt>
                  <c:pt idx="3">
                    <c:v>FTL-Carload-FTL  </c:v>
                  </c:pt>
                  <c:pt idx="4">
                    <c:v>LTL-IMX-LTL  </c:v>
                  </c:pt>
                  <c:pt idx="5">
                    <c:v>FTL-IMX-FTL  </c:v>
                  </c:pt>
                  <c:pt idx="6">
                    <c:v>FTL-Water-FTL  </c:v>
                  </c:pt>
                  <c:pt idx="7">
                    <c:v>FTL-No Transload-Port (40' container)</c:v>
                  </c:pt>
                  <c:pt idx="8">
                    <c:v>LTL-No Transload-Port (40' container)</c:v>
                  </c:pt>
                  <c:pt idx="9">
                    <c:v>FTL-Transload-Port (53' trailer)</c:v>
                  </c:pt>
                  <c:pt idx="10">
                    <c:v>LTL-Transload-Port (53' trailer)</c:v>
                  </c:pt>
                  <c:pt idx="11">
                    <c:v>LTL-DC-LTL  </c:v>
                  </c:pt>
                  <c:pt idx="12">
                    <c:v>LTL-DC-FTL-DC-LTL  </c:v>
                  </c:pt>
                  <c:pt idx="13">
                    <c:v>FTL-DC-FTL  </c:v>
                  </c:pt>
                  <c:pt idx="14">
                    <c:v>FTL-DC-FTL-DC-FTL  </c:v>
                  </c:pt>
                </c:lvl>
                <c:lvl>
                  <c:pt idx="0">
                    <c:v>1</c:v>
                  </c:pt>
                  <c:pt idx="1">
                    <c:v>2</c:v>
                  </c:pt>
                  <c:pt idx="2">
                    <c:v>3</c:v>
                  </c:pt>
                  <c:pt idx="3">
                    <c:v>4</c:v>
                  </c:pt>
                  <c:pt idx="4">
                    <c:v>5</c:v>
                  </c:pt>
                  <c:pt idx="5">
                    <c:v>6</c:v>
                  </c:pt>
                  <c:pt idx="6">
                    <c:v>7</c:v>
                  </c:pt>
                  <c:pt idx="7">
                    <c:v>8</c:v>
                  </c:pt>
                  <c:pt idx="8">
                    <c:v>9</c:v>
                  </c:pt>
                  <c:pt idx="9">
                    <c:v>10</c:v>
                  </c:pt>
                  <c:pt idx="10">
                    <c:v>11</c:v>
                  </c:pt>
                  <c:pt idx="11">
                    <c:v>15</c:v>
                  </c:pt>
                  <c:pt idx="12">
                    <c:v>16</c:v>
                  </c:pt>
                  <c:pt idx="13">
                    <c:v>17</c:v>
                  </c:pt>
                  <c:pt idx="14">
                    <c:v>18</c:v>
                  </c:pt>
                </c:lvl>
              </c:multiLvlStrCache>
            </c:multiLvlStrRef>
          </c:cat>
          <c:val>
            <c:numRef>
              <c:f>TotalTonsByTruck_High!$E$7:$E$37</c:f>
              <c:numCache>
                <c:formatCode>_(* #,##0_);_(* \(#,##0\);_(* "-"??_);_(@_)</c:formatCode>
                <c:ptCount val="15"/>
                <c:pt idx="0">
                  <c:v>35178763.2739214</c:v>
                </c:pt>
                <c:pt idx="1">
                  <c:v>93514533.7195452</c:v>
                </c:pt>
                <c:pt idx="2">
                  <c:v>666179.08446406503</c:v>
                </c:pt>
                <c:pt idx="3">
                  <c:v>139395003.17790201</c:v>
                </c:pt>
                <c:pt idx="4">
                  <c:v>37569423.619925402</c:v>
                </c:pt>
                <c:pt idx="5">
                  <c:v>4231777.5653569102</c:v>
                </c:pt>
                <c:pt idx="6">
                  <c:v>54006420.374414898</c:v>
                </c:pt>
                <c:pt idx="7">
                  <c:v>43189517.370695703</c:v>
                </c:pt>
                <c:pt idx="8">
                  <c:v>51837986.475748003</c:v>
                </c:pt>
                <c:pt idx="9">
                  <c:v>143776.212183077</c:v>
                </c:pt>
                <c:pt idx="10">
                  <c:v>256331.36697537999</c:v>
                </c:pt>
                <c:pt idx="11">
                  <c:v>167903171.421565</c:v>
                </c:pt>
                <c:pt idx="12">
                  <c:v>75935024.739152506</c:v>
                </c:pt>
                <c:pt idx="13">
                  <c:v>42412820.013143301</c:v>
                </c:pt>
                <c:pt idx="14">
                  <c:v>58429198.513442896</c:v>
                </c:pt>
              </c:numCache>
            </c:numRef>
          </c:val>
          <c:extLst>
            <c:ext xmlns:c16="http://schemas.microsoft.com/office/drawing/2014/chart" uri="{C3380CC4-5D6E-409C-BE32-E72D297353CC}">
              <c16:uniqueId val="{00000001-01EC-4FC6-8462-A702DC773F65}"/>
            </c:ext>
          </c:extLst>
        </c:ser>
        <c:ser>
          <c:idx val="2"/>
          <c:order val="2"/>
          <c:tx>
            <c:strRef>
              <c:f>TotalTonsByTruck_High!$G$4:$G$6</c:f>
              <c:strCache>
                <c:ptCount val="1"/>
                <c:pt idx="0">
                  <c:v>4 - Heavy CAT-Plat</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cat>
            <c:multiLvlStrRef>
              <c:f>TotalTonsByTruck_High!$B$7:$B$37</c:f>
              <c:multiLvlStrCache>
                <c:ptCount val="15"/>
                <c:lvl>
                  <c:pt idx="0">
                    <c:v>FTL Direct </c:v>
                  </c:pt>
                  <c:pt idx="1">
                    <c:v>LTL Direct </c:v>
                  </c:pt>
                  <c:pt idx="2">
                    <c:v>LTL-Air-LTL  </c:v>
                  </c:pt>
                  <c:pt idx="3">
                    <c:v>FTL-Carload-FTL  </c:v>
                  </c:pt>
                  <c:pt idx="4">
                    <c:v>LTL-IMX-LTL  </c:v>
                  </c:pt>
                  <c:pt idx="5">
                    <c:v>FTL-IMX-FTL  </c:v>
                  </c:pt>
                  <c:pt idx="6">
                    <c:v>FTL-Water-FTL  </c:v>
                  </c:pt>
                  <c:pt idx="7">
                    <c:v>FTL-No Transload-Port (40' container)</c:v>
                  </c:pt>
                  <c:pt idx="8">
                    <c:v>LTL-No Transload-Port (40' container)</c:v>
                  </c:pt>
                  <c:pt idx="9">
                    <c:v>FTL-Transload-Port (53' trailer)</c:v>
                  </c:pt>
                  <c:pt idx="10">
                    <c:v>LTL-Transload-Port (53' trailer)</c:v>
                  </c:pt>
                  <c:pt idx="11">
                    <c:v>LTL-DC-LTL  </c:v>
                  </c:pt>
                  <c:pt idx="12">
                    <c:v>LTL-DC-FTL-DC-LTL  </c:v>
                  </c:pt>
                  <c:pt idx="13">
                    <c:v>FTL-DC-FTL  </c:v>
                  </c:pt>
                  <c:pt idx="14">
                    <c:v>FTL-DC-FTL-DC-FTL  </c:v>
                  </c:pt>
                </c:lvl>
                <c:lvl>
                  <c:pt idx="0">
                    <c:v>1</c:v>
                  </c:pt>
                  <c:pt idx="1">
                    <c:v>2</c:v>
                  </c:pt>
                  <c:pt idx="2">
                    <c:v>3</c:v>
                  </c:pt>
                  <c:pt idx="3">
                    <c:v>4</c:v>
                  </c:pt>
                  <c:pt idx="4">
                    <c:v>5</c:v>
                  </c:pt>
                  <c:pt idx="5">
                    <c:v>6</c:v>
                  </c:pt>
                  <c:pt idx="6">
                    <c:v>7</c:v>
                  </c:pt>
                  <c:pt idx="7">
                    <c:v>8</c:v>
                  </c:pt>
                  <c:pt idx="8">
                    <c:v>9</c:v>
                  </c:pt>
                  <c:pt idx="9">
                    <c:v>10</c:v>
                  </c:pt>
                  <c:pt idx="10">
                    <c:v>11</c:v>
                  </c:pt>
                  <c:pt idx="11">
                    <c:v>15</c:v>
                  </c:pt>
                  <c:pt idx="12">
                    <c:v>16</c:v>
                  </c:pt>
                  <c:pt idx="13">
                    <c:v>17</c:v>
                  </c:pt>
                  <c:pt idx="14">
                    <c:v>18</c:v>
                  </c:pt>
                </c:lvl>
              </c:multiLvlStrCache>
            </c:multiLvlStrRef>
          </c:cat>
          <c:val>
            <c:numRef>
              <c:f>TotalTonsByTruck_High!$G$7:$G$37</c:f>
              <c:numCache>
                <c:formatCode>_(* #,##0_);_(* \(#,##0\);_(* "-"??_);_(@_)</c:formatCode>
                <c:ptCount val="15"/>
                <c:pt idx="0">
                  <c:v>7266659.4666125504</c:v>
                </c:pt>
                <c:pt idx="1">
                  <c:v>17654295.530123699</c:v>
                </c:pt>
                <c:pt idx="2">
                  <c:v>46902.192360123001</c:v>
                </c:pt>
                <c:pt idx="3">
                  <c:v>5365763.7753552301</c:v>
                </c:pt>
                <c:pt idx="4">
                  <c:v>5287721.7881687898</c:v>
                </c:pt>
                <c:pt idx="5">
                  <c:v>248824.74582060799</c:v>
                </c:pt>
                <c:pt idx="6">
                  <c:v>4141916.2844278198</c:v>
                </c:pt>
                <c:pt idx="7">
                  <c:v>12777236.341758</c:v>
                </c:pt>
                <c:pt idx="8">
                  <c:v>14587636.651110301</c:v>
                </c:pt>
                <c:pt idx="9">
                  <c:v>30856.002180300598</c:v>
                </c:pt>
                <c:pt idx="10">
                  <c:v>118744.48331045901</c:v>
                </c:pt>
                <c:pt idx="11">
                  <c:v>37362031.647340797</c:v>
                </c:pt>
                <c:pt idx="12">
                  <c:v>6622959.6776561104</c:v>
                </c:pt>
                <c:pt idx="13">
                  <c:v>10591605.1335971</c:v>
                </c:pt>
                <c:pt idx="14">
                  <c:v>1742985.7489378599</c:v>
                </c:pt>
              </c:numCache>
            </c:numRef>
          </c:val>
          <c:extLst>
            <c:ext xmlns:c16="http://schemas.microsoft.com/office/drawing/2014/chart" uri="{C3380CC4-5D6E-409C-BE32-E72D297353CC}">
              <c16:uniqueId val="{00000002-01EC-4FC6-8462-A702DC773F65}"/>
            </c:ext>
          </c:extLst>
        </c:ser>
        <c:ser>
          <c:idx val="3"/>
          <c:order val="3"/>
          <c:tx>
            <c:strRef>
              <c:f>TotalTonsByTruck_High!$I$4:$I$6</c:f>
              <c:strCache>
                <c:ptCount val="1"/>
                <c:pt idx="0">
                  <c:v>5 - Medium BET</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cat>
            <c:multiLvlStrRef>
              <c:f>TotalTonsByTruck_High!$B$7:$B$37</c:f>
              <c:multiLvlStrCache>
                <c:ptCount val="15"/>
                <c:lvl>
                  <c:pt idx="0">
                    <c:v>FTL Direct </c:v>
                  </c:pt>
                  <c:pt idx="1">
                    <c:v>LTL Direct </c:v>
                  </c:pt>
                  <c:pt idx="2">
                    <c:v>LTL-Air-LTL  </c:v>
                  </c:pt>
                  <c:pt idx="3">
                    <c:v>FTL-Carload-FTL  </c:v>
                  </c:pt>
                  <c:pt idx="4">
                    <c:v>LTL-IMX-LTL  </c:v>
                  </c:pt>
                  <c:pt idx="5">
                    <c:v>FTL-IMX-FTL  </c:v>
                  </c:pt>
                  <c:pt idx="6">
                    <c:v>FTL-Water-FTL  </c:v>
                  </c:pt>
                  <c:pt idx="7">
                    <c:v>FTL-No Transload-Port (40' container)</c:v>
                  </c:pt>
                  <c:pt idx="8">
                    <c:v>LTL-No Transload-Port (40' container)</c:v>
                  </c:pt>
                  <c:pt idx="9">
                    <c:v>FTL-Transload-Port (53' trailer)</c:v>
                  </c:pt>
                  <c:pt idx="10">
                    <c:v>LTL-Transload-Port (53' trailer)</c:v>
                  </c:pt>
                  <c:pt idx="11">
                    <c:v>LTL-DC-LTL  </c:v>
                  </c:pt>
                  <c:pt idx="12">
                    <c:v>LTL-DC-FTL-DC-LTL  </c:v>
                  </c:pt>
                  <c:pt idx="13">
                    <c:v>FTL-DC-FTL  </c:v>
                  </c:pt>
                  <c:pt idx="14">
                    <c:v>FTL-DC-FTL-DC-FTL  </c:v>
                  </c:pt>
                </c:lvl>
                <c:lvl>
                  <c:pt idx="0">
                    <c:v>1</c:v>
                  </c:pt>
                  <c:pt idx="1">
                    <c:v>2</c:v>
                  </c:pt>
                  <c:pt idx="2">
                    <c:v>3</c:v>
                  </c:pt>
                  <c:pt idx="3">
                    <c:v>4</c:v>
                  </c:pt>
                  <c:pt idx="4">
                    <c:v>5</c:v>
                  </c:pt>
                  <c:pt idx="5">
                    <c:v>6</c:v>
                  </c:pt>
                  <c:pt idx="6">
                    <c:v>7</c:v>
                  </c:pt>
                  <c:pt idx="7">
                    <c:v>8</c:v>
                  </c:pt>
                  <c:pt idx="8">
                    <c:v>9</c:v>
                  </c:pt>
                  <c:pt idx="9">
                    <c:v>10</c:v>
                  </c:pt>
                  <c:pt idx="10">
                    <c:v>11</c:v>
                  </c:pt>
                  <c:pt idx="11">
                    <c:v>15</c:v>
                  </c:pt>
                  <c:pt idx="12">
                    <c:v>16</c:v>
                  </c:pt>
                  <c:pt idx="13">
                    <c:v>17</c:v>
                  </c:pt>
                  <c:pt idx="14">
                    <c:v>18</c:v>
                  </c:pt>
                </c:lvl>
              </c:multiLvlStrCache>
            </c:multiLvlStrRef>
          </c:cat>
          <c:val>
            <c:numRef>
              <c:f>TotalTonsByTruck_High!$I$7:$I$37</c:f>
              <c:numCache>
                <c:formatCode>_(* #,##0_);_(* \(#,##0\);_(* "-"??_);_(@_)</c:formatCode>
                <c:ptCount val="15"/>
                <c:pt idx="0">
                  <c:v>1057169.5229173501</c:v>
                </c:pt>
                <c:pt idx="1">
                  <c:v>3436246.8989604702</c:v>
                </c:pt>
                <c:pt idx="2">
                  <c:v>5191.9474429500697</c:v>
                </c:pt>
                <c:pt idx="3">
                  <c:v>9574421.5731155891</c:v>
                </c:pt>
                <c:pt idx="4">
                  <c:v>2964103.2440688699</c:v>
                </c:pt>
                <c:pt idx="5">
                  <c:v>83197.239127991706</c:v>
                </c:pt>
                <c:pt idx="6">
                  <c:v>5013454.3592961105</c:v>
                </c:pt>
                <c:pt idx="7">
                  <c:v>134317.83433804399</c:v>
                </c:pt>
                <c:pt idx="8">
                  <c:v>394962.45277834003</c:v>
                </c:pt>
                <c:pt idx="9">
                  <c:v>1134.7878737537201</c:v>
                </c:pt>
                <c:pt idx="10">
                  <c:v>1036.7559501221201</c:v>
                </c:pt>
                <c:pt idx="11">
                  <c:v>7557537.25666398</c:v>
                </c:pt>
                <c:pt idx="12">
                  <c:v>4466931.8020285396</c:v>
                </c:pt>
                <c:pt idx="13">
                  <c:v>1492383.2280489199</c:v>
                </c:pt>
                <c:pt idx="14">
                  <c:v>3087696.4235689798</c:v>
                </c:pt>
              </c:numCache>
            </c:numRef>
          </c:val>
          <c:extLst>
            <c:ext xmlns:c16="http://schemas.microsoft.com/office/drawing/2014/chart" uri="{C3380CC4-5D6E-409C-BE32-E72D297353CC}">
              <c16:uniqueId val="{00000003-01EC-4FC6-8462-A702DC773F65}"/>
            </c:ext>
          </c:extLst>
        </c:ser>
        <c:ser>
          <c:idx val="4"/>
          <c:order val="4"/>
          <c:tx>
            <c:strRef>
              <c:f>TotalTonsByTruck_High!$K$4:$K$6</c:f>
              <c:strCache>
                <c:ptCount val="1"/>
                <c:pt idx="0">
                  <c:v>6 - Heavy BET</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cat>
            <c:multiLvlStrRef>
              <c:f>TotalTonsByTruck_High!$B$7:$B$37</c:f>
              <c:multiLvlStrCache>
                <c:ptCount val="15"/>
                <c:lvl>
                  <c:pt idx="0">
                    <c:v>FTL Direct </c:v>
                  </c:pt>
                  <c:pt idx="1">
                    <c:v>LTL Direct </c:v>
                  </c:pt>
                  <c:pt idx="2">
                    <c:v>LTL-Air-LTL  </c:v>
                  </c:pt>
                  <c:pt idx="3">
                    <c:v>FTL-Carload-FTL  </c:v>
                  </c:pt>
                  <c:pt idx="4">
                    <c:v>LTL-IMX-LTL  </c:v>
                  </c:pt>
                  <c:pt idx="5">
                    <c:v>FTL-IMX-FTL  </c:v>
                  </c:pt>
                  <c:pt idx="6">
                    <c:v>FTL-Water-FTL  </c:v>
                  </c:pt>
                  <c:pt idx="7">
                    <c:v>FTL-No Transload-Port (40' container)</c:v>
                  </c:pt>
                  <c:pt idx="8">
                    <c:v>LTL-No Transload-Port (40' container)</c:v>
                  </c:pt>
                  <c:pt idx="9">
                    <c:v>FTL-Transload-Port (53' trailer)</c:v>
                  </c:pt>
                  <c:pt idx="10">
                    <c:v>LTL-Transload-Port (53' trailer)</c:v>
                  </c:pt>
                  <c:pt idx="11">
                    <c:v>LTL-DC-LTL  </c:v>
                  </c:pt>
                  <c:pt idx="12">
                    <c:v>LTL-DC-FTL-DC-LTL  </c:v>
                  </c:pt>
                  <c:pt idx="13">
                    <c:v>FTL-DC-FTL  </c:v>
                  </c:pt>
                  <c:pt idx="14">
                    <c:v>FTL-DC-FTL-DC-FTL  </c:v>
                  </c:pt>
                </c:lvl>
                <c:lvl>
                  <c:pt idx="0">
                    <c:v>1</c:v>
                  </c:pt>
                  <c:pt idx="1">
                    <c:v>2</c:v>
                  </c:pt>
                  <c:pt idx="2">
                    <c:v>3</c:v>
                  </c:pt>
                  <c:pt idx="3">
                    <c:v>4</c:v>
                  </c:pt>
                  <c:pt idx="4">
                    <c:v>5</c:v>
                  </c:pt>
                  <c:pt idx="5">
                    <c:v>6</c:v>
                  </c:pt>
                  <c:pt idx="6">
                    <c:v>7</c:v>
                  </c:pt>
                  <c:pt idx="7">
                    <c:v>8</c:v>
                  </c:pt>
                  <c:pt idx="8">
                    <c:v>9</c:v>
                  </c:pt>
                  <c:pt idx="9">
                    <c:v>10</c:v>
                  </c:pt>
                  <c:pt idx="10">
                    <c:v>11</c:v>
                  </c:pt>
                  <c:pt idx="11">
                    <c:v>15</c:v>
                  </c:pt>
                  <c:pt idx="12">
                    <c:v>16</c:v>
                  </c:pt>
                  <c:pt idx="13">
                    <c:v>17</c:v>
                  </c:pt>
                  <c:pt idx="14">
                    <c:v>18</c:v>
                  </c:pt>
                </c:lvl>
              </c:multiLvlStrCache>
            </c:multiLvlStrRef>
          </c:cat>
          <c:val>
            <c:numRef>
              <c:f>TotalTonsByTruck_High!$K$7:$K$37</c:f>
              <c:numCache>
                <c:formatCode>_(* #,##0_);_(* \(#,##0\);_(* "-"??_);_(@_)</c:formatCode>
                <c:ptCount val="15"/>
                <c:pt idx="0">
                  <c:v>4048731.5877486402</c:v>
                </c:pt>
                <c:pt idx="1">
                  <c:v>8487877.6669764798</c:v>
                </c:pt>
                <c:pt idx="2">
                  <c:v>71505.889688489406</c:v>
                </c:pt>
                <c:pt idx="3">
                  <c:v>14953522.060630601</c:v>
                </c:pt>
                <c:pt idx="4">
                  <c:v>6630677.4485789305</c:v>
                </c:pt>
                <c:pt idx="5">
                  <c:v>411134.56758580398</c:v>
                </c:pt>
                <c:pt idx="6">
                  <c:v>12473306.567238299</c:v>
                </c:pt>
                <c:pt idx="7">
                  <c:v>2841632.0281571099</c:v>
                </c:pt>
                <c:pt idx="8">
                  <c:v>4910952.7319399295</c:v>
                </c:pt>
                <c:pt idx="9">
                  <c:v>18091.2673293601</c:v>
                </c:pt>
                <c:pt idx="10">
                  <c:v>20614.6808281374</c:v>
                </c:pt>
                <c:pt idx="11">
                  <c:v>21671781.844367601</c:v>
                </c:pt>
                <c:pt idx="12">
                  <c:v>9562242.2322271802</c:v>
                </c:pt>
                <c:pt idx="13">
                  <c:v>4323182.6769596897</c:v>
                </c:pt>
              </c:numCache>
            </c:numRef>
          </c:val>
          <c:extLst>
            <c:ext xmlns:c16="http://schemas.microsoft.com/office/drawing/2014/chart" uri="{C3380CC4-5D6E-409C-BE32-E72D297353CC}">
              <c16:uniqueId val="{00000004-01EC-4FC6-8462-A702DC773F65}"/>
            </c:ext>
          </c:extLst>
        </c:ser>
        <c:dLbls>
          <c:showLegendKey val="0"/>
          <c:showVal val="0"/>
          <c:showCatName val="0"/>
          <c:showSerName val="0"/>
          <c:showPercent val="0"/>
          <c:showBubbleSize val="0"/>
        </c:dLbls>
        <c:gapWidth val="100"/>
        <c:overlap val="100"/>
        <c:axId val="1343088352"/>
        <c:axId val="1294821056"/>
      </c:barChart>
      <c:catAx>
        <c:axId val="1343088352"/>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a:t>Mode Path</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294821056"/>
        <c:crosses val="autoZero"/>
        <c:auto val="1"/>
        <c:lblAlgn val="ctr"/>
        <c:lblOffset val="100"/>
        <c:noMultiLvlLbl val="0"/>
      </c:catAx>
      <c:valAx>
        <c:axId val="1294821056"/>
        <c:scaling>
          <c:orientation val="minMax"/>
          <c:max val="270000000"/>
          <c:min val="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a:t>Annual Tons</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3430883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[ODSegmentByTruck_Compare.xlsx]TotalTrips!PivotTable1</c:name>
    <c:fmtId val="-1"/>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TotalTrips!$B$3:$B$4</c:f>
              <c:strCache>
                <c:ptCount val="1"/>
                <c:pt idx="0">
                  <c:v>0. Baseline</c:v>
                </c:pt>
              </c:strCache>
            </c:strRef>
          </c:tx>
          <c:spPr>
            <a:solidFill>
              <a:schemeClr val="accent1"/>
            </a:solidFill>
            <a:ln>
              <a:noFill/>
            </a:ln>
            <a:effectLst/>
          </c:spPr>
          <c:invertIfNegative val="0"/>
          <c:cat>
            <c:multiLvlStrRef>
              <c:f>TotalTrips!$A$5:$A$65</c:f>
              <c:multiLvlStrCache>
                <c:ptCount val="25"/>
                <c:lvl>
                  <c:pt idx="0">
                    <c:v>Medium ICE</c:v>
                  </c:pt>
                  <c:pt idx="1">
                    <c:v>Heavy ICE</c:v>
                  </c:pt>
                  <c:pt idx="2">
                    <c:v>Heavy CAT-Plat</c:v>
                  </c:pt>
                  <c:pt idx="3">
                    <c:v>Medium BET</c:v>
                  </c:pt>
                  <c:pt idx="4">
                    <c:v>Heavy BET</c:v>
                  </c:pt>
                  <c:pt idx="5">
                    <c:v>Medium ICE</c:v>
                  </c:pt>
                  <c:pt idx="6">
                    <c:v>Heavy ICE</c:v>
                  </c:pt>
                  <c:pt idx="7">
                    <c:v>Heavy CAT-Plat</c:v>
                  </c:pt>
                  <c:pt idx="8">
                    <c:v>Medium BET</c:v>
                  </c:pt>
                  <c:pt idx="9">
                    <c:v>Heavy BET</c:v>
                  </c:pt>
                  <c:pt idx="10">
                    <c:v>Medium ICE</c:v>
                  </c:pt>
                  <c:pt idx="11">
                    <c:v>Heavy ICE</c:v>
                  </c:pt>
                  <c:pt idx="12">
                    <c:v>Heavy CAT-Plat</c:v>
                  </c:pt>
                  <c:pt idx="13">
                    <c:v>Medium BET</c:v>
                  </c:pt>
                  <c:pt idx="14">
                    <c:v>Heavy BET</c:v>
                  </c:pt>
                  <c:pt idx="15">
                    <c:v>Medium ICE</c:v>
                  </c:pt>
                  <c:pt idx="16">
                    <c:v>Heavy ICE</c:v>
                  </c:pt>
                  <c:pt idx="17">
                    <c:v>Heavy CAT-Plat</c:v>
                  </c:pt>
                  <c:pt idx="18">
                    <c:v>Medium BET</c:v>
                  </c:pt>
                  <c:pt idx="19">
                    <c:v>Heavy BET</c:v>
                  </c:pt>
                  <c:pt idx="20">
                    <c:v>Medium ICE</c:v>
                  </c:pt>
                  <c:pt idx="21">
                    <c:v>Heavy ICE</c:v>
                  </c:pt>
                  <c:pt idx="22">
                    <c:v>Heavy CAT-Plat</c:v>
                  </c:pt>
                  <c:pt idx="23">
                    <c:v>Medium BET</c:v>
                  </c:pt>
                  <c:pt idx="24">
                    <c:v>Heavy BET</c:v>
                  </c:pt>
                </c:lvl>
                <c:lvl>
                  <c:pt idx="0">
                    <c:v>2</c:v>
                  </c:pt>
                  <c:pt idx="1">
                    <c:v>3</c:v>
                  </c:pt>
                  <c:pt idx="2">
                    <c:v>4</c:v>
                  </c:pt>
                  <c:pt idx="3">
                    <c:v>5</c:v>
                  </c:pt>
                  <c:pt idx="4">
                    <c:v>6</c:v>
                  </c:pt>
                  <c:pt idx="5">
                    <c:v>2</c:v>
                  </c:pt>
                  <c:pt idx="6">
                    <c:v>3</c:v>
                  </c:pt>
                  <c:pt idx="7">
                    <c:v>4</c:v>
                  </c:pt>
                  <c:pt idx="8">
                    <c:v>5</c:v>
                  </c:pt>
                  <c:pt idx="9">
                    <c:v>6</c:v>
                  </c:pt>
                  <c:pt idx="10">
                    <c:v>2</c:v>
                  </c:pt>
                  <c:pt idx="11">
                    <c:v>3</c:v>
                  </c:pt>
                  <c:pt idx="12">
                    <c:v>4</c:v>
                  </c:pt>
                  <c:pt idx="13">
                    <c:v>5</c:v>
                  </c:pt>
                  <c:pt idx="14">
                    <c:v>6</c:v>
                  </c:pt>
                  <c:pt idx="15">
                    <c:v>2</c:v>
                  </c:pt>
                  <c:pt idx="16">
                    <c:v>3</c:v>
                  </c:pt>
                  <c:pt idx="17">
                    <c:v>4</c:v>
                  </c:pt>
                  <c:pt idx="18">
                    <c:v>5</c:v>
                  </c:pt>
                  <c:pt idx="19">
                    <c:v>6</c:v>
                  </c:pt>
                  <c:pt idx="20">
                    <c:v>2</c:v>
                  </c:pt>
                  <c:pt idx="21">
                    <c:v>3</c:v>
                  </c:pt>
                  <c:pt idx="22">
                    <c:v>4</c:v>
                  </c:pt>
                  <c:pt idx="23">
                    <c:v>5</c:v>
                  </c:pt>
                  <c:pt idx="24">
                    <c:v>6</c:v>
                  </c:pt>
                </c:lvl>
                <c:lvl>
                  <c:pt idx="0">
                    <c:v>Internal-Internal</c:v>
                  </c:pt>
                  <c:pt idx="5">
                    <c:v>External-Internal</c:v>
                  </c:pt>
                  <c:pt idx="10">
                    <c:v>Internal-External</c:v>
                  </c:pt>
                  <c:pt idx="15">
                    <c:v>Port-Export</c:v>
                  </c:pt>
                  <c:pt idx="20">
                    <c:v>Port-Import</c:v>
                  </c:pt>
                </c:lvl>
                <c:lvl>
                  <c:pt idx="0">
                    <c:v>1</c:v>
                  </c:pt>
                  <c:pt idx="5">
                    <c:v>2</c:v>
                  </c:pt>
                  <c:pt idx="10">
                    <c:v>3</c:v>
                  </c:pt>
                  <c:pt idx="15">
                    <c:v>4</c:v>
                  </c:pt>
                  <c:pt idx="20">
                    <c:v>5</c:v>
                  </c:pt>
                </c:lvl>
              </c:multiLvlStrCache>
            </c:multiLvlStrRef>
          </c:cat>
          <c:val>
            <c:numRef>
              <c:f>TotalTrips!$B$5:$B$65</c:f>
              <c:numCache>
                <c:formatCode>_(* #,##0_);_(* \(#,##0\);_(* "-"??_);_(@_)</c:formatCode>
                <c:ptCount val="25"/>
                <c:pt idx="0">
                  <c:v>44506.635222058103</c:v>
                </c:pt>
                <c:pt idx="1">
                  <c:v>283334.00395470997</c:v>
                </c:pt>
                <c:pt idx="5">
                  <c:v>504.64584027380403</c:v>
                </c:pt>
                <c:pt idx="6">
                  <c:v>17034.850280472401</c:v>
                </c:pt>
                <c:pt idx="10">
                  <c:v>583.80680088281702</c:v>
                </c:pt>
                <c:pt idx="11">
                  <c:v>15651.5414365994</c:v>
                </c:pt>
                <c:pt idx="15">
                  <c:v>401.53887460040301</c:v>
                </c:pt>
                <c:pt idx="16">
                  <c:v>16314.058962437201</c:v>
                </c:pt>
                <c:pt idx="20">
                  <c:v>1416.8432808551599</c:v>
                </c:pt>
                <c:pt idx="21">
                  <c:v>28314.689149649799</c:v>
                </c:pt>
              </c:numCache>
            </c:numRef>
          </c:val>
          <c:extLst>
            <c:ext xmlns:c16="http://schemas.microsoft.com/office/drawing/2014/chart" uri="{C3380CC4-5D6E-409C-BE32-E72D297353CC}">
              <c16:uniqueId val="{00000000-B704-44EF-8802-04C4C5BB722E}"/>
            </c:ext>
          </c:extLst>
        </c:ser>
        <c:ser>
          <c:idx val="1"/>
          <c:order val="1"/>
          <c:tx>
            <c:strRef>
              <c:f>TotalTrips!$C$3:$C$4</c:f>
              <c:strCache>
                <c:ptCount val="1"/>
                <c:pt idx="0">
                  <c:v>1. Most Likely</c:v>
                </c:pt>
              </c:strCache>
            </c:strRef>
          </c:tx>
          <c:spPr>
            <a:solidFill>
              <a:schemeClr val="accent2"/>
            </a:solidFill>
            <a:ln>
              <a:noFill/>
            </a:ln>
            <a:effectLst/>
          </c:spPr>
          <c:invertIfNegative val="0"/>
          <c:cat>
            <c:multiLvlStrRef>
              <c:f>TotalTrips!$A$5:$A$65</c:f>
              <c:multiLvlStrCache>
                <c:ptCount val="25"/>
                <c:lvl>
                  <c:pt idx="0">
                    <c:v>Medium ICE</c:v>
                  </c:pt>
                  <c:pt idx="1">
                    <c:v>Heavy ICE</c:v>
                  </c:pt>
                  <c:pt idx="2">
                    <c:v>Heavy CAT-Plat</c:v>
                  </c:pt>
                  <c:pt idx="3">
                    <c:v>Medium BET</c:v>
                  </c:pt>
                  <c:pt idx="4">
                    <c:v>Heavy BET</c:v>
                  </c:pt>
                  <c:pt idx="5">
                    <c:v>Medium ICE</c:v>
                  </c:pt>
                  <c:pt idx="6">
                    <c:v>Heavy ICE</c:v>
                  </c:pt>
                  <c:pt idx="7">
                    <c:v>Heavy CAT-Plat</c:v>
                  </c:pt>
                  <c:pt idx="8">
                    <c:v>Medium BET</c:v>
                  </c:pt>
                  <c:pt idx="9">
                    <c:v>Heavy BET</c:v>
                  </c:pt>
                  <c:pt idx="10">
                    <c:v>Medium ICE</c:v>
                  </c:pt>
                  <c:pt idx="11">
                    <c:v>Heavy ICE</c:v>
                  </c:pt>
                  <c:pt idx="12">
                    <c:v>Heavy CAT-Plat</c:v>
                  </c:pt>
                  <c:pt idx="13">
                    <c:v>Medium BET</c:v>
                  </c:pt>
                  <c:pt idx="14">
                    <c:v>Heavy BET</c:v>
                  </c:pt>
                  <c:pt idx="15">
                    <c:v>Medium ICE</c:v>
                  </c:pt>
                  <c:pt idx="16">
                    <c:v>Heavy ICE</c:v>
                  </c:pt>
                  <c:pt idx="17">
                    <c:v>Heavy CAT-Plat</c:v>
                  </c:pt>
                  <c:pt idx="18">
                    <c:v>Medium BET</c:v>
                  </c:pt>
                  <c:pt idx="19">
                    <c:v>Heavy BET</c:v>
                  </c:pt>
                  <c:pt idx="20">
                    <c:v>Medium ICE</c:v>
                  </c:pt>
                  <c:pt idx="21">
                    <c:v>Heavy ICE</c:v>
                  </c:pt>
                  <c:pt idx="22">
                    <c:v>Heavy CAT-Plat</c:v>
                  </c:pt>
                  <c:pt idx="23">
                    <c:v>Medium BET</c:v>
                  </c:pt>
                  <c:pt idx="24">
                    <c:v>Heavy BET</c:v>
                  </c:pt>
                </c:lvl>
                <c:lvl>
                  <c:pt idx="0">
                    <c:v>2</c:v>
                  </c:pt>
                  <c:pt idx="1">
                    <c:v>3</c:v>
                  </c:pt>
                  <c:pt idx="2">
                    <c:v>4</c:v>
                  </c:pt>
                  <c:pt idx="3">
                    <c:v>5</c:v>
                  </c:pt>
                  <c:pt idx="4">
                    <c:v>6</c:v>
                  </c:pt>
                  <c:pt idx="5">
                    <c:v>2</c:v>
                  </c:pt>
                  <c:pt idx="6">
                    <c:v>3</c:v>
                  </c:pt>
                  <c:pt idx="7">
                    <c:v>4</c:v>
                  </c:pt>
                  <c:pt idx="8">
                    <c:v>5</c:v>
                  </c:pt>
                  <c:pt idx="9">
                    <c:v>6</c:v>
                  </c:pt>
                  <c:pt idx="10">
                    <c:v>2</c:v>
                  </c:pt>
                  <c:pt idx="11">
                    <c:v>3</c:v>
                  </c:pt>
                  <c:pt idx="12">
                    <c:v>4</c:v>
                  </c:pt>
                  <c:pt idx="13">
                    <c:v>5</c:v>
                  </c:pt>
                  <c:pt idx="14">
                    <c:v>6</c:v>
                  </c:pt>
                  <c:pt idx="15">
                    <c:v>2</c:v>
                  </c:pt>
                  <c:pt idx="16">
                    <c:v>3</c:v>
                  </c:pt>
                  <c:pt idx="17">
                    <c:v>4</c:v>
                  </c:pt>
                  <c:pt idx="18">
                    <c:v>5</c:v>
                  </c:pt>
                  <c:pt idx="19">
                    <c:v>6</c:v>
                  </c:pt>
                  <c:pt idx="20">
                    <c:v>2</c:v>
                  </c:pt>
                  <c:pt idx="21">
                    <c:v>3</c:v>
                  </c:pt>
                  <c:pt idx="22">
                    <c:v>4</c:v>
                  </c:pt>
                  <c:pt idx="23">
                    <c:v>5</c:v>
                  </c:pt>
                  <c:pt idx="24">
                    <c:v>6</c:v>
                  </c:pt>
                </c:lvl>
                <c:lvl>
                  <c:pt idx="0">
                    <c:v>Internal-Internal</c:v>
                  </c:pt>
                  <c:pt idx="5">
                    <c:v>External-Internal</c:v>
                  </c:pt>
                  <c:pt idx="10">
                    <c:v>Internal-External</c:v>
                  </c:pt>
                  <c:pt idx="15">
                    <c:v>Port-Export</c:v>
                  </c:pt>
                  <c:pt idx="20">
                    <c:v>Port-Import</c:v>
                  </c:pt>
                </c:lvl>
                <c:lvl>
                  <c:pt idx="0">
                    <c:v>1</c:v>
                  </c:pt>
                  <c:pt idx="5">
                    <c:v>2</c:v>
                  </c:pt>
                  <c:pt idx="10">
                    <c:v>3</c:v>
                  </c:pt>
                  <c:pt idx="15">
                    <c:v>4</c:v>
                  </c:pt>
                  <c:pt idx="20">
                    <c:v>5</c:v>
                  </c:pt>
                </c:lvl>
              </c:multiLvlStrCache>
            </c:multiLvlStrRef>
          </c:cat>
          <c:val>
            <c:numRef>
              <c:f>TotalTrips!$C$5:$C$65</c:f>
              <c:numCache>
                <c:formatCode>_(* #,##0_);_(* \(#,##0\);_(* "-"??_);_(@_)</c:formatCode>
                <c:ptCount val="25"/>
                <c:pt idx="0">
                  <c:v>34818.148268728903</c:v>
                </c:pt>
                <c:pt idx="1">
                  <c:v>268083.30152338202</c:v>
                </c:pt>
                <c:pt idx="2">
                  <c:v>2429.63955897303</c:v>
                </c:pt>
                <c:pt idx="3">
                  <c:v>6060.8287390121804</c:v>
                </c:pt>
                <c:pt idx="4">
                  <c:v>14776.653993206201</c:v>
                </c:pt>
                <c:pt idx="5">
                  <c:v>343.948228326341</c:v>
                </c:pt>
                <c:pt idx="6">
                  <c:v>10446.655619708699</c:v>
                </c:pt>
                <c:pt idx="7">
                  <c:v>5961.7608785155699</c:v>
                </c:pt>
                <c:pt idx="8">
                  <c:v>3.10086013642794</c:v>
                </c:pt>
                <c:pt idx="9">
                  <c:v>157.30534958144599</c:v>
                </c:pt>
                <c:pt idx="10">
                  <c:v>305.137776801097</c:v>
                </c:pt>
                <c:pt idx="11">
                  <c:v>10347.786419742</c:v>
                </c:pt>
                <c:pt idx="12">
                  <c:v>4825.2541619271396</c:v>
                </c:pt>
                <c:pt idx="13">
                  <c:v>3.4138715432033901</c:v>
                </c:pt>
                <c:pt idx="14">
                  <c:v>196.240411637964</c:v>
                </c:pt>
                <c:pt idx="15">
                  <c:v>501.00405560636602</c:v>
                </c:pt>
                <c:pt idx="16">
                  <c:v>14281.8272782198</c:v>
                </c:pt>
                <c:pt idx="17">
                  <c:v>419.97945745854901</c:v>
                </c:pt>
                <c:pt idx="18">
                  <c:v>65.7901832241878</c:v>
                </c:pt>
                <c:pt idx="19">
                  <c:v>546.81592597377801</c:v>
                </c:pt>
                <c:pt idx="20">
                  <c:v>562.65843429418101</c:v>
                </c:pt>
                <c:pt idx="21">
                  <c:v>23074.320183691401</c:v>
                </c:pt>
                <c:pt idx="22">
                  <c:v>1122.1675757144001</c:v>
                </c:pt>
                <c:pt idx="23">
                  <c:v>82.782479303841995</c:v>
                </c:pt>
                <c:pt idx="24">
                  <c:v>5053.4679257109501</c:v>
                </c:pt>
              </c:numCache>
            </c:numRef>
          </c:val>
          <c:extLst>
            <c:ext xmlns:c16="http://schemas.microsoft.com/office/drawing/2014/chart" uri="{C3380CC4-5D6E-409C-BE32-E72D297353CC}">
              <c16:uniqueId val="{00000001-B704-44EF-8802-04C4C5BB722E}"/>
            </c:ext>
          </c:extLst>
        </c:ser>
        <c:ser>
          <c:idx val="2"/>
          <c:order val="2"/>
          <c:tx>
            <c:strRef>
              <c:f>TotalTrips!$D$3:$D$4</c:f>
              <c:strCache>
                <c:ptCount val="1"/>
                <c:pt idx="0">
                  <c:v>2. High Technology</c:v>
                </c:pt>
              </c:strCache>
            </c:strRef>
          </c:tx>
          <c:spPr>
            <a:solidFill>
              <a:schemeClr val="accent3"/>
            </a:solidFill>
            <a:ln>
              <a:noFill/>
            </a:ln>
            <a:effectLst/>
          </c:spPr>
          <c:invertIfNegative val="0"/>
          <c:cat>
            <c:multiLvlStrRef>
              <c:f>TotalTrips!$A$5:$A$65</c:f>
              <c:multiLvlStrCache>
                <c:ptCount val="25"/>
                <c:lvl>
                  <c:pt idx="0">
                    <c:v>Medium ICE</c:v>
                  </c:pt>
                  <c:pt idx="1">
                    <c:v>Heavy ICE</c:v>
                  </c:pt>
                  <c:pt idx="2">
                    <c:v>Heavy CAT-Plat</c:v>
                  </c:pt>
                  <c:pt idx="3">
                    <c:v>Medium BET</c:v>
                  </c:pt>
                  <c:pt idx="4">
                    <c:v>Heavy BET</c:v>
                  </c:pt>
                  <c:pt idx="5">
                    <c:v>Medium ICE</c:v>
                  </c:pt>
                  <c:pt idx="6">
                    <c:v>Heavy ICE</c:v>
                  </c:pt>
                  <c:pt idx="7">
                    <c:v>Heavy CAT-Plat</c:v>
                  </c:pt>
                  <c:pt idx="8">
                    <c:v>Medium BET</c:v>
                  </c:pt>
                  <c:pt idx="9">
                    <c:v>Heavy BET</c:v>
                  </c:pt>
                  <c:pt idx="10">
                    <c:v>Medium ICE</c:v>
                  </c:pt>
                  <c:pt idx="11">
                    <c:v>Heavy ICE</c:v>
                  </c:pt>
                  <c:pt idx="12">
                    <c:v>Heavy CAT-Plat</c:v>
                  </c:pt>
                  <c:pt idx="13">
                    <c:v>Medium BET</c:v>
                  </c:pt>
                  <c:pt idx="14">
                    <c:v>Heavy BET</c:v>
                  </c:pt>
                  <c:pt idx="15">
                    <c:v>Medium ICE</c:v>
                  </c:pt>
                  <c:pt idx="16">
                    <c:v>Heavy ICE</c:v>
                  </c:pt>
                  <c:pt idx="17">
                    <c:v>Heavy CAT-Plat</c:v>
                  </c:pt>
                  <c:pt idx="18">
                    <c:v>Medium BET</c:v>
                  </c:pt>
                  <c:pt idx="19">
                    <c:v>Heavy BET</c:v>
                  </c:pt>
                  <c:pt idx="20">
                    <c:v>Medium ICE</c:v>
                  </c:pt>
                  <c:pt idx="21">
                    <c:v>Heavy ICE</c:v>
                  </c:pt>
                  <c:pt idx="22">
                    <c:v>Heavy CAT-Plat</c:v>
                  </c:pt>
                  <c:pt idx="23">
                    <c:v>Medium BET</c:v>
                  </c:pt>
                  <c:pt idx="24">
                    <c:v>Heavy BET</c:v>
                  </c:pt>
                </c:lvl>
                <c:lvl>
                  <c:pt idx="0">
                    <c:v>2</c:v>
                  </c:pt>
                  <c:pt idx="1">
                    <c:v>3</c:v>
                  </c:pt>
                  <c:pt idx="2">
                    <c:v>4</c:v>
                  </c:pt>
                  <c:pt idx="3">
                    <c:v>5</c:v>
                  </c:pt>
                  <c:pt idx="4">
                    <c:v>6</c:v>
                  </c:pt>
                  <c:pt idx="5">
                    <c:v>2</c:v>
                  </c:pt>
                  <c:pt idx="6">
                    <c:v>3</c:v>
                  </c:pt>
                  <c:pt idx="7">
                    <c:v>4</c:v>
                  </c:pt>
                  <c:pt idx="8">
                    <c:v>5</c:v>
                  </c:pt>
                  <c:pt idx="9">
                    <c:v>6</c:v>
                  </c:pt>
                  <c:pt idx="10">
                    <c:v>2</c:v>
                  </c:pt>
                  <c:pt idx="11">
                    <c:v>3</c:v>
                  </c:pt>
                  <c:pt idx="12">
                    <c:v>4</c:v>
                  </c:pt>
                  <c:pt idx="13">
                    <c:v>5</c:v>
                  </c:pt>
                  <c:pt idx="14">
                    <c:v>6</c:v>
                  </c:pt>
                  <c:pt idx="15">
                    <c:v>2</c:v>
                  </c:pt>
                  <c:pt idx="16">
                    <c:v>3</c:v>
                  </c:pt>
                  <c:pt idx="17">
                    <c:v>4</c:v>
                  </c:pt>
                  <c:pt idx="18">
                    <c:v>5</c:v>
                  </c:pt>
                  <c:pt idx="19">
                    <c:v>6</c:v>
                  </c:pt>
                  <c:pt idx="20">
                    <c:v>2</c:v>
                  </c:pt>
                  <c:pt idx="21">
                    <c:v>3</c:v>
                  </c:pt>
                  <c:pt idx="22">
                    <c:v>4</c:v>
                  </c:pt>
                  <c:pt idx="23">
                    <c:v>5</c:v>
                  </c:pt>
                  <c:pt idx="24">
                    <c:v>6</c:v>
                  </c:pt>
                </c:lvl>
                <c:lvl>
                  <c:pt idx="0">
                    <c:v>Internal-Internal</c:v>
                  </c:pt>
                  <c:pt idx="5">
                    <c:v>External-Internal</c:v>
                  </c:pt>
                  <c:pt idx="10">
                    <c:v>Internal-External</c:v>
                  </c:pt>
                  <c:pt idx="15">
                    <c:v>Port-Export</c:v>
                  </c:pt>
                  <c:pt idx="20">
                    <c:v>Port-Import</c:v>
                  </c:pt>
                </c:lvl>
                <c:lvl>
                  <c:pt idx="0">
                    <c:v>1</c:v>
                  </c:pt>
                  <c:pt idx="5">
                    <c:v>2</c:v>
                  </c:pt>
                  <c:pt idx="10">
                    <c:v>3</c:v>
                  </c:pt>
                  <c:pt idx="15">
                    <c:v>4</c:v>
                  </c:pt>
                  <c:pt idx="20">
                    <c:v>5</c:v>
                  </c:pt>
                </c:lvl>
              </c:multiLvlStrCache>
            </c:multiLvlStrRef>
          </c:cat>
          <c:val>
            <c:numRef>
              <c:f>TotalTrips!$D$5:$D$65</c:f>
              <c:numCache>
                <c:formatCode>_(* #,##0_);_(* \(#,##0\);_(* "-"??_);_(@_)</c:formatCode>
                <c:ptCount val="25"/>
                <c:pt idx="0">
                  <c:v>28100.1576226574</c:v>
                </c:pt>
                <c:pt idx="1">
                  <c:v>237482.59803538999</c:v>
                </c:pt>
                <c:pt idx="2">
                  <c:v>17828.688166209002</c:v>
                </c:pt>
                <c:pt idx="3">
                  <c:v>13812.707079480901</c:v>
                </c:pt>
                <c:pt idx="4">
                  <c:v>31327.196741203599</c:v>
                </c:pt>
                <c:pt idx="5">
                  <c:v>254.14142672883099</c:v>
                </c:pt>
                <c:pt idx="6">
                  <c:v>10206.8997623699</c:v>
                </c:pt>
                <c:pt idx="7">
                  <c:v>5826.1250374873598</c:v>
                </c:pt>
                <c:pt idx="8">
                  <c:v>10.5221971960442</c:v>
                </c:pt>
                <c:pt idx="10">
                  <c:v>319.93380393866698</c:v>
                </c:pt>
                <c:pt idx="11">
                  <c:v>9870.1044491399007</c:v>
                </c:pt>
                <c:pt idx="12">
                  <c:v>5447.0516992575403</c:v>
                </c:pt>
                <c:pt idx="13">
                  <c:v>13.629832768670701</c:v>
                </c:pt>
                <c:pt idx="14">
                  <c:v>425.36511962521399</c:v>
                </c:pt>
                <c:pt idx="15">
                  <c:v>199.151493219011</c:v>
                </c:pt>
                <c:pt idx="16">
                  <c:v>12708.6549093576</c:v>
                </c:pt>
                <c:pt idx="17">
                  <c:v>1974.5705907097899</c:v>
                </c:pt>
                <c:pt idx="18">
                  <c:v>27.940366835662999</c:v>
                </c:pt>
                <c:pt idx="19">
                  <c:v>1714.89268216031</c:v>
                </c:pt>
                <c:pt idx="20">
                  <c:v>191.579014837415</c:v>
                </c:pt>
                <c:pt idx="21">
                  <c:v>20480.421881320501</c:v>
                </c:pt>
                <c:pt idx="22">
                  <c:v>6361.0371699786101</c:v>
                </c:pt>
                <c:pt idx="23">
                  <c:v>163.34156310848701</c:v>
                </c:pt>
              </c:numCache>
            </c:numRef>
          </c:val>
          <c:extLst>
            <c:ext xmlns:c16="http://schemas.microsoft.com/office/drawing/2014/chart" uri="{C3380CC4-5D6E-409C-BE32-E72D297353CC}">
              <c16:uniqueId val="{00000002-B704-44EF-8802-04C4C5BB722E}"/>
            </c:ext>
          </c:extLst>
        </c:ser>
        <c:dLbls>
          <c:showLegendKey val="0"/>
          <c:showVal val="0"/>
          <c:showCatName val="0"/>
          <c:showSerName val="0"/>
          <c:showPercent val="0"/>
          <c:showBubbleSize val="0"/>
        </c:dLbls>
        <c:gapWidth val="219"/>
        <c:overlap val="-27"/>
        <c:axId val="85992944"/>
        <c:axId val="1707320368"/>
      </c:barChart>
      <c:catAx>
        <c:axId val="859929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Truck Type / OD Segment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7320368"/>
        <c:crosses val="autoZero"/>
        <c:auto val="1"/>
        <c:lblAlgn val="ctr"/>
        <c:lblOffset val="100"/>
        <c:noMultiLvlLbl val="0"/>
      </c:catAx>
      <c:valAx>
        <c:axId val="17073203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Daily Trips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9929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32D74B-DF82-4947-876E-8FDC9E643F0A}" type="datetimeFigureOut">
              <a:rPr lang="en-US" smtClean="0"/>
              <a:pPr/>
              <a:t>2/22/2022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2EB704-DFFF-4492-A67B-F99B939A0145}" type="slidenum">
              <a:rPr lang="en-US" smtClean="0"/>
              <a:pPr/>
              <a:t>‹#›</a:t>
            </a:fld>
            <a:endParaRPr lang="en-US"/>
          </a:p>
        </p:txBody>
      </p:sp>
    </p:spTree>
    <p:extLst>
      <p:ext uri="{BB962C8B-B14F-4D97-AF65-F5344CB8AC3E}">
        <p14:creationId xmlns:p14="http://schemas.microsoft.com/office/powerpoint/2010/main" val="3456966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51BD43-81C3-4C0B-96CC-72304EFB1187}" type="datetimeFigureOut">
              <a:rPr lang="en-US" smtClean="0"/>
              <a:pPr/>
              <a:t>2/22/2022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7484C2-2594-4B7F-B585-21AC6DD4D34F}" type="slidenum">
              <a:rPr lang="en-US" smtClean="0"/>
              <a:pPr/>
              <a:t>‹#›</a:t>
            </a:fld>
            <a:endParaRPr lang="en-US"/>
          </a:p>
        </p:txBody>
      </p:sp>
    </p:spTree>
    <p:extLst>
      <p:ext uri="{BB962C8B-B14F-4D97-AF65-F5344CB8AC3E}">
        <p14:creationId xmlns:p14="http://schemas.microsoft.com/office/powerpoint/2010/main" val="169382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I am going to tell you about a project that we did with the Florida DOT Central office to study the potential impacts of coordinated automated trucks and battery electric trucks on freight transport within the State of Florida, using the statewide freight model.</a:t>
            </a:r>
          </a:p>
          <a:p>
            <a:endParaRPr lang="en-US" dirty="0"/>
          </a:p>
          <a:p>
            <a:r>
              <a:rPr lang="en-US" dirty="0"/>
              <a:t>First, I would like to acknowledge my co-authors, whom you see on the slide, as well as Krishnan Viswanathan the CS program manager. </a:t>
            </a:r>
          </a:p>
          <a:p>
            <a:endParaRPr lang="en-US" dirty="0"/>
          </a:p>
        </p:txBody>
      </p:sp>
      <p:sp>
        <p:nvSpPr>
          <p:cNvPr id="4" name="Slide Number Placeholder 3"/>
          <p:cNvSpPr>
            <a:spLocks noGrp="1"/>
          </p:cNvSpPr>
          <p:nvPr>
            <p:ph type="sldNum" sz="quarter" idx="5"/>
          </p:nvPr>
        </p:nvSpPr>
        <p:spPr/>
        <p:txBody>
          <a:bodyPr/>
          <a:lstStyle/>
          <a:p>
            <a:fld id="{4C7484C2-2594-4B7F-B585-21AC6DD4D34F}" type="slidenum">
              <a:rPr lang="en-US" smtClean="0"/>
              <a:pPr/>
              <a:t>1</a:t>
            </a:fld>
            <a:endParaRPr lang="en-US"/>
          </a:p>
        </p:txBody>
      </p:sp>
    </p:spTree>
    <p:extLst>
      <p:ext uri="{BB962C8B-B14F-4D97-AF65-F5344CB8AC3E}">
        <p14:creationId xmlns:p14="http://schemas.microsoft.com/office/powerpoint/2010/main" val="437284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illustrates a break-even analysis for making platooning cost effective. The chart at right illustrates the modeled probability of platooning for a total trip travel distance in miles and percent of those miles that are platoonable according to network conditions. This is </a:t>
            </a:r>
            <a:r>
              <a:rPr lang="en-US" dirty="0" err="1"/>
              <a:t>our“Most</a:t>
            </a:r>
            <a:r>
              <a:rPr lang="en-US" dirty="0"/>
              <a:t> Likely” scenario.</a:t>
            </a:r>
          </a:p>
          <a:p>
            <a:endParaRPr lang="en-US" dirty="0"/>
          </a:p>
          <a:p>
            <a:r>
              <a:rPr lang="en-US" dirty="0"/>
              <a:t>For a fuel savings of 7% per mile, an average diesel price of $2.50 per gallon, an average fuel economy of 6.5 miles per gallon, and operating team labor costs of $36.60 per hour, if the truck operating team is delayed by 5 minutes during which they are unproductive, then there needs to be at least 113 miles of platooned driving at 60 mph to break even. If we factor uncertainty into the calculation, applying a planning time index of 1.5, then that minimum amount increases to 170 miles. </a:t>
            </a:r>
          </a:p>
          <a:p>
            <a:endParaRPr lang="en-US" dirty="0"/>
          </a:p>
          <a:p>
            <a:r>
              <a:rPr lang="en-US" dirty="0"/>
              <a:t>What this should tell us is that we’re unlikely to see trucks sitting parked on the sides of the road or at rest areas waiting for other trucks with which to platoon. Information technologies will need to provide near delay-free in-motion synching. More likely, platoons will be formed by vehicles from the same shipper traveling together from the same starting point to minimize coordination delay.</a:t>
            </a:r>
          </a:p>
          <a:p>
            <a:endParaRPr lang="en-US" dirty="0"/>
          </a:p>
        </p:txBody>
      </p:sp>
      <p:sp>
        <p:nvSpPr>
          <p:cNvPr id="4" name="Slide Number Placeholder 3"/>
          <p:cNvSpPr>
            <a:spLocks noGrp="1"/>
          </p:cNvSpPr>
          <p:nvPr>
            <p:ph type="sldNum" sz="quarter" idx="5"/>
          </p:nvPr>
        </p:nvSpPr>
        <p:spPr/>
        <p:txBody>
          <a:bodyPr/>
          <a:lstStyle/>
          <a:p>
            <a:fld id="{4C7484C2-2594-4B7F-B585-21AC6DD4D34F}" type="slidenum">
              <a:rPr lang="en-US" smtClean="0"/>
              <a:pPr/>
              <a:t>10</a:t>
            </a:fld>
            <a:endParaRPr lang="en-US"/>
          </a:p>
        </p:txBody>
      </p:sp>
    </p:spTree>
    <p:extLst>
      <p:ext uri="{BB962C8B-B14F-4D97-AF65-F5344CB8AC3E}">
        <p14:creationId xmlns:p14="http://schemas.microsoft.com/office/powerpoint/2010/main" val="2753968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modified the </a:t>
            </a:r>
            <a:r>
              <a:rPr lang="en-US" dirty="0" err="1"/>
              <a:t>FreightSim</a:t>
            </a:r>
            <a:r>
              <a:rPr lang="en-US" dirty="0"/>
              <a:t> module that simulates vehicle type choices to include a choice of whether to use a battery electric truck. Here the two decision points are:</a:t>
            </a:r>
          </a:p>
          <a:p>
            <a:pPr marL="228600" indent="-228600">
              <a:buAutoNum type="arabicPeriod"/>
            </a:pPr>
            <a:r>
              <a:rPr lang="en-US" dirty="0"/>
              <a:t>Whether the shipper use a BET fleet based on market penetration rates for vehicles of different sizes and ranges.</a:t>
            </a:r>
          </a:p>
          <a:p>
            <a:pPr marL="228600" indent="-228600">
              <a:buAutoNum type="arabicPeriod"/>
            </a:pPr>
            <a:r>
              <a:rPr lang="en-US" dirty="0"/>
              <a:t>Whether the battery range sufficient for the trip. This second question required us to make assumptions about the availability of a fast-charging network for trucks.</a:t>
            </a:r>
          </a:p>
          <a:p>
            <a:endParaRPr lang="en-US" dirty="0"/>
          </a:p>
        </p:txBody>
      </p:sp>
      <p:sp>
        <p:nvSpPr>
          <p:cNvPr id="4" name="Slide Number Placeholder 3"/>
          <p:cNvSpPr>
            <a:spLocks noGrp="1"/>
          </p:cNvSpPr>
          <p:nvPr>
            <p:ph type="sldNum" sz="quarter" idx="5"/>
          </p:nvPr>
        </p:nvSpPr>
        <p:spPr/>
        <p:txBody>
          <a:bodyPr/>
          <a:lstStyle/>
          <a:p>
            <a:fld id="{4C7484C2-2594-4B7F-B585-21AC6DD4D34F}" type="slidenum">
              <a:rPr lang="en-US" smtClean="0"/>
              <a:pPr/>
              <a:t>11</a:t>
            </a:fld>
            <a:endParaRPr lang="en-US"/>
          </a:p>
        </p:txBody>
      </p:sp>
    </p:spTree>
    <p:extLst>
      <p:ext uri="{BB962C8B-B14F-4D97-AF65-F5344CB8AC3E}">
        <p14:creationId xmlns:p14="http://schemas.microsoft.com/office/powerpoint/2010/main" val="3444418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modeled probability of BET usage on a particular trip based on assumed medium and heavy truck battery ranges. In our more conservative scenario, we assumed that drivers would not consider a trip longer than their battery range and set a 50% probability at about half the range. This was to represent possibilities such as no charging station at their destination or the need to turn around immediately or traveling to another delivery location.</a:t>
            </a:r>
          </a:p>
          <a:p>
            <a:endParaRPr lang="en-US" dirty="0"/>
          </a:p>
          <a:p>
            <a:r>
              <a:rPr lang="en-US" dirty="0"/>
              <a:t>In our more optimistic high technology scenario, we assumed that fast charging stations are much more prevalent, such that there is a 50% probability of using a BET for a trip that exceeds the battery range.</a:t>
            </a:r>
          </a:p>
          <a:p>
            <a:endParaRPr lang="en-US" dirty="0"/>
          </a:p>
        </p:txBody>
      </p:sp>
      <p:sp>
        <p:nvSpPr>
          <p:cNvPr id="4" name="Slide Number Placeholder 3"/>
          <p:cNvSpPr>
            <a:spLocks noGrp="1"/>
          </p:cNvSpPr>
          <p:nvPr>
            <p:ph type="sldNum" sz="quarter" idx="5"/>
          </p:nvPr>
        </p:nvSpPr>
        <p:spPr/>
        <p:txBody>
          <a:bodyPr/>
          <a:lstStyle/>
          <a:p>
            <a:fld id="{4C7484C2-2594-4B7F-B585-21AC6DD4D34F}" type="slidenum">
              <a:rPr lang="en-US" smtClean="0"/>
              <a:pPr/>
              <a:t>12</a:t>
            </a:fld>
            <a:endParaRPr lang="en-US"/>
          </a:p>
        </p:txBody>
      </p:sp>
    </p:spTree>
    <p:extLst>
      <p:ext uri="{BB962C8B-B14F-4D97-AF65-F5344CB8AC3E}">
        <p14:creationId xmlns:p14="http://schemas.microsoft.com/office/powerpoint/2010/main" val="548802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conducted a small set of sensitivity tests to see which of these factors the model was most sensitive to.</a:t>
            </a:r>
          </a:p>
          <a:p>
            <a:endParaRPr lang="en-US" dirty="0"/>
          </a:p>
        </p:txBody>
      </p:sp>
      <p:sp>
        <p:nvSpPr>
          <p:cNvPr id="4" name="Slide Number Placeholder 3"/>
          <p:cNvSpPr>
            <a:spLocks noGrp="1"/>
          </p:cNvSpPr>
          <p:nvPr>
            <p:ph type="sldNum" sz="quarter" idx="5"/>
          </p:nvPr>
        </p:nvSpPr>
        <p:spPr/>
        <p:txBody>
          <a:bodyPr/>
          <a:lstStyle/>
          <a:p>
            <a:fld id="{4C7484C2-2594-4B7F-B585-21AC6DD4D34F}" type="slidenum">
              <a:rPr lang="en-US" smtClean="0"/>
              <a:pPr/>
              <a:t>13</a:t>
            </a:fld>
            <a:endParaRPr lang="en-US"/>
          </a:p>
        </p:txBody>
      </p:sp>
    </p:spTree>
    <p:extLst>
      <p:ext uri="{BB962C8B-B14F-4D97-AF65-F5344CB8AC3E}">
        <p14:creationId xmlns:p14="http://schemas.microsoft.com/office/powerpoint/2010/main" val="4220729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also constructed a baseline 2045 scenario and what we are calling a “Most Likely” scenario and a “High Technology” scenario. We then summarized results across numerous dimensions. I will highlight just a few.</a:t>
            </a:r>
          </a:p>
          <a:p>
            <a:endParaRPr lang="en-US" dirty="0"/>
          </a:p>
        </p:txBody>
      </p:sp>
      <p:sp>
        <p:nvSpPr>
          <p:cNvPr id="4" name="Slide Number Placeholder 3"/>
          <p:cNvSpPr>
            <a:spLocks noGrp="1"/>
          </p:cNvSpPr>
          <p:nvPr>
            <p:ph type="sldNum" sz="quarter" idx="5"/>
          </p:nvPr>
        </p:nvSpPr>
        <p:spPr/>
        <p:txBody>
          <a:bodyPr/>
          <a:lstStyle/>
          <a:p>
            <a:fld id="{4C7484C2-2594-4B7F-B585-21AC6DD4D34F}" type="slidenum">
              <a:rPr lang="en-US" smtClean="0"/>
              <a:pPr/>
              <a:t>14</a:t>
            </a:fld>
            <a:endParaRPr lang="en-US"/>
          </a:p>
        </p:txBody>
      </p:sp>
    </p:spTree>
    <p:extLst>
      <p:ext uri="{BB962C8B-B14F-4D97-AF65-F5344CB8AC3E}">
        <p14:creationId xmlns:p14="http://schemas.microsoft.com/office/powerpoint/2010/main" val="3389579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impact on daily VMT across the three scenarios for five modeled vehicle types. Reading across, they are Medium ICEs, Heavy ICEs, Heavy CAT-Platooning in the middle. The two on the right are Medium BETs and Heavy BETs.</a:t>
            </a:r>
          </a:p>
          <a:p>
            <a:endParaRPr lang="en-US" dirty="0"/>
          </a:p>
          <a:p>
            <a:r>
              <a:rPr lang="en-US" dirty="0"/>
              <a:t>What we are seeing is not much change at all in terms of total VMT. The model predicts a redistribution of VMT among the three new vehicle types. Mostly, we expect to see shifts from conventional heavy trucks to heavy trucks with CAT technologies. Heavy ICE trucks have 94% market share of VMT in the baseline scenario. This share shrinks to 65% in the most likely scenario and 60% in the high scenario. BETs have comparatively tiny shares of VMT, limited by battery ranges and charging networks.</a:t>
            </a:r>
          </a:p>
          <a:p>
            <a:endParaRPr lang="en-US" dirty="0"/>
          </a:p>
        </p:txBody>
      </p:sp>
      <p:sp>
        <p:nvSpPr>
          <p:cNvPr id="4" name="Slide Number Placeholder 3"/>
          <p:cNvSpPr>
            <a:spLocks noGrp="1"/>
          </p:cNvSpPr>
          <p:nvPr>
            <p:ph type="sldNum" sz="quarter" idx="5"/>
          </p:nvPr>
        </p:nvSpPr>
        <p:spPr/>
        <p:txBody>
          <a:bodyPr/>
          <a:lstStyle/>
          <a:p>
            <a:fld id="{4C7484C2-2594-4B7F-B585-21AC6DD4D34F}" type="slidenum">
              <a:rPr lang="en-US" smtClean="0"/>
              <a:pPr/>
              <a:t>15</a:t>
            </a:fld>
            <a:endParaRPr lang="en-US"/>
          </a:p>
        </p:txBody>
      </p:sp>
    </p:spTree>
    <p:extLst>
      <p:ext uri="{BB962C8B-B14F-4D97-AF65-F5344CB8AC3E}">
        <p14:creationId xmlns:p14="http://schemas.microsoft.com/office/powerpoint/2010/main" val="609966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looked at average trip characteristics. Here you see differences in average trip distances on the left. On the right are average payload values. Heavy CATs with platooning stand out in the middle of both charts.</a:t>
            </a:r>
          </a:p>
          <a:p>
            <a:endParaRPr lang="en-US" dirty="0"/>
          </a:p>
        </p:txBody>
      </p:sp>
      <p:sp>
        <p:nvSpPr>
          <p:cNvPr id="4" name="Slide Number Placeholder 3"/>
          <p:cNvSpPr>
            <a:spLocks noGrp="1"/>
          </p:cNvSpPr>
          <p:nvPr>
            <p:ph type="sldNum" sz="quarter" idx="5"/>
          </p:nvPr>
        </p:nvSpPr>
        <p:spPr/>
        <p:txBody>
          <a:bodyPr/>
          <a:lstStyle/>
          <a:p>
            <a:fld id="{4C7484C2-2594-4B7F-B585-21AC6DD4D34F}" type="slidenum">
              <a:rPr lang="en-US" smtClean="0"/>
              <a:pPr/>
              <a:t>16</a:t>
            </a:fld>
            <a:endParaRPr lang="en-US"/>
          </a:p>
        </p:txBody>
      </p:sp>
    </p:spTree>
    <p:extLst>
      <p:ext uri="{BB962C8B-B14F-4D97-AF65-F5344CB8AC3E}">
        <p14:creationId xmlns:p14="http://schemas.microsoft.com/office/powerpoint/2010/main" val="1901847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Market shares by trip distance ranges favor CATs with platooning for very long trips and BETs for shorter trips. Note that the conventional Heavy ICEs shown in orange continue to dominate even in the High Technology Scenario. We also observed heavier use of CATs for internal-external trips and both CATs and BETS for port import/export trips.</a:t>
            </a:r>
          </a:p>
          <a:p>
            <a:endParaRPr lang="en-US" dirty="0"/>
          </a:p>
        </p:txBody>
      </p:sp>
      <p:sp>
        <p:nvSpPr>
          <p:cNvPr id="4" name="Slide Number Placeholder 3"/>
          <p:cNvSpPr>
            <a:spLocks noGrp="1"/>
          </p:cNvSpPr>
          <p:nvPr>
            <p:ph type="sldNum" sz="quarter" idx="5"/>
          </p:nvPr>
        </p:nvSpPr>
        <p:spPr/>
        <p:txBody>
          <a:bodyPr/>
          <a:lstStyle/>
          <a:p>
            <a:fld id="{4C7484C2-2594-4B7F-B585-21AC6DD4D34F}" type="slidenum">
              <a:rPr lang="en-US" smtClean="0"/>
              <a:pPr/>
              <a:t>17</a:t>
            </a:fld>
            <a:endParaRPr lang="en-US"/>
          </a:p>
        </p:txBody>
      </p:sp>
    </p:spTree>
    <p:extLst>
      <p:ext uri="{BB962C8B-B14F-4D97-AF65-F5344CB8AC3E}">
        <p14:creationId xmlns:p14="http://schemas.microsoft.com/office/powerpoint/2010/main" val="3405039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looked at market shares for different commodity types. These charts show half of the commodity codes in the model. For CATs with platooning, this is restricted by the trailer types they use.</a:t>
            </a:r>
          </a:p>
          <a:p>
            <a:endParaRPr lang="en-US" dirty="0"/>
          </a:p>
          <a:p>
            <a:r>
              <a:rPr lang="en-US" dirty="0"/>
              <a:t>*****</a:t>
            </a:r>
          </a:p>
          <a:p>
            <a:r>
              <a:rPr lang="en-US" dirty="0"/>
              <a:t>This slide shows tons and shares carried by different truck types by commodity group for about half of the SCTG commodities in the model. This is for the High Technology scenario, expressed in annual tons. These graphs partially reflect the types of commodities that are likely to be hauled in trailers that are considered efficient for automated platooning, which mostly includes finished goods. The silver/gray bars show the shares of CAT platooning trucks. Where the silver/gray is absent is a commodity that we assume is not eligible for the platooning based on its likely trailer type. BETs are predicted to be used most heavily for raw materials used in construction, mining, and some agricultural uses. The prevalence of he orange color shows that even under the high technology scenario, heavy diesel ICEs are likely to command a majority for most commodities.</a:t>
            </a:r>
          </a:p>
          <a:p>
            <a:endParaRPr lang="en-US" dirty="0"/>
          </a:p>
        </p:txBody>
      </p:sp>
      <p:sp>
        <p:nvSpPr>
          <p:cNvPr id="4" name="Slide Number Placeholder 3"/>
          <p:cNvSpPr>
            <a:spLocks noGrp="1"/>
          </p:cNvSpPr>
          <p:nvPr>
            <p:ph type="sldNum" sz="quarter" idx="5"/>
          </p:nvPr>
        </p:nvSpPr>
        <p:spPr/>
        <p:txBody>
          <a:bodyPr/>
          <a:lstStyle/>
          <a:p>
            <a:fld id="{4C7484C2-2594-4B7F-B585-21AC6DD4D34F}" type="slidenum">
              <a:rPr lang="en-US" smtClean="0"/>
              <a:pPr/>
              <a:t>18</a:t>
            </a:fld>
            <a:endParaRPr lang="en-US"/>
          </a:p>
        </p:txBody>
      </p:sp>
    </p:spTree>
    <p:extLst>
      <p:ext uri="{BB962C8B-B14F-4D97-AF65-F5344CB8AC3E}">
        <p14:creationId xmlns:p14="http://schemas.microsoft.com/office/powerpoint/2010/main" val="1779417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Impacts on the shares for different mode paths are minimal according to the model. The first graph shows truck types by mode path for the High Technology scenario in annual tons. The table on the right suggests that mode paths that use intermodal transfers and transloads at ports will be more competitive with these new technologies, possibly diverting some business from air freight and FTL distribution centers.</a:t>
            </a:r>
          </a:p>
          <a:p>
            <a:endParaRPr lang="en-US" dirty="0"/>
          </a:p>
        </p:txBody>
      </p:sp>
      <p:sp>
        <p:nvSpPr>
          <p:cNvPr id="4" name="Slide Number Placeholder 3"/>
          <p:cNvSpPr>
            <a:spLocks noGrp="1"/>
          </p:cNvSpPr>
          <p:nvPr>
            <p:ph type="sldNum" sz="quarter" idx="5"/>
          </p:nvPr>
        </p:nvSpPr>
        <p:spPr/>
        <p:txBody>
          <a:bodyPr/>
          <a:lstStyle/>
          <a:p>
            <a:fld id="{4C7484C2-2594-4B7F-B585-21AC6DD4D34F}" type="slidenum">
              <a:rPr lang="en-US" smtClean="0"/>
              <a:pPr/>
              <a:t>19</a:t>
            </a:fld>
            <a:endParaRPr lang="en-US"/>
          </a:p>
        </p:txBody>
      </p:sp>
    </p:spTree>
    <p:extLst>
      <p:ext uri="{BB962C8B-B14F-4D97-AF65-F5344CB8AC3E}">
        <p14:creationId xmlns:p14="http://schemas.microsoft.com/office/powerpoint/2010/main" val="2579577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A lot is not known about the potential impacts of coordinated autonomous trucks and battery electric trucks. Some expected impacts include:</a:t>
            </a:r>
          </a:p>
          <a:p>
            <a:r>
              <a:rPr lang="en-US" dirty="0"/>
              <a:t>&lt; READ slide &gt;</a:t>
            </a:r>
          </a:p>
          <a:p>
            <a:endParaRPr lang="en-US" dirty="0"/>
          </a:p>
          <a:p>
            <a:r>
              <a:rPr lang="en-US" dirty="0"/>
              <a:t>In the remainder of this presentation, I want to share with you interesting elements of the most likely business cases for CATs and BETs.</a:t>
            </a:r>
          </a:p>
          <a:p>
            <a:endParaRPr lang="en-US" dirty="0"/>
          </a:p>
        </p:txBody>
      </p:sp>
      <p:sp>
        <p:nvSpPr>
          <p:cNvPr id="4" name="Slide Number Placeholder 3"/>
          <p:cNvSpPr>
            <a:spLocks noGrp="1"/>
          </p:cNvSpPr>
          <p:nvPr>
            <p:ph type="sldNum" sz="quarter" idx="10"/>
          </p:nvPr>
        </p:nvSpPr>
        <p:spPr/>
        <p:txBody>
          <a:bodyPr/>
          <a:lstStyle/>
          <a:p>
            <a:fld id="{4C7484C2-2594-4B7F-B585-21AC6DD4D34F}" type="slidenum">
              <a:rPr lang="en-US" smtClean="0"/>
              <a:pPr/>
              <a:t>2</a:t>
            </a:fld>
            <a:endParaRPr lang="en-US"/>
          </a:p>
        </p:txBody>
      </p:sp>
    </p:spTree>
    <p:extLst>
      <p:ext uri="{BB962C8B-B14F-4D97-AF65-F5344CB8AC3E}">
        <p14:creationId xmlns:p14="http://schemas.microsoft.com/office/powerpoint/2010/main" val="817881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 READ slide &gt;</a:t>
            </a:r>
          </a:p>
          <a:p>
            <a:endParaRPr lang="en-US" dirty="0"/>
          </a:p>
        </p:txBody>
      </p:sp>
      <p:sp>
        <p:nvSpPr>
          <p:cNvPr id="4" name="Slide Number Placeholder 3"/>
          <p:cNvSpPr>
            <a:spLocks noGrp="1"/>
          </p:cNvSpPr>
          <p:nvPr>
            <p:ph type="sldNum" sz="quarter" idx="5"/>
          </p:nvPr>
        </p:nvSpPr>
        <p:spPr/>
        <p:txBody>
          <a:bodyPr/>
          <a:lstStyle/>
          <a:p>
            <a:fld id="{4C7484C2-2594-4B7F-B585-21AC6DD4D34F}" type="slidenum">
              <a:rPr lang="en-US" smtClean="0"/>
              <a:pPr/>
              <a:t>20</a:t>
            </a:fld>
            <a:endParaRPr lang="en-US"/>
          </a:p>
        </p:txBody>
      </p:sp>
    </p:spTree>
    <p:extLst>
      <p:ext uri="{BB962C8B-B14F-4D97-AF65-F5344CB8AC3E}">
        <p14:creationId xmlns:p14="http://schemas.microsoft.com/office/powerpoint/2010/main" val="2133249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 READ slide &gt;</a:t>
            </a:r>
          </a:p>
          <a:p>
            <a:endParaRPr lang="en-US" dirty="0"/>
          </a:p>
        </p:txBody>
      </p:sp>
      <p:sp>
        <p:nvSpPr>
          <p:cNvPr id="4" name="Slide Number Placeholder 3"/>
          <p:cNvSpPr>
            <a:spLocks noGrp="1"/>
          </p:cNvSpPr>
          <p:nvPr>
            <p:ph type="sldNum" sz="quarter" idx="5"/>
          </p:nvPr>
        </p:nvSpPr>
        <p:spPr/>
        <p:txBody>
          <a:bodyPr/>
          <a:lstStyle/>
          <a:p>
            <a:fld id="{4C7484C2-2594-4B7F-B585-21AC6DD4D34F}" type="slidenum">
              <a:rPr lang="en-US" smtClean="0"/>
              <a:pPr/>
              <a:t>21</a:t>
            </a:fld>
            <a:endParaRPr lang="en-US"/>
          </a:p>
        </p:txBody>
      </p:sp>
    </p:spTree>
    <p:extLst>
      <p:ext uri="{BB962C8B-B14F-4D97-AF65-F5344CB8AC3E}">
        <p14:creationId xmlns:p14="http://schemas.microsoft.com/office/powerpoint/2010/main" val="3704126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gain a better understanding of how these technologies might work, we conducted an extensive literature review. Much of what has been written is speculative. There are a lot of industry briefs and promotional content from vehicle technology manufacturers. In the area of platooning, there are some solid field studies and microsimulation research on potential cost savings and the conditions that would make automated platooning cost effective. CATs with platooning capabilities are likely to favor companies with larger fleets. Larger fleets means more opportunities for platooning and economies of scale for the expected, new insurance requirements related to automated driving.</a:t>
            </a:r>
          </a:p>
          <a:p>
            <a:endParaRPr lang="en-US" dirty="0"/>
          </a:p>
        </p:txBody>
      </p:sp>
      <p:sp>
        <p:nvSpPr>
          <p:cNvPr id="4" name="Slide Number Placeholder 3"/>
          <p:cNvSpPr>
            <a:spLocks noGrp="1"/>
          </p:cNvSpPr>
          <p:nvPr>
            <p:ph type="sldNum" sz="quarter" idx="5"/>
          </p:nvPr>
        </p:nvSpPr>
        <p:spPr/>
        <p:txBody>
          <a:bodyPr/>
          <a:lstStyle/>
          <a:p>
            <a:fld id="{4C7484C2-2594-4B7F-B585-21AC6DD4D34F}" type="slidenum">
              <a:rPr lang="en-US" smtClean="0"/>
              <a:pPr/>
              <a:t>3</a:t>
            </a:fld>
            <a:endParaRPr lang="en-US"/>
          </a:p>
        </p:txBody>
      </p:sp>
    </p:spTree>
    <p:extLst>
      <p:ext uri="{BB962C8B-B14F-4D97-AF65-F5344CB8AC3E}">
        <p14:creationId xmlns:p14="http://schemas.microsoft.com/office/powerpoint/2010/main" val="491377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Battery electric trucks adoption is also likely to favor larger firms. For long-distance freight hauling, you need to build and maintain a network of fast charging stations. BETs currently cost significantly more than diesel trucks but are expected to have lower long-term maintenance costs. Adoption is likely hinge on a lifecycle cost calculations. This currently favor internal combustion diesel engines based on 2020 fuel prices. Current battery ranges are 100 miles for medium and 300 miles for heavy trucks. Ranges are expected to increase significantly as new technologies come to market. Higher range vehicles are significantly more expensive to purchase. </a:t>
            </a:r>
          </a:p>
          <a:p>
            <a:endParaRPr lang="en-US" dirty="0"/>
          </a:p>
          <a:p>
            <a:r>
              <a:rPr lang="en-US" dirty="0"/>
              <a:t>Another important consideration is how to measure the emissions savings from BETs. Some of the literature recommends a well to wheels approach, where you account for the emissions used to produce the electric power that is used to charge the vehicles.</a:t>
            </a:r>
          </a:p>
          <a:p>
            <a:endParaRPr lang="en-US" dirty="0"/>
          </a:p>
          <a:p>
            <a:endParaRPr lang="en-US" dirty="0"/>
          </a:p>
        </p:txBody>
      </p:sp>
      <p:sp>
        <p:nvSpPr>
          <p:cNvPr id="4" name="Slide Number Placeholder 3"/>
          <p:cNvSpPr>
            <a:spLocks noGrp="1"/>
          </p:cNvSpPr>
          <p:nvPr>
            <p:ph type="sldNum" sz="quarter" idx="5"/>
          </p:nvPr>
        </p:nvSpPr>
        <p:spPr/>
        <p:txBody>
          <a:bodyPr/>
          <a:lstStyle/>
          <a:p>
            <a:fld id="{4C7484C2-2594-4B7F-B585-21AC6DD4D34F}" type="slidenum">
              <a:rPr lang="en-US" smtClean="0"/>
              <a:pPr/>
              <a:t>4</a:t>
            </a:fld>
            <a:endParaRPr lang="en-US"/>
          </a:p>
        </p:txBody>
      </p:sp>
    </p:spTree>
    <p:extLst>
      <p:ext uri="{BB962C8B-B14F-4D97-AF65-F5344CB8AC3E}">
        <p14:creationId xmlns:p14="http://schemas.microsoft.com/office/powerpoint/2010/main" val="1848563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Platoonability</a:t>
            </a:r>
            <a:r>
              <a:rPr lang="en-US" dirty="0"/>
              <a:t> is an interesting topic in and of itself. What are the ideal conditions for platooning and aerodynamic drafting? </a:t>
            </a:r>
          </a:p>
          <a:p>
            <a:r>
              <a:rPr lang="en-US" dirty="0"/>
              <a:t>&lt; READ from slide &gt;</a:t>
            </a:r>
          </a:p>
          <a:p>
            <a:endParaRPr lang="en-US" dirty="0"/>
          </a:p>
        </p:txBody>
      </p:sp>
      <p:sp>
        <p:nvSpPr>
          <p:cNvPr id="4" name="Slide Number Placeholder 3"/>
          <p:cNvSpPr>
            <a:spLocks noGrp="1"/>
          </p:cNvSpPr>
          <p:nvPr>
            <p:ph type="sldNum" sz="quarter" idx="5"/>
          </p:nvPr>
        </p:nvSpPr>
        <p:spPr/>
        <p:txBody>
          <a:bodyPr/>
          <a:lstStyle/>
          <a:p>
            <a:fld id="{4C7484C2-2594-4B7F-B585-21AC6DD4D34F}" type="slidenum">
              <a:rPr lang="en-US" smtClean="0"/>
              <a:pPr/>
              <a:t>5</a:t>
            </a:fld>
            <a:endParaRPr lang="en-US"/>
          </a:p>
        </p:txBody>
      </p:sp>
    </p:spTree>
    <p:extLst>
      <p:ext uri="{BB962C8B-B14F-4D97-AF65-F5344CB8AC3E}">
        <p14:creationId xmlns:p14="http://schemas.microsoft.com/office/powerpoint/2010/main" val="3708827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facilitate analysis of CATs, we enhanced the statewide model’s highway network model, which covers the entire U.S., to represent </a:t>
            </a:r>
            <a:r>
              <a:rPr lang="en-US" dirty="0" err="1"/>
              <a:t>platoonability</a:t>
            </a:r>
            <a:r>
              <a:rPr lang="en-US" dirty="0"/>
              <a:t> conditions, and then generated skims for the percent platoonable miles for each OD pair. We also created a step function and generated skims to represent travel times under hours-of-service restrictions for comparison with travel times under the lifting of those restrictions. (Federal Motor Carrier Administration)</a:t>
            </a:r>
          </a:p>
          <a:p>
            <a:endParaRPr lang="en-US" dirty="0"/>
          </a:p>
        </p:txBody>
      </p:sp>
      <p:sp>
        <p:nvSpPr>
          <p:cNvPr id="4" name="Slide Number Placeholder 3"/>
          <p:cNvSpPr>
            <a:spLocks noGrp="1"/>
          </p:cNvSpPr>
          <p:nvPr>
            <p:ph type="sldNum" sz="quarter" idx="5"/>
          </p:nvPr>
        </p:nvSpPr>
        <p:spPr/>
        <p:txBody>
          <a:bodyPr/>
          <a:lstStyle/>
          <a:p>
            <a:fld id="{4C7484C2-2594-4B7F-B585-21AC6DD4D34F}" type="slidenum">
              <a:rPr lang="en-US" smtClean="0"/>
              <a:pPr/>
              <a:t>6</a:t>
            </a:fld>
            <a:endParaRPr lang="en-US"/>
          </a:p>
        </p:txBody>
      </p:sp>
    </p:spTree>
    <p:extLst>
      <p:ext uri="{BB962C8B-B14F-4D97-AF65-F5344CB8AC3E}">
        <p14:creationId xmlns:p14="http://schemas.microsoft.com/office/powerpoint/2010/main" val="3708707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map and table shows that less than 10% of the highway miles in Florida would be platoonable under these assumptions.</a:t>
            </a:r>
          </a:p>
          <a:p>
            <a:endParaRPr lang="en-US" dirty="0"/>
          </a:p>
        </p:txBody>
      </p:sp>
      <p:sp>
        <p:nvSpPr>
          <p:cNvPr id="4" name="Slide Number Placeholder 3"/>
          <p:cNvSpPr>
            <a:spLocks noGrp="1"/>
          </p:cNvSpPr>
          <p:nvPr>
            <p:ph type="sldNum" sz="quarter" idx="5"/>
          </p:nvPr>
        </p:nvSpPr>
        <p:spPr/>
        <p:txBody>
          <a:bodyPr/>
          <a:lstStyle/>
          <a:p>
            <a:fld id="{4C7484C2-2594-4B7F-B585-21AC6DD4D34F}" type="slidenum">
              <a:rPr lang="en-US" smtClean="0"/>
              <a:pPr/>
              <a:t>7</a:t>
            </a:fld>
            <a:endParaRPr lang="en-US"/>
          </a:p>
        </p:txBody>
      </p:sp>
    </p:spTree>
    <p:extLst>
      <p:ext uri="{BB962C8B-B14F-4D97-AF65-F5344CB8AC3E}">
        <p14:creationId xmlns:p14="http://schemas.microsoft.com/office/powerpoint/2010/main" val="2491768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graph shows the major components of the statewide freight model. The parts that we modified, shown in orange, were the mode path module and the module that assigns truck types. </a:t>
            </a:r>
          </a:p>
          <a:p>
            <a:endParaRPr lang="en-US" dirty="0"/>
          </a:p>
        </p:txBody>
      </p:sp>
      <p:sp>
        <p:nvSpPr>
          <p:cNvPr id="4" name="Slide Number Placeholder 3"/>
          <p:cNvSpPr>
            <a:spLocks noGrp="1"/>
          </p:cNvSpPr>
          <p:nvPr>
            <p:ph type="sldNum" sz="quarter" idx="5"/>
          </p:nvPr>
        </p:nvSpPr>
        <p:spPr/>
        <p:txBody>
          <a:bodyPr/>
          <a:lstStyle/>
          <a:p>
            <a:fld id="{4C7484C2-2594-4B7F-B585-21AC6DD4D34F}" type="slidenum">
              <a:rPr lang="en-US" smtClean="0"/>
              <a:pPr/>
              <a:t>8</a:t>
            </a:fld>
            <a:endParaRPr lang="en-US"/>
          </a:p>
        </p:txBody>
      </p:sp>
    </p:spTree>
    <p:extLst>
      <p:ext uri="{BB962C8B-B14F-4D97-AF65-F5344CB8AC3E}">
        <p14:creationId xmlns:p14="http://schemas.microsoft.com/office/powerpoint/2010/main" val="2973498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modified the mode path choice module in </a:t>
            </a:r>
            <a:r>
              <a:rPr lang="en-US" dirty="0" err="1"/>
              <a:t>FreightSim</a:t>
            </a:r>
            <a:r>
              <a:rPr lang="en-US" dirty="0"/>
              <a:t> to consider three additional decision dimensions:</a:t>
            </a:r>
          </a:p>
          <a:p>
            <a:pPr marL="228600" indent="-228600">
              <a:buAutoNum type="arabicPeriod"/>
            </a:pPr>
            <a:r>
              <a:rPr lang="en-US" dirty="0"/>
              <a:t>Whether the shipper would use a CAT, based on assumed market penetration rates</a:t>
            </a:r>
          </a:p>
          <a:p>
            <a:pPr marL="228600" indent="-228600">
              <a:buAutoNum type="arabicPeriod"/>
            </a:pPr>
            <a:r>
              <a:rPr lang="en-US" dirty="0"/>
              <a:t>Whether the commodity would be platoonable based on the type of trailer typically used to haul that commodity</a:t>
            </a:r>
          </a:p>
          <a:p>
            <a:pPr marL="228600" indent="-228600">
              <a:buAutoNum type="arabicPeriod"/>
            </a:pPr>
            <a:r>
              <a:rPr lang="en-US" dirty="0"/>
              <a:t>Whether the trip itself is platoonable, which incorporates several interesting factors.</a:t>
            </a:r>
          </a:p>
          <a:p>
            <a:endParaRPr lang="en-US" dirty="0"/>
          </a:p>
        </p:txBody>
      </p:sp>
      <p:sp>
        <p:nvSpPr>
          <p:cNvPr id="4" name="Slide Number Placeholder 3"/>
          <p:cNvSpPr>
            <a:spLocks noGrp="1"/>
          </p:cNvSpPr>
          <p:nvPr>
            <p:ph type="sldNum" sz="quarter" idx="5"/>
          </p:nvPr>
        </p:nvSpPr>
        <p:spPr/>
        <p:txBody>
          <a:bodyPr/>
          <a:lstStyle/>
          <a:p>
            <a:fld id="{4C7484C2-2594-4B7F-B585-21AC6DD4D34F}" type="slidenum">
              <a:rPr lang="en-US" smtClean="0"/>
              <a:pPr/>
              <a:t>9</a:t>
            </a:fld>
            <a:endParaRPr lang="en-US"/>
          </a:p>
        </p:txBody>
      </p:sp>
    </p:spTree>
    <p:extLst>
      <p:ext uri="{BB962C8B-B14F-4D97-AF65-F5344CB8AC3E}">
        <p14:creationId xmlns:p14="http://schemas.microsoft.com/office/powerpoint/2010/main" val="88770198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C4444DE-0128-438A-9859-9829E21F1A83}"/>
              </a:ext>
            </a:extLst>
          </p:cNvPr>
          <p:cNvGrpSpPr/>
          <p:nvPr userDrawn="1"/>
        </p:nvGrpSpPr>
        <p:grpSpPr>
          <a:xfrm>
            <a:off x="0" y="0"/>
            <a:ext cx="12192000" cy="6858000"/>
            <a:chOff x="0" y="0"/>
            <a:chExt cx="12192000" cy="6858000"/>
          </a:xfrm>
          <a:gradFill flip="none" rotWithShape="1">
            <a:gsLst>
              <a:gs pos="33000">
                <a:srgbClr val="013D70"/>
              </a:gs>
              <a:gs pos="100000">
                <a:srgbClr val="002D5F"/>
              </a:gs>
            </a:gsLst>
            <a:path path="circle">
              <a:fillToRect l="50000" t="50000" r="50000" b="50000"/>
            </a:path>
            <a:tileRect/>
          </a:gradFill>
        </p:grpSpPr>
        <p:sp>
          <p:nvSpPr>
            <p:cNvPr id="5" name="Rectangle 4">
              <a:extLst>
                <a:ext uri="{FF2B5EF4-FFF2-40B4-BE49-F238E27FC236}">
                  <a16:creationId xmlns:a16="http://schemas.microsoft.com/office/drawing/2014/main" id="{11DADBAA-8B13-4BE9-B875-2DAA17F68A3C}"/>
                </a:ext>
              </a:extLst>
            </p:cNvPr>
            <p:cNvSpPr/>
            <p:nvPr userDrawn="1"/>
          </p:nvSpPr>
          <p:spPr>
            <a:xfrm>
              <a:off x="0" y="0"/>
              <a:ext cx="12192000" cy="6858000"/>
            </a:xfrm>
            <a:prstGeom prst="rect">
              <a:avLst/>
            </a:prstGeom>
            <a:grpFill/>
            <a:ln>
              <a:solidFill>
                <a:srgbClr val="002D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pic>
          <p:nvPicPr>
            <p:cNvPr id="10" name="Picture 9" descr="A picture containing text, bus, outdoor, double&#10;&#10;Description automatically generated">
              <a:extLst>
                <a:ext uri="{FF2B5EF4-FFF2-40B4-BE49-F238E27FC236}">
                  <a16:creationId xmlns:a16="http://schemas.microsoft.com/office/drawing/2014/main" id="{3DD685C6-02A2-4A9C-B61F-30F7CA57E06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3460" b="98847" l="1913" r="99617">
                          <a14:foregroundMark x1="90895" y1="3871" x2="83168" y2="13591"/>
                          <a14:foregroundMark x1="83168" y1="13591" x2="92884" y2="17463"/>
                          <a14:foregroundMark x1="92884" y1="17463" x2="92884" y2="5272"/>
                          <a14:foregroundMark x1="92884" y1="5272" x2="92043" y2="4530"/>
                          <a14:foregroundMark x1="94032" y1="32784" x2="83168" y2="42586"/>
                          <a14:foregroundMark x1="83168" y1="42586" x2="95562" y2="42586"/>
                          <a14:foregroundMark x1="95562" y1="42586" x2="94797" y2="33526"/>
                          <a14:foregroundMark x1="99158" y1="3624" x2="98776" y2="21911"/>
                          <a14:foregroundMark x1="94338" y1="86079" x2="81943" y2="86079"/>
                          <a14:foregroundMark x1="81943" y1="86079" x2="82708" y2="96787"/>
                          <a14:foregroundMark x1="82708" y1="96787" x2="92196" y2="97282"/>
                          <a14:foregroundMark x1="92196" y1="97282" x2="95486" y2="86820"/>
                          <a14:foregroundMark x1="95486" y1="86820" x2="94338" y2="86244"/>
                          <a14:foregroundMark x1="54246" y1="97446" x2="72533" y2="97776"/>
                          <a14:foregroundMark x1="30145" y1="98517" x2="45677" y2="98847"/>
                          <a14:foregroundMark x1="21959" y1="77924" x2="9411" y2="77018"/>
                          <a14:foregroundMark x1="9411" y1="77018" x2="2295" y2="82043"/>
                          <a14:foregroundMark x1="2295" y1="82043" x2="1989" y2="91598"/>
                          <a14:foregroundMark x1="1989" y1="91598" x2="15379" y2="98353"/>
                          <a14:foregroundMark x1="15379" y1="98353" x2="21270" y2="89868"/>
                          <a14:foregroundMark x1="21270" y1="89868" x2="21729" y2="79160"/>
                          <a14:foregroundMark x1="99158" y1="28007" x2="99617" y2="46952"/>
                        </a14:backgroundRemoval>
                      </a14:imgEffect>
                    </a14:imgLayer>
                  </a14:imgProps>
                </a:ext>
                <a:ext uri="{28A0092B-C50C-407E-A947-70E740481C1C}">
                  <a14:useLocalDpi xmlns:a14="http://schemas.microsoft.com/office/drawing/2010/main" val="0"/>
                </a:ext>
              </a:extLst>
            </a:blip>
            <a:stretch>
              <a:fillRect/>
            </a:stretch>
          </p:blipFill>
          <p:spPr>
            <a:xfrm>
              <a:off x="6477000" y="1549652"/>
              <a:ext cx="5715000" cy="5308347"/>
            </a:xfrm>
            <a:prstGeom prst="rect">
              <a:avLst/>
            </a:prstGeom>
            <a:grpFill/>
          </p:spPr>
        </p:pic>
      </p:grpSp>
      <p:sp>
        <p:nvSpPr>
          <p:cNvPr id="2" name="Title 1"/>
          <p:cNvSpPr>
            <a:spLocks noGrp="1"/>
          </p:cNvSpPr>
          <p:nvPr>
            <p:ph type="ctrTitle"/>
          </p:nvPr>
        </p:nvSpPr>
        <p:spPr>
          <a:xfrm>
            <a:off x="406400" y="457205"/>
            <a:ext cx="10363200" cy="1470025"/>
          </a:xfrm>
        </p:spPr>
        <p:txBody>
          <a:bodyPr>
            <a:normAutofit/>
          </a:bodyPr>
          <a:lstStyle>
            <a:lvl1pPr algn="l">
              <a:defRPr sz="4000" b="1">
                <a:solidFill>
                  <a:schemeClr val="bg1"/>
                </a:solidFill>
                <a:latin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406400" y="2133600"/>
            <a:ext cx="7721600" cy="990600"/>
          </a:xfrm>
        </p:spPr>
        <p:txBody>
          <a:bodyPr/>
          <a:lstStyle>
            <a:lvl1pPr marL="0" indent="0" algn="l">
              <a:buNone/>
              <a:defRPr>
                <a:solidFill>
                  <a:schemeClr val="tx1">
                    <a:tint val="75000"/>
                  </a:schemeClr>
                </a:solidFill>
                <a:latin typeface="Century Gothic"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06400" y="3276600"/>
            <a:ext cx="3454400" cy="762000"/>
          </a:xfrm>
        </p:spPr>
        <p:txBody>
          <a:bodyPr/>
          <a:lstStyle/>
          <a:p>
            <a:fld id="{E8BE4749-8582-4D1B-9468-A05B73C19960}" type="datetimeFigureOut">
              <a:rPr lang="en-US" smtClean="0"/>
              <a:pPr/>
              <a:t>2/22/2022</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BE4749-8582-4D1B-9468-A05B73C19960}" type="datetimeFigureOut">
              <a:rPr lang="en-US" smtClean="0"/>
              <a:pPr/>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AD2FA-D354-4EE8-BD92-86E7BF1524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BE4749-8582-4D1B-9468-A05B73C19960}" type="datetimeFigureOut">
              <a:rPr lang="en-US" smtClean="0"/>
              <a:pPr/>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AD2FA-D354-4EE8-BD92-86E7BF1524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9347200" cy="533400"/>
          </a:xfrm>
        </p:spPr>
        <p:txBody>
          <a:bodyPr>
            <a:noAutofit/>
          </a:bodyPr>
          <a:lstStyle>
            <a:lvl1pPr algn="l">
              <a:defRPr sz="3200" b="1">
                <a:solidFill>
                  <a:schemeClr val="bg1"/>
                </a:solidFill>
                <a:latin typeface="Century Gothic" pitchFamily="34" charset="0"/>
              </a:defRPr>
            </a:lvl1pPr>
          </a:lstStyle>
          <a:p>
            <a:r>
              <a:rPr lang="en-US" dirty="0"/>
              <a:t>Click to edit Master title style</a:t>
            </a:r>
          </a:p>
        </p:txBody>
      </p:sp>
      <p:sp>
        <p:nvSpPr>
          <p:cNvPr id="3" name="Content Placeholder 2"/>
          <p:cNvSpPr>
            <a:spLocks noGrp="1"/>
          </p:cNvSpPr>
          <p:nvPr>
            <p:ph idx="1"/>
          </p:nvPr>
        </p:nvSpPr>
        <p:spPr>
          <a:xfrm>
            <a:off x="609600" y="990602"/>
            <a:ext cx="11582400" cy="57911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600" y="76206"/>
            <a:ext cx="9448800" cy="685799"/>
          </a:xfrm>
        </p:spPr>
        <p:txBody>
          <a:bodyPr anchor="t"/>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BE4749-8582-4D1B-9468-A05B73C19960}" type="datetimeFigureOut">
              <a:rPr lang="en-US" smtClean="0"/>
              <a:pPr/>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AD2FA-D354-4EE8-BD92-86E7BF1524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9042400" cy="533400"/>
          </a:xfrm>
        </p:spPr>
        <p:txBody>
          <a:bodyPr>
            <a:noAutofit/>
          </a:bodyPr>
          <a:lstStyle>
            <a:lvl1pPr algn="l">
              <a:defRPr sz="3200" b="1">
                <a:solidFill>
                  <a:schemeClr val="bg1"/>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BE4749-8582-4D1B-9468-A05B73C19960}" type="datetimeFigureOut">
              <a:rPr lang="en-US" smtClean="0"/>
              <a:pPr/>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AD2FA-D354-4EE8-BD92-86E7BF1524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9042400" cy="533400"/>
          </a:xfrm>
        </p:spPr>
        <p:txBody>
          <a:bodyPr/>
          <a:lstStyle>
            <a:lvl1pPr algn="l">
              <a:defRPr b="1">
                <a:solidFill>
                  <a:schemeClr val="bg1"/>
                </a:solidFill>
                <a:latin typeface="Century Gothic" panose="020B0502020202020204" pitchFamily="34" charset="0"/>
              </a:defRPr>
            </a:lvl1pPr>
          </a:lstStyle>
          <a:p>
            <a:r>
              <a:rPr lang="en-US" dirty="0"/>
              <a:t>Click to edit Master title styles</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BE4749-8582-4D1B-9468-A05B73C19960}" type="datetimeFigureOut">
              <a:rPr lang="en-US" smtClean="0"/>
              <a:pPr/>
              <a:t>2/22/2022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CAD2FA-D354-4EE8-BD92-86E7BF1524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9042400" cy="533400"/>
          </a:xfrm>
        </p:spPr>
        <p:txBody>
          <a:bodyPr/>
          <a:lstStyle>
            <a:lvl1pPr algn="l">
              <a:defRPr b="1">
                <a:solidFill>
                  <a:schemeClr val="bg1"/>
                </a:solidFill>
                <a:latin typeface="Century Gothic" panose="020B0502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E8BE4749-8582-4D1B-9468-A05B73C19960}" type="datetimeFigureOut">
              <a:rPr lang="en-US" smtClean="0"/>
              <a:pPr/>
              <a:t>2/22/2022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CAD2FA-D354-4EE8-BD92-86E7BF1524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BE4749-8582-4D1B-9468-A05B73C19960}" type="datetimeFigureOut">
              <a:rPr lang="en-US" smtClean="0"/>
              <a:pPr/>
              <a:t>2/22/2022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CAD2FA-D354-4EE8-BD92-86E7BF1524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BE4749-8582-4D1B-9468-A05B73C19960}" type="datetimeFigureOut">
              <a:rPr lang="en-US" smtClean="0"/>
              <a:pPr/>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AD2FA-D354-4EE8-BD92-86E7BF1524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BE4749-8582-4D1B-9468-A05B73C19960}" type="datetimeFigureOut">
              <a:rPr lang="en-US" smtClean="0"/>
              <a:pPr/>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AD2FA-D354-4EE8-BD92-86E7BF1524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FMTF_powerpoint_slide.jpg"/>
          <p:cNvPicPr>
            <a:picLocks noChangeAspect="1"/>
          </p:cNvPicPr>
          <p:nvPr userDrawn="1"/>
        </p:nvPicPr>
        <p:blipFill>
          <a:blip r:embed="rId13" cstate="print"/>
          <a:srcRect r="-820" b="87778"/>
          <a:stretch>
            <a:fillRect/>
          </a:stretch>
        </p:blipFill>
        <p:spPr>
          <a:xfrm>
            <a:off x="0" y="0"/>
            <a:ext cx="12192000" cy="817756"/>
          </a:xfrm>
          <a:prstGeom prst="rect">
            <a:avLst/>
          </a:prstGeom>
        </p:spPr>
      </p:pic>
      <p:sp>
        <p:nvSpPr>
          <p:cNvPr id="2" name="Title Placeholder 1"/>
          <p:cNvSpPr>
            <a:spLocks noGrp="1"/>
          </p:cNvSpPr>
          <p:nvPr>
            <p:ph type="title"/>
          </p:nvPr>
        </p:nvSpPr>
        <p:spPr>
          <a:xfrm>
            <a:off x="406400" y="152400"/>
            <a:ext cx="9245600" cy="533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06400" y="914400"/>
            <a:ext cx="11480800" cy="5029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8BE4749-8582-4D1B-9468-A05B73C19960}" type="datetimeFigureOut">
              <a:rPr lang="en-US" smtClean="0"/>
              <a:pPr/>
              <a:t>2/22/2022</a:t>
            </a:fld>
            <a:endParaRPr lang="en-US"/>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FCAD2FA-D354-4EE8-BD92-86E7BF152427}" type="slidenum">
              <a:rPr lang="en-US" smtClean="0"/>
              <a:pPr/>
              <a:t>‹#›</a:t>
            </a:fld>
            <a:endParaRPr lang="en-US"/>
          </a:p>
        </p:txBody>
      </p:sp>
      <p:pic>
        <p:nvPicPr>
          <p:cNvPr id="10" name="Picture 9" descr="FMTF_powerpoint_pics.jpg"/>
          <p:cNvPicPr>
            <a:picLocks noChangeAspect="1"/>
          </p:cNvPicPr>
          <p:nvPr userDrawn="1"/>
        </p:nvPicPr>
        <p:blipFill>
          <a:blip r:embed="rId14" cstate="print"/>
          <a:srcRect l="49584" t="25556" r="15000" b="31515"/>
          <a:stretch>
            <a:fillRect/>
          </a:stretch>
        </p:blipFill>
        <p:spPr>
          <a:xfrm>
            <a:off x="10871200" y="122373"/>
            <a:ext cx="982160" cy="669654"/>
          </a:xfrm>
          <a:prstGeom prst="rect">
            <a:avLst/>
          </a:prstGeom>
        </p:spPr>
      </p:pic>
      <p:pic>
        <p:nvPicPr>
          <p:cNvPr id="11" name="Picture 10" descr="FMTF_powerpoint_pics.jpg"/>
          <p:cNvPicPr>
            <a:picLocks noChangeAspect="1"/>
          </p:cNvPicPr>
          <p:nvPr userDrawn="1"/>
        </p:nvPicPr>
        <p:blipFill>
          <a:blip r:embed="rId14" cstate="print"/>
          <a:srcRect l="14167" t="25556" r="50417" b="33440"/>
          <a:stretch>
            <a:fillRect/>
          </a:stretch>
        </p:blipFill>
        <p:spPr>
          <a:xfrm>
            <a:off x="9753600" y="122374"/>
            <a:ext cx="982160" cy="63962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spcBef>
          <a:spcPct val="0"/>
        </a:spcBef>
        <a:buNone/>
        <a:defRPr sz="3300" b="1" kern="1200">
          <a:solidFill>
            <a:schemeClr val="bg1"/>
          </a:solidFill>
          <a:latin typeface="Century Gothic" panose="020B0502020202020204" pitchFamily="34" charset="0"/>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90600"/>
            <a:ext cx="10160000" cy="1470025"/>
          </a:xfrm>
        </p:spPr>
        <p:txBody>
          <a:bodyPr>
            <a:normAutofit fontScale="90000"/>
          </a:bodyPr>
          <a:lstStyle/>
          <a:p>
            <a:pPr algn="l"/>
            <a:r>
              <a:rPr lang="en-US" sz="6600" dirty="0"/>
              <a:t>Modeling Future Freight Vehicle Technologies in Florida</a:t>
            </a:r>
            <a:endParaRPr lang="en-US" sz="4400" dirty="0">
              <a:solidFill>
                <a:schemeClr val="bg1"/>
              </a:solidFill>
            </a:endParaRPr>
          </a:p>
        </p:txBody>
      </p:sp>
      <p:sp>
        <p:nvSpPr>
          <p:cNvPr id="3" name="Subtitle 2"/>
          <p:cNvSpPr>
            <a:spLocks noGrp="1"/>
          </p:cNvSpPr>
          <p:nvPr>
            <p:ph type="subTitle" idx="1"/>
          </p:nvPr>
        </p:nvSpPr>
        <p:spPr>
          <a:xfrm>
            <a:off x="838200" y="3733800"/>
            <a:ext cx="4343400" cy="2438400"/>
          </a:xfrm>
        </p:spPr>
        <p:txBody>
          <a:bodyPr>
            <a:normAutofit fontScale="55000" lnSpcReduction="20000"/>
          </a:bodyPr>
          <a:lstStyle/>
          <a:p>
            <a:pPr lvl="0" algn="l" eaLnBrk="0" fontAlgn="base" hangingPunct="0">
              <a:spcBef>
                <a:spcPct val="50000"/>
              </a:spcBef>
              <a:spcAft>
                <a:spcPct val="0"/>
              </a:spcAft>
            </a:pPr>
            <a:endParaRPr lang="en-US" sz="1050" b="1" i="1" dirty="0">
              <a:solidFill>
                <a:schemeClr val="bg1"/>
              </a:solidFill>
            </a:endParaRPr>
          </a:p>
          <a:p>
            <a:pPr lvl="0" algn="l" eaLnBrk="0" fontAlgn="base" hangingPunct="0">
              <a:spcBef>
                <a:spcPct val="50000"/>
              </a:spcBef>
              <a:spcAft>
                <a:spcPct val="0"/>
              </a:spcAft>
            </a:pPr>
            <a:r>
              <a:rPr lang="en-US" sz="2500" b="1" i="1" dirty="0">
                <a:solidFill>
                  <a:schemeClr val="bg1"/>
                </a:solidFill>
              </a:rPr>
              <a:t>presented by</a:t>
            </a:r>
            <a:br>
              <a:rPr lang="en-US" sz="2500" b="1" i="1" dirty="0">
                <a:solidFill>
                  <a:schemeClr val="bg1"/>
                </a:solidFill>
              </a:rPr>
            </a:br>
            <a:r>
              <a:rPr lang="en-US" sz="2500" b="1" dirty="0">
                <a:solidFill>
                  <a:schemeClr val="bg1"/>
                </a:solidFill>
              </a:rPr>
              <a:t>Sheldon Harrison, Cambridge Systematics, Inc.</a:t>
            </a:r>
          </a:p>
          <a:p>
            <a:pPr lvl="0" algn="l" eaLnBrk="0" fontAlgn="base" hangingPunct="0">
              <a:spcBef>
                <a:spcPct val="50000"/>
              </a:spcBef>
              <a:spcAft>
                <a:spcPct val="0"/>
              </a:spcAft>
            </a:pPr>
            <a:endParaRPr lang="en-US" b="1" i="1" dirty="0">
              <a:solidFill>
                <a:schemeClr val="bg1"/>
              </a:solidFill>
            </a:endParaRPr>
          </a:p>
          <a:p>
            <a:pPr lvl="0" algn="l" eaLnBrk="0" fontAlgn="base" hangingPunct="0">
              <a:spcBef>
                <a:spcPct val="50000"/>
              </a:spcBef>
              <a:spcAft>
                <a:spcPct val="0"/>
              </a:spcAft>
            </a:pPr>
            <a:r>
              <a:rPr lang="en-US" b="1" i="1" dirty="0">
                <a:solidFill>
                  <a:schemeClr val="bg1"/>
                </a:solidFill>
              </a:rPr>
              <a:t>Other Contributors</a:t>
            </a:r>
          </a:p>
          <a:p>
            <a:pPr lvl="0" algn="l" eaLnBrk="0" fontAlgn="base" hangingPunct="0">
              <a:spcBef>
                <a:spcPts val="0"/>
              </a:spcBef>
              <a:spcAft>
                <a:spcPct val="0"/>
              </a:spcAft>
            </a:pPr>
            <a:r>
              <a:rPr lang="en-US" sz="2500" b="1" dirty="0">
                <a:solidFill>
                  <a:schemeClr val="bg1"/>
                </a:solidFill>
              </a:rPr>
              <a:t>Thomas Hill, Terrence Corkery, Florida DOT</a:t>
            </a:r>
          </a:p>
          <a:p>
            <a:pPr lvl="0" algn="l" eaLnBrk="0" fontAlgn="base" hangingPunct="0">
              <a:spcBef>
                <a:spcPts val="0"/>
              </a:spcBef>
              <a:spcAft>
                <a:spcPct val="0"/>
              </a:spcAft>
            </a:pPr>
            <a:r>
              <a:rPr lang="en-US" sz="2500" b="1" dirty="0">
                <a:solidFill>
                  <a:schemeClr val="bg1"/>
                </a:solidFill>
              </a:rPr>
              <a:t>John Gliebe, Brent Selby, Kazi Ullah, Cambridge Systematics, Inc.</a:t>
            </a:r>
            <a:br>
              <a:rPr lang="en-US" b="1" dirty="0">
                <a:solidFill>
                  <a:schemeClr val="bg1"/>
                </a:solidFill>
              </a:rPr>
            </a:br>
            <a:endParaRPr lang="en-US" b="1" dirty="0">
              <a:solidFill>
                <a:schemeClr val="bg1"/>
              </a:solidFill>
            </a:endParaRPr>
          </a:p>
          <a:p>
            <a:pPr lvl="0" algn="l" eaLnBrk="0" fontAlgn="base" hangingPunct="0">
              <a:spcBef>
                <a:spcPct val="50000"/>
              </a:spcBef>
              <a:spcAft>
                <a:spcPct val="0"/>
              </a:spcAft>
            </a:pPr>
            <a:r>
              <a:rPr lang="en-US" sz="2500" b="1" dirty="0">
                <a:solidFill>
                  <a:schemeClr val="bg1"/>
                </a:solidFill>
              </a:rPr>
              <a:t>Feb 23, 2024</a:t>
            </a:r>
            <a:endParaRPr lang="en-US" sz="1600" b="1" dirty="0">
              <a:solidFill>
                <a:schemeClr val="bg1"/>
              </a:solidFill>
            </a:endParaRPr>
          </a:p>
          <a:p>
            <a:endParaRPr 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9ADAD-7700-4BB4-9D7B-731CA42259BF}"/>
              </a:ext>
            </a:extLst>
          </p:cNvPr>
          <p:cNvSpPr>
            <a:spLocks noGrp="1"/>
          </p:cNvSpPr>
          <p:nvPr>
            <p:ph type="title"/>
          </p:nvPr>
        </p:nvSpPr>
        <p:spPr/>
        <p:txBody>
          <a:bodyPr/>
          <a:lstStyle/>
          <a:p>
            <a:r>
              <a:rPr lang="en-US" dirty="0"/>
              <a:t>Network Conditions for Platooning </a:t>
            </a:r>
          </a:p>
        </p:txBody>
      </p:sp>
      <p:sp>
        <p:nvSpPr>
          <p:cNvPr id="4" name="Text Placeholder 3">
            <a:extLst>
              <a:ext uri="{FF2B5EF4-FFF2-40B4-BE49-F238E27FC236}">
                <a16:creationId xmlns:a16="http://schemas.microsoft.com/office/drawing/2014/main" id="{C1FAF4BC-FFB0-4722-8608-E9815A2D9FA8}"/>
              </a:ext>
            </a:extLst>
          </p:cNvPr>
          <p:cNvSpPr txBox="1">
            <a:spLocks/>
          </p:cNvSpPr>
          <p:nvPr/>
        </p:nvSpPr>
        <p:spPr>
          <a:xfrm>
            <a:off x="839788" y="2057400"/>
            <a:ext cx="3932237" cy="3811588"/>
          </a:xfrm>
          <a:prstGeom prst="rect">
            <a:avLst/>
          </a:prstGeom>
        </p:spPr>
        <p:txBody>
          <a:bodyPr>
            <a:norm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endParaRPr lang="en-US" sz="2800"/>
          </a:p>
          <a:p>
            <a:r>
              <a:rPr lang="en-US" sz="2800"/>
              <a:t>Break Even Analysis</a:t>
            </a:r>
            <a:endParaRPr lang="en-US" sz="2800" dirty="0"/>
          </a:p>
        </p:txBody>
      </p:sp>
      <p:pic>
        <p:nvPicPr>
          <p:cNvPr id="5" name="Picture 4">
            <a:extLst>
              <a:ext uri="{FF2B5EF4-FFF2-40B4-BE49-F238E27FC236}">
                <a16:creationId xmlns:a16="http://schemas.microsoft.com/office/drawing/2014/main" id="{C7F2CDB9-50FB-4B50-8120-7C61EEA1F8E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6624" y="1420050"/>
            <a:ext cx="5625588" cy="4008374"/>
          </a:xfrm>
          <a:prstGeom prst="rect">
            <a:avLst/>
          </a:prstGeom>
          <a:noFill/>
        </p:spPr>
      </p:pic>
      <p:graphicFrame>
        <p:nvGraphicFramePr>
          <p:cNvPr id="6" name="Table 5">
            <a:extLst>
              <a:ext uri="{FF2B5EF4-FFF2-40B4-BE49-F238E27FC236}">
                <a16:creationId xmlns:a16="http://schemas.microsoft.com/office/drawing/2014/main" id="{9638BD6B-2DE7-4638-B4E4-DDEA9F7FEA74}"/>
              </a:ext>
            </a:extLst>
          </p:cNvPr>
          <p:cNvGraphicFramePr>
            <a:graphicFrameLocks noGrp="1"/>
          </p:cNvGraphicFramePr>
          <p:nvPr>
            <p:extLst>
              <p:ext uri="{D42A27DB-BD31-4B8C-83A1-F6EECF244321}">
                <p14:modId xmlns:p14="http://schemas.microsoft.com/office/powerpoint/2010/main" val="3963940065"/>
              </p:ext>
            </p:extLst>
          </p:nvPr>
        </p:nvGraphicFramePr>
        <p:xfrm>
          <a:off x="731185" y="3904424"/>
          <a:ext cx="4674025" cy="1524000"/>
        </p:xfrm>
        <a:graphic>
          <a:graphicData uri="http://schemas.openxmlformats.org/drawingml/2006/table">
            <a:tbl>
              <a:tblPr firstRow="1" firstCol="1" bandRow="1">
                <a:tableStyleId>{5C22544A-7EE6-4342-B048-85BDC9FD1C3A}</a:tableStyleId>
              </a:tblPr>
              <a:tblGrid>
                <a:gridCol w="1084549">
                  <a:extLst>
                    <a:ext uri="{9D8B030D-6E8A-4147-A177-3AD203B41FA5}">
                      <a16:colId xmlns:a16="http://schemas.microsoft.com/office/drawing/2014/main" val="2862279261"/>
                    </a:ext>
                  </a:extLst>
                </a:gridCol>
                <a:gridCol w="566759">
                  <a:extLst>
                    <a:ext uri="{9D8B030D-6E8A-4147-A177-3AD203B41FA5}">
                      <a16:colId xmlns:a16="http://schemas.microsoft.com/office/drawing/2014/main" val="4034554198"/>
                    </a:ext>
                  </a:extLst>
                </a:gridCol>
                <a:gridCol w="3022717">
                  <a:extLst>
                    <a:ext uri="{9D8B030D-6E8A-4147-A177-3AD203B41FA5}">
                      <a16:colId xmlns:a16="http://schemas.microsoft.com/office/drawing/2014/main" val="2384984731"/>
                    </a:ext>
                  </a:extLst>
                </a:gridCol>
              </a:tblGrid>
              <a:tr h="190500">
                <a:tc>
                  <a:txBody>
                    <a:bodyPr/>
                    <a:lstStyle/>
                    <a:p>
                      <a:pPr marL="0" marR="0" algn="l">
                        <a:spcBef>
                          <a:spcPts val="0"/>
                        </a:spcBef>
                        <a:spcAft>
                          <a:spcPts val="0"/>
                        </a:spcAft>
                      </a:pPr>
                      <a:r>
                        <a:rPr lang="en-US" sz="1000">
                          <a:effectLst/>
                        </a:rPr>
                        <a:t>Parameter</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000">
                          <a:effectLst/>
                        </a:rPr>
                        <a:t>Value</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127635" algn="l">
                        <a:spcBef>
                          <a:spcPts val="0"/>
                        </a:spcBef>
                        <a:spcAft>
                          <a:spcPts val="0"/>
                        </a:spcAft>
                      </a:pPr>
                      <a:r>
                        <a:rPr lang="en-US" sz="1000" dirty="0">
                          <a:effectLst/>
                        </a:rPr>
                        <a:t>Description</a:t>
                      </a:r>
                      <a:endParaRPr lang="en-US" sz="11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8834046"/>
                  </a:ext>
                </a:extLst>
              </a:tr>
              <a:tr h="190500">
                <a:tc>
                  <a:txBody>
                    <a:bodyPr/>
                    <a:lstStyle/>
                    <a:p>
                      <a:pPr marL="0" marR="0" algn="l">
                        <a:spcBef>
                          <a:spcPts val="0"/>
                        </a:spcBef>
                        <a:spcAft>
                          <a:spcPts val="0"/>
                        </a:spcAft>
                      </a:pPr>
                      <a:r>
                        <a:rPr lang="en-US" sz="1000">
                          <a:effectLst/>
                        </a:rPr>
                        <a:t>valueOfTime</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000">
                          <a:effectLst/>
                        </a:rPr>
                        <a:t>$36.60</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127000" algn="l">
                        <a:spcBef>
                          <a:spcPts val="0"/>
                        </a:spcBef>
                        <a:spcAft>
                          <a:spcPts val="0"/>
                        </a:spcAft>
                      </a:pPr>
                      <a:r>
                        <a:rPr lang="en-US" sz="1000">
                          <a:effectLst/>
                        </a:rPr>
                        <a:t>Average truck operating team value of time ($/hour)</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2530070"/>
                  </a:ext>
                </a:extLst>
              </a:tr>
              <a:tr h="190500">
                <a:tc>
                  <a:txBody>
                    <a:bodyPr/>
                    <a:lstStyle/>
                    <a:p>
                      <a:pPr marL="0" marR="0" algn="l">
                        <a:spcBef>
                          <a:spcPts val="0"/>
                        </a:spcBef>
                        <a:spcAft>
                          <a:spcPts val="0"/>
                        </a:spcAft>
                      </a:pPr>
                      <a:r>
                        <a:rPr lang="en-US" sz="1000">
                          <a:effectLst/>
                        </a:rPr>
                        <a:t>fuelCost</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000">
                          <a:effectLst/>
                        </a:rPr>
                        <a:t>$2.50</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127000" algn="l">
                        <a:spcBef>
                          <a:spcPts val="0"/>
                        </a:spcBef>
                        <a:spcAft>
                          <a:spcPts val="0"/>
                        </a:spcAft>
                      </a:pPr>
                      <a:r>
                        <a:rPr lang="en-US" sz="1000">
                          <a:effectLst/>
                        </a:rPr>
                        <a:t>Price per gallon of diesel fuel</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09838680"/>
                  </a:ext>
                </a:extLst>
              </a:tr>
              <a:tr h="190500">
                <a:tc>
                  <a:txBody>
                    <a:bodyPr/>
                    <a:lstStyle/>
                    <a:p>
                      <a:pPr marL="0" marR="0" algn="l">
                        <a:spcBef>
                          <a:spcPts val="0"/>
                        </a:spcBef>
                        <a:spcAft>
                          <a:spcPts val="0"/>
                        </a:spcAft>
                      </a:pPr>
                      <a:r>
                        <a:rPr lang="en-US" sz="1000">
                          <a:effectLst/>
                        </a:rPr>
                        <a:t>milesPerGal</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000">
                          <a:effectLst/>
                        </a:rPr>
                        <a:t>6.50</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127000" algn="l">
                        <a:spcBef>
                          <a:spcPts val="0"/>
                        </a:spcBef>
                        <a:spcAft>
                          <a:spcPts val="0"/>
                        </a:spcAft>
                      </a:pPr>
                      <a:r>
                        <a:rPr lang="en-US" sz="1000">
                          <a:effectLst/>
                        </a:rPr>
                        <a:t>Fuel efficiency in miles per gallon</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68942650"/>
                  </a:ext>
                </a:extLst>
              </a:tr>
              <a:tr h="190500">
                <a:tc>
                  <a:txBody>
                    <a:bodyPr/>
                    <a:lstStyle/>
                    <a:p>
                      <a:pPr marL="0" marR="0" algn="l">
                        <a:spcBef>
                          <a:spcPts val="0"/>
                        </a:spcBef>
                        <a:spcAft>
                          <a:spcPts val="0"/>
                        </a:spcAft>
                      </a:pPr>
                      <a:r>
                        <a:rPr lang="en-US" sz="1000">
                          <a:effectLst/>
                        </a:rPr>
                        <a:t>expSynchDelay</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000">
                          <a:effectLst/>
                        </a:rPr>
                        <a:t>5.00</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127000" algn="l">
                        <a:spcBef>
                          <a:spcPts val="0"/>
                        </a:spcBef>
                        <a:spcAft>
                          <a:spcPts val="0"/>
                        </a:spcAft>
                      </a:pPr>
                      <a:r>
                        <a:rPr lang="en-US" sz="1000" dirty="0">
                          <a:effectLst/>
                        </a:rPr>
                        <a:t>Expected synching delay in minutes of wait time</a:t>
                      </a:r>
                      <a:endParaRPr lang="en-US" sz="11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88838797"/>
                  </a:ext>
                </a:extLst>
              </a:tr>
              <a:tr h="190500">
                <a:tc>
                  <a:txBody>
                    <a:bodyPr/>
                    <a:lstStyle/>
                    <a:p>
                      <a:pPr marL="0" marR="0" algn="l">
                        <a:spcBef>
                          <a:spcPts val="0"/>
                        </a:spcBef>
                        <a:spcAft>
                          <a:spcPts val="0"/>
                        </a:spcAft>
                      </a:pPr>
                      <a:r>
                        <a:rPr lang="en-US" sz="1000">
                          <a:effectLst/>
                        </a:rPr>
                        <a:t>planTimeIndex</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000">
                          <a:effectLst/>
                        </a:rPr>
                        <a:t>1.50</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127000" algn="l">
                        <a:spcBef>
                          <a:spcPts val="0"/>
                        </a:spcBef>
                        <a:spcAft>
                          <a:spcPts val="0"/>
                        </a:spcAft>
                      </a:pPr>
                      <a:r>
                        <a:rPr lang="en-US" sz="1000">
                          <a:effectLst/>
                        </a:rPr>
                        <a:t>Planning time index (uncertainty due to reliability)</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76793526"/>
                  </a:ext>
                </a:extLst>
              </a:tr>
              <a:tr h="190500">
                <a:tc>
                  <a:txBody>
                    <a:bodyPr/>
                    <a:lstStyle/>
                    <a:p>
                      <a:pPr marL="0" marR="0" algn="l">
                        <a:spcBef>
                          <a:spcPts val="0"/>
                        </a:spcBef>
                        <a:spcAft>
                          <a:spcPts val="0"/>
                        </a:spcAft>
                      </a:pPr>
                      <a:r>
                        <a:rPr lang="en-US" sz="1000">
                          <a:effectLst/>
                        </a:rPr>
                        <a:t>platDiscount</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000">
                          <a:effectLst/>
                        </a:rPr>
                        <a:t>7.0%</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127000" algn="l">
                        <a:spcBef>
                          <a:spcPts val="0"/>
                        </a:spcBef>
                        <a:spcAft>
                          <a:spcPts val="0"/>
                        </a:spcAft>
                      </a:pPr>
                      <a:r>
                        <a:rPr lang="en-US" sz="1000">
                          <a:effectLst/>
                        </a:rPr>
                        <a:t>Discount for each mile platooning</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82742691"/>
                  </a:ext>
                </a:extLst>
              </a:tr>
              <a:tr h="190500">
                <a:tc>
                  <a:txBody>
                    <a:bodyPr/>
                    <a:lstStyle/>
                    <a:p>
                      <a:pPr marL="0" marR="0" algn="l">
                        <a:spcBef>
                          <a:spcPts val="0"/>
                        </a:spcBef>
                        <a:spcAft>
                          <a:spcPts val="0"/>
                        </a:spcAft>
                      </a:pPr>
                      <a:r>
                        <a:rPr lang="en-US" sz="1000">
                          <a:effectLst/>
                        </a:rPr>
                        <a:t>platSpeed</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000">
                          <a:effectLst/>
                        </a:rPr>
                        <a:t>60.00</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127000" algn="l">
                        <a:spcBef>
                          <a:spcPts val="0"/>
                        </a:spcBef>
                        <a:spcAft>
                          <a:spcPts val="0"/>
                        </a:spcAft>
                      </a:pPr>
                      <a:r>
                        <a:rPr lang="en-US" sz="1000" dirty="0">
                          <a:effectLst/>
                        </a:rPr>
                        <a:t>Expected speed while platooning in miles per hour</a:t>
                      </a:r>
                      <a:endParaRPr lang="en-US" sz="11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3881600"/>
                  </a:ext>
                </a:extLst>
              </a:tr>
            </a:tbl>
          </a:graphicData>
        </a:graphic>
      </p:graphicFrame>
    </p:spTree>
    <p:extLst>
      <p:ext uri="{BB962C8B-B14F-4D97-AF65-F5344CB8AC3E}">
        <p14:creationId xmlns:p14="http://schemas.microsoft.com/office/powerpoint/2010/main" val="219225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D96C7-19DC-40BF-B053-B03F9019C0F5}"/>
              </a:ext>
            </a:extLst>
          </p:cNvPr>
          <p:cNvSpPr>
            <a:spLocks noGrp="1"/>
          </p:cNvSpPr>
          <p:nvPr>
            <p:ph type="title"/>
          </p:nvPr>
        </p:nvSpPr>
        <p:spPr/>
        <p:txBody>
          <a:bodyPr/>
          <a:lstStyle/>
          <a:p>
            <a:r>
              <a:rPr lang="en-US" dirty="0"/>
              <a:t>Florida Statewide Freight Model</a:t>
            </a:r>
          </a:p>
        </p:txBody>
      </p:sp>
      <p:sp>
        <p:nvSpPr>
          <p:cNvPr id="4" name="Content Placeholder 2">
            <a:extLst>
              <a:ext uri="{FF2B5EF4-FFF2-40B4-BE49-F238E27FC236}">
                <a16:creationId xmlns:a16="http://schemas.microsoft.com/office/drawing/2014/main" id="{D5C98745-BE65-4669-9D5C-949659854569}"/>
              </a:ext>
            </a:extLst>
          </p:cNvPr>
          <p:cNvSpPr txBox="1">
            <a:spLocks/>
          </p:cNvSpPr>
          <p:nvPr/>
        </p:nvSpPr>
        <p:spPr>
          <a:xfrm>
            <a:off x="1025843" y="2500515"/>
            <a:ext cx="3932237" cy="3811588"/>
          </a:xfrm>
          <a:prstGeom prst="rect">
            <a:avLst/>
          </a:prstGeom>
        </p:spPr>
        <p:txBody>
          <a:bodyPr>
            <a:norm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endParaRPr lang="en-US" sz="2800"/>
          </a:p>
          <a:p>
            <a:r>
              <a:rPr lang="en-US" sz="2800"/>
              <a:t>BET Decision Components Added to Vehicle Type Choice</a:t>
            </a:r>
            <a:endParaRPr lang="en-US" sz="2800" dirty="0"/>
          </a:p>
        </p:txBody>
      </p:sp>
      <p:pic>
        <p:nvPicPr>
          <p:cNvPr id="5" name="Picture 4">
            <a:extLst>
              <a:ext uri="{FF2B5EF4-FFF2-40B4-BE49-F238E27FC236}">
                <a16:creationId xmlns:a16="http://schemas.microsoft.com/office/drawing/2014/main" id="{77C9DBEA-C841-48A4-81F1-CDECA5ED50E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44310" y="655320"/>
            <a:ext cx="4352290" cy="5897880"/>
          </a:xfrm>
          <a:prstGeom prst="rect">
            <a:avLst/>
          </a:prstGeom>
          <a:noFill/>
        </p:spPr>
      </p:pic>
    </p:spTree>
    <p:extLst>
      <p:ext uri="{BB962C8B-B14F-4D97-AF65-F5344CB8AC3E}">
        <p14:creationId xmlns:p14="http://schemas.microsoft.com/office/powerpoint/2010/main" val="2238960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95BC8-CDC5-4C13-A408-125D73DFC181}"/>
              </a:ext>
            </a:extLst>
          </p:cNvPr>
          <p:cNvSpPr>
            <a:spLocks noGrp="1"/>
          </p:cNvSpPr>
          <p:nvPr>
            <p:ph type="title"/>
          </p:nvPr>
        </p:nvSpPr>
        <p:spPr/>
        <p:txBody>
          <a:bodyPr/>
          <a:lstStyle/>
          <a:p>
            <a:r>
              <a:rPr lang="en-US" dirty="0"/>
              <a:t>BET Range Restrictions and Probabilities</a:t>
            </a:r>
          </a:p>
        </p:txBody>
      </p:sp>
      <p:pic>
        <p:nvPicPr>
          <p:cNvPr id="4" name="Picture 3">
            <a:extLst>
              <a:ext uri="{FF2B5EF4-FFF2-40B4-BE49-F238E27FC236}">
                <a16:creationId xmlns:a16="http://schemas.microsoft.com/office/drawing/2014/main" id="{AC42A2BD-8FC1-4EA3-8814-3EABF75A966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992806" y="1690688"/>
            <a:ext cx="6206388" cy="4198505"/>
          </a:xfrm>
          <a:prstGeom prst="rect">
            <a:avLst/>
          </a:prstGeom>
          <a:noFill/>
        </p:spPr>
      </p:pic>
    </p:spTree>
    <p:extLst>
      <p:ext uri="{BB962C8B-B14F-4D97-AF65-F5344CB8AC3E}">
        <p14:creationId xmlns:p14="http://schemas.microsoft.com/office/powerpoint/2010/main" val="24530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D4101-1027-4FFA-813E-499B787CCEC4}"/>
              </a:ext>
            </a:extLst>
          </p:cNvPr>
          <p:cNvSpPr>
            <a:spLocks noGrp="1"/>
          </p:cNvSpPr>
          <p:nvPr>
            <p:ph type="title"/>
          </p:nvPr>
        </p:nvSpPr>
        <p:spPr/>
        <p:txBody>
          <a:bodyPr/>
          <a:lstStyle/>
          <a:p>
            <a:r>
              <a:rPr lang="en-US" dirty="0"/>
              <a:t>Sensitivity Testing</a:t>
            </a:r>
          </a:p>
        </p:txBody>
      </p:sp>
      <p:sp>
        <p:nvSpPr>
          <p:cNvPr id="4" name="Content Placeholder 3">
            <a:extLst>
              <a:ext uri="{FF2B5EF4-FFF2-40B4-BE49-F238E27FC236}">
                <a16:creationId xmlns:a16="http://schemas.microsoft.com/office/drawing/2014/main" id="{24318DA0-0408-435D-91F1-07ED5DF1436A}"/>
              </a:ext>
            </a:extLst>
          </p:cNvPr>
          <p:cNvSpPr>
            <a:spLocks noGrp="1"/>
          </p:cNvSpPr>
          <p:nvPr>
            <p:ph sz="half" idx="1"/>
          </p:nvPr>
        </p:nvSpPr>
        <p:spPr>
          <a:xfrm>
            <a:off x="838200" y="1825625"/>
            <a:ext cx="5181600" cy="4351338"/>
          </a:xfrm>
        </p:spPr>
        <p:txBody>
          <a:bodyPr/>
          <a:lstStyle/>
          <a:p>
            <a:r>
              <a:rPr lang="en-US" dirty="0"/>
              <a:t>CATs</a:t>
            </a:r>
          </a:p>
          <a:p>
            <a:pPr lvl="1"/>
            <a:r>
              <a:rPr lang="en-US" dirty="0"/>
              <a:t>Half market penetration</a:t>
            </a:r>
          </a:p>
          <a:p>
            <a:pPr lvl="1"/>
            <a:r>
              <a:rPr lang="en-US" dirty="0"/>
              <a:t>Double diesel prices</a:t>
            </a:r>
          </a:p>
          <a:p>
            <a:pPr lvl="1"/>
            <a:r>
              <a:rPr lang="en-US" dirty="0"/>
              <a:t>High system reliability</a:t>
            </a:r>
          </a:p>
          <a:p>
            <a:pPr lvl="1"/>
            <a:r>
              <a:rPr lang="en-US" dirty="0"/>
              <a:t>Slow platoon synchronization</a:t>
            </a:r>
          </a:p>
          <a:p>
            <a:pPr lvl="1"/>
            <a:r>
              <a:rPr lang="en-US" dirty="0"/>
              <a:t>Fast platoon synchronization</a:t>
            </a:r>
          </a:p>
          <a:p>
            <a:endParaRPr lang="en-US" dirty="0"/>
          </a:p>
        </p:txBody>
      </p:sp>
      <p:sp>
        <p:nvSpPr>
          <p:cNvPr id="5" name="Content Placeholder 4">
            <a:extLst>
              <a:ext uri="{FF2B5EF4-FFF2-40B4-BE49-F238E27FC236}">
                <a16:creationId xmlns:a16="http://schemas.microsoft.com/office/drawing/2014/main" id="{14AAD11F-9D96-409A-B764-8551407B764B}"/>
              </a:ext>
            </a:extLst>
          </p:cNvPr>
          <p:cNvSpPr txBox="1">
            <a:spLocks/>
          </p:cNvSpPr>
          <p:nvPr/>
        </p:nvSpPr>
        <p:spPr>
          <a:xfrm>
            <a:off x="6172200" y="1825625"/>
            <a:ext cx="5181600" cy="4351338"/>
          </a:xfrm>
          <a:prstGeom prst="rect">
            <a:avLst/>
          </a:prstGeom>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a:t>BETs</a:t>
            </a:r>
          </a:p>
          <a:p>
            <a:pPr lvl="1"/>
            <a:r>
              <a:rPr lang="en-US"/>
              <a:t>Double market penetration</a:t>
            </a:r>
          </a:p>
          <a:p>
            <a:pPr lvl="1"/>
            <a:r>
              <a:rPr lang="en-US"/>
              <a:t>Enhanced charging network</a:t>
            </a:r>
          </a:p>
          <a:p>
            <a:pPr lvl="1"/>
            <a:r>
              <a:rPr lang="en-US"/>
              <a:t>50% Higher battery ranges</a:t>
            </a:r>
            <a:endParaRPr lang="en-US" dirty="0"/>
          </a:p>
        </p:txBody>
      </p:sp>
    </p:spTree>
    <p:extLst>
      <p:ext uri="{BB962C8B-B14F-4D97-AF65-F5344CB8AC3E}">
        <p14:creationId xmlns:p14="http://schemas.microsoft.com/office/powerpoint/2010/main" val="3617623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73ECE-FEF6-4752-B39F-CC681EB52D0C}"/>
              </a:ext>
            </a:extLst>
          </p:cNvPr>
          <p:cNvSpPr>
            <a:spLocks noGrp="1"/>
          </p:cNvSpPr>
          <p:nvPr>
            <p:ph type="title"/>
          </p:nvPr>
        </p:nvSpPr>
        <p:spPr/>
        <p:txBody>
          <a:bodyPr/>
          <a:lstStyle/>
          <a:p>
            <a:r>
              <a:rPr lang="en-US" dirty="0"/>
              <a:t>Scenario Analysis</a:t>
            </a:r>
          </a:p>
        </p:txBody>
      </p:sp>
      <p:sp>
        <p:nvSpPr>
          <p:cNvPr id="4" name="Content Placeholder 2">
            <a:extLst>
              <a:ext uri="{FF2B5EF4-FFF2-40B4-BE49-F238E27FC236}">
                <a16:creationId xmlns:a16="http://schemas.microsoft.com/office/drawing/2014/main" id="{F592CB77-5A67-4E85-AB8D-864518B0B73E}"/>
              </a:ext>
            </a:extLst>
          </p:cNvPr>
          <p:cNvSpPr>
            <a:spLocks noGrp="1"/>
          </p:cNvSpPr>
          <p:nvPr>
            <p:ph idx="1"/>
          </p:nvPr>
        </p:nvSpPr>
        <p:spPr>
          <a:xfrm>
            <a:off x="838200" y="1550504"/>
            <a:ext cx="10515600" cy="4626459"/>
          </a:xfrm>
        </p:spPr>
        <p:txBody>
          <a:bodyPr>
            <a:normAutofit fontScale="92500"/>
          </a:bodyPr>
          <a:lstStyle/>
          <a:p>
            <a:pPr marL="0" indent="0">
              <a:buNone/>
            </a:pPr>
            <a:r>
              <a:rPr lang="en-US" dirty="0"/>
              <a:t>0. Baseline: 2045 scenario without CATs and BETs</a:t>
            </a:r>
          </a:p>
          <a:p>
            <a:pPr marL="0" indent="0">
              <a:buNone/>
            </a:pPr>
            <a:r>
              <a:rPr lang="en-US" dirty="0"/>
              <a:t>1. Most Likely:  </a:t>
            </a:r>
          </a:p>
          <a:p>
            <a:pPr lvl="1"/>
            <a:r>
              <a:rPr lang="en-US" dirty="0"/>
              <a:t>CATs: “Level 4” Automation for CATs (human operators onboard, but high-level of automated driving to allow operators to rest); optimistic market penetration (80% for heavy trucks for eligible commodities); 2020 diesel fuel prices; current fuel economies; labor rates.</a:t>
            </a:r>
          </a:p>
          <a:p>
            <a:pPr lvl="1"/>
            <a:r>
              <a:rPr lang="en-US" dirty="0"/>
              <a:t>BETs: low expected market penetration; current battery ranges; charging network coverage does not allow vehicles to exceed battery ranges</a:t>
            </a:r>
          </a:p>
          <a:p>
            <a:pPr marL="0" indent="0">
              <a:buNone/>
            </a:pPr>
            <a:r>
              <a:rPr lang="en-US" dirty="0"/>
              <a:t>2. High Technology:</a:t>
            </a:r>
          </a:p>
          <a:p>
            <a:pPr lvl="1"/>
            <a:r>
              <a:rPr lang="en-US" dirty="0"/>
              <a:t>CATs: Same “Level 4” Automation and market penetration; double diesel prices; high system reliability; near instant platoon synching</a:t>
            </a:r>
          </a:p>
          <a:p>
            <a:pPr lvl="1"/>
            <a:r>
              <a:rPr lang="en-US" dirty="0"/>
              <a:t>BETs: double market penetration; 50% higher battery ranges; greater charging network coverage allows vehicles to exceed battery ranges (drivers half as sensitive to range anxiety).</a:t>
            </a:r>
          </a:p>
          <a:p>
            <a:pPr marL="0" indent="0">
              <a:buNone/>
            </a:pPr>
            <a:endParaRPr lang="en-US" dirty="0"/>
          </a:p>
        </p:txBody>
      </p:sp>
    </p:spTree>
    <p:extLst>
      <p:ext uri="{BB962C8B-B14F-4D97-AF65-F5344CB8AC3E}">
        <p14:creationId xmlns:p14="http://schemas.microsoft.com/office/powerpoint/2010/main" val="1177868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8F2FF-FA89-471C-ABA1-1759BA3DB598}"/>
              </a:ext>
            </a:extLst>
          </p:cNvPr>
          <p:cNvSpPr>
            <a:spLocks noGrp="1"/>
          </p:cNvSpPr>
          <p:nvPr>
            <p:ph type="title"/>
          </p:nvPr>
        </p:nvSpPr>
        <p:spPr/>
        <p:txBody>
          <a:bodyPr/>
          <a:lstStyle/>
          <a:p>
            <a:r>
              <a:rPr lang="en-US" dirty="0"/>
              <a:t>Impacts on Total Travel</a:t>
            </a:r>
          </a:p>
        </p:txBody>
      </p:sp>
      <p:graphicFrame>
        <p:nvGraphicFramePr>
          <p:cNvPr id="4" name="Chart 3">
            <a:extLst>
              <a:ext uri="{FF2B5EF4-FFF2-40B4-BE49-F238E27FC236}">
                <a16:creationId xmlns:a16="http://schemas.microsoft.com/office/drawing/2014/main" id="{32A2BAE9-04CE-4A24-BEEF-D20F41313AB2}"/>
              </a:ext>
            </a:extLst>
          </p:cNvPr>
          <p:cNvGraphicFramePr>
            <a:graphicFrameLocks/>
          </p:cNvGraphicFramePr>
          <p:nvPr>
            <p:extLst>
              <p:ext uri="{D42A27DB-BD31-4B8C-83A1-F6EECF244321}">
                <p14:modId xmlns:p14="http://schemas.microsoft.com/office/powerpoint/2010/main" val="3957029267"/>
              </p:ext>
            </p:extLst>
          </p:nvPr>
        </p:nvGraphicFramePr>
        <p:xfrm>
          <a:off x="1459289" y="1106374"/>
          <a:ext cx="9056311" cy="51420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3576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8613F-CA7E-461E-9BDA-6EF0BB5D3931}"/>
              </a:ext>
            </a:extLst>
          </p:cNvPr>
          <p:cNvSpPr>
            <a:spLocks noGrp="1"/>
          </p:cNvSpPr>
          <p:nvPr>
            <p:ph type="title"/>
          </p:nvPr>
        </p:nvSpPr>
        <p:spPr/>
        <p:txBody>
          <a:bodyPr/>
          <a:lstStyle/>
          <a:p>
            <a:r>
              <a:rPr lang="en-US" dirty="0"/>
              <a:t>Average Trip Characteristics</a:t>
            </a:r>
          </a:p>
        </p:txBody>
      </p:sp>
      <p:graphicFrame>
        <p:nvGraphicFramePr>
          <p:cNvPr id="4" name="Chart 3">
            <a:extLst>
              <a:ext uri="{FF2B5EF4-FFF2-40B4-BE49-F238E27FC236}">
                <a16:creationId xmlns:a16="http://schemas.microsoft.com/office/drawing/2014/main" id="{1D5BCE6B-C064-4AC3-BF10-A01E0BD921F0}"/>
              </a:ext>
            </a:extLst>
          </p:cNvPr>
          <p:cNvGraphicFramePr/>
          <p:nvPr>
            <p:extLst>
              <p:ext uri="{D42A27DB-BD31-4B8C-83A1-F6EECF244321}">
                <p14:modId xmlns:p14="http://schemas.microsoft.com/office/powerpoint/2010/main" val="3388848981"/>
              </p:ext>
            </p:extLst>
          </p:nvPr>
        </p:nvGraphicFramePr>
        <p:xfrm>
          <a:off x="892444" y="1828800"/>
          <a:ext cx="502920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AB81F674-622B-462C-9294-045AA1F88922}"/>
              </a:ext>
            </a:extLst>
          </p:cNvPr>
          <p:cNvGraphicFramePr/>
          <p:nvPr>
            <p:extLst>
              <p:ext uri="{D42A27DB-BD31-4B8C-83A1-F6EECF244321}">
                <p14:modId xmlns:p14="http://schemas.microsoft.com/office/powerpoint/2010/main" val="2954701521"/>
              </p:ext>
            </p:extLst>
          </p:nvPr>
        </p:nvGraphicFramePr>
        <p:xfrm>
          <a:off x="6096000" y="1828800"/>
          <a:ext cx="5029200" cy="3200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33839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821B5-ED71-4B32-9663-907330F64DB3}"/>
              </a:ext>
            </a:extLst>
          </p:cNvPr>
          <p:cNvSpPr>
            <a:spLocks noGrp="1"/>
          </p:cNvSpPr>
          <p:nvPr>
            <p:ph type="title"/>
          </p:nvPr>
        </p:nvSpPr>
        <p:spPr/>
        <p:txBody>
          <a:bodyPr/>
          <a:lstStyle/>
          <a:p>
            <a:r>
              <a:rPr lang="en-US" dirty="0"/>
              <a:t>Market Share by Distance </a:t>
            </a:r>
            <a:r>
              <a:rPr lang="en-US" sz="1800" dirty="0"/>
              <a:t>(High Technology Scenario)</a:t>
            </a:r>
          </a:p>
        </p:txBody>
      </p:sp>
      <p:graphicFrame>
        <p:nvGraphicFramePr>
          <p:cNvPr id="4" name="Chart 3">
            <a:extLst>
              <a:ext uri="{FF2B5EF4-FFF2-40B4-BE49-F238E27FC236}">
                <a16:creationId xmlns:a16="http://schemas.microsoft.com/office/drawing/2014/main" id="{1C321539-E4FE-4534-83C8-ACF941746D20}"/>
              </a:ext>
            </a:extLst>
          </p:cNvPr>
          <p:cNvGraphicFramePr/>
          <p:nvPr>
            <p:extLst>
              <p:ext uri="{D42A27DB-BD31-4B8C-83A1-F6EECF244321}">
                <p14:modId xmlns:p14="http://schemas.microsoft.com/office/powerpoint/2010/main" val="1579308665"/>
              </p:ext>
            </p:extLst>
          </p:nvPr>
        </p:nvGraphicFramePr>
        <p:xfrm>
          <a:off x="838200" y="1868553"/>
          <a:ext cx="5257799" cy="34190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8233B209-B730-40C3-A1D2-98C9F94516B5}"/>
              </a:ext>
            </a:extLst>
          </p:cNvPr>
          <p:cNvGraphicFramePr/>
          <p:nvPr>
            <p:extLst>
              <p:ext uri="{D42A27DB-BD31-4B8C-83A1-F6EECF244321}">
                <p14:modId xmlns:p14="http://schemas.microsoft.com/office/powerpoint/2010/main" val="3748233892"/>
              </p:ext>
            </p:extLst>
          </p:nvPr>
        </p:nvGraphicFramePr>
        <p:xfrm>
          <a:off x="6324600" y="1868553"/>
          <a:ext cx="5257799" cy="34190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300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FE25C-7703-4CF4-AA63-6756CED3242B}"/>
              </a:ext>
            </a:extLst>
          </p:cNvPr>
          <p:cNvSpPr>
            <a:spLocks noGrp="1"/>
          </p:cNvSpPr>
          <p:nvPr>
            <p:ph type="title"/>
          </p:nvPr>
        </p:nvSpPr>
        <p:spPr/>
        <p:txBody>
          <a:bodyPr/>
          <a:lstStyle/>
          <a:p>
            <a:r>
              <a:rPr lang="en-US" dirty="0"/>
              <a:t>Market Share by Commodity </a:t>
            </a:r>
            <a:r>
              <a:rPr lang="en-US" sz="1800" dirty="0"/>
              <a:t>(High Technology Scenario)</a:t>
            </a:r>
          </a:p>
        </p:txBody>
      </p:sp>
      <p:graphicFrame>
        <p:nvGraphicFramePr>
          <p:cNvPr id="4" name="Chart 3">
            <a:extLst>
              <a:ext uri="{FF2B5EF4-FFF2-40B4-BE49-F238E27FC236}">
                <a16:creationId xmlns:a16="http://schemas.microsoft.com/office/drawing/2014/main" id="{45B719EC-06F0-4736-91AA-82ED72342DF2}"/>
              </a:ext>
            </a:extLst>
          </p:cNvPr>
          <p:cNvGraphicFramePr/>
          <p:nvPr>
            <p:extLst>
              <p:ext uri="{D42A27DB-BD31-4B8C-83A1-F6EECF244321}">
                <p14:modId xmlns:p14="http://schemas.microsoft.com/office/powerpoint/2010/main" val="1340494154"/>
              </p:ext>
            </p:extLst>
          </p:nvPr>
        </p:nvGraphicFramePr>
        <p:xfrm>
          <a:off x="838200" y="990600"/>
          <a:ext cx="5029200" cy="54591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DC25CFD5-3B2F-48F1-A11E-6101DC9B3016}"/>
              </a:ext>
            </a:extLst>
          </p:cNvPr>
          <p:cNvGraphicFramePr/>
          <p:nvPr>
            <p:extLst>
              <p:ext uri="{D42A27DB-BD31-4B8C-83A1-F6EECF244321}">
                <p14:modId xmlns:p14="http://schemas.microsoft.com/office/powerpoint/2010/main" val="2936091477"/>
              </p:ext>
            </p:extLst>
          </p:nvPr>
        </p:nvGraphicFramePr>
        <p:xfrm>
          <a:off x="6705600" y="990600"/>
          <a:ext cx="5486400" cy="5486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45195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1C4EA-39CE-4DEC-91D1-A7C3003B989F}"/>
              </a:ext>
            </a:extLst>
          </p:cNvPr>
          <p:cNvSpPr>
            <a:spLocks noGrp="1"/>
          </p:cNvSpPr>
          <p:nvPr>
            <p:ph type="title"/>
          </p:nvPr>
        </p:nvSpPr>
        <p:spPr/>
        <p:txBody>
          <a:bodyPr/>
          <a:lstStyle/>
          <a:p>
            <a:r>
              <a:rPr lang="en-US" dirty="0"/>
              <a:t>Impacts on Mode Paths </a:t>
            </a:r>
            <a:r>
              <a:rPr lang="en-US" sz="1800" dirty="0"/>
              <a:t>(High Technology Scenario)</a:t>
            </a:r>
          </a:p>
        </p:txBody>
      </p:sp>
      <p:graphicFrame>
        <p:nvGraphicFramePr>
          <p:cNvPr id="4" name="Chart 3">
            <a:extLst>
              <a:ext uri="{FF2B5EF4-FFF2-40B4-BE49-F238E27FC236}">
                <a16:creationId xmlns:a16="http://schemas.microsoft.com/office/drawing/2014/main" id="{E8F00E89-0AAD-452D-9EC5-35137CF32FD2}"/>
              </a:ext>
            </a:extLst>
          </p:cNvPr>
          <p:cNvGraphicFramePr/>
          <p:nvPr>
            <p:extLst>
              <p:ext uri="{D42A27DB-BD31-4B8C-83A1-F6EECF244321}">
                <p14:modId xmlns:p14="http://schemas.microsoft.com/office/powerpoint/2010/main" val="2462709911"/>
              </p:ext>
            </p:extLst>
          </p:nvPr>
        </p:nvGraphicFramePr>
        <p:xfrm>
          <a:off x="838200" y="1324571"/>
          <a:ext cx="5029200" cy="52704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a:extLst>
              <a:ext uri="{FF2B5EF4-FFF2-40B4-BE49-F238E27FC236}">
                <a16:creationId xmlns:a16="http://schemas.microsoft.com/office/drawing/2014/main" id="{478D6749-569B-48F1-8D58-7E2F813CF153}"/>
              </a:ext>
            </a:extLst>
          </p:cNvPr>
          <p:cNvGraphicFramePr>
            <a:graphicFrameLocks noGrp="1"/>
          </p:cNvGraphicFramePr>
          <p:nvPr>
            <p:extLst>
              <p:ext uri="{D42A27DB-BD31-4B8C-83A1-F6EECF244321}">
                <p14:modId xmlns:p14="http://schemas.microsoft.com/office/powerpoint/2010/main" val="3175015460"/>
              </p:ext>
            </p:extLst>
          </p:nvPr>
        </p:nvGraphicFramePr>
        <p:xfrm>
          <a:off x="6631057" y="1931884"/>
          <a:ext cx="4495800" cy="3562350"/>
        </p:xfrm>
        <a:graphic>
          <a:graphicData uri="http://schemas.openxmlformats.org/drawingml/2006/table">
            <a:tbl>
              <a:tblPr/>
              <a:tblGrid>
                <a:gridCol w="2421060">
                  <a:extLst>
                    <a:ext uri="{9D8B030D-6E8A-4147-A177-3AD203B41FA5}">
                      <a16:colId xmlns:a16="http://schemas.microsoft.com/office/drawing/2014/main" val="2957207165"/>
                    </a:ext>
                  </a:extLst>
                </a:gridCol>
                <a:gridCol w="1134276">
                  <a:extLst>
                    <a:ext uri="{9D8B030D-6E8A-4147-A177-3AD203B41FA5}">
                      <a16:colId xmlns:a16="http://schemas.microsoft.com/office/drawing/2014/main" val="1456103447"/>
                    </a:ext>
                  </a:extLst>
                </a:gridCol>
                <a:gridCol w="940464">
                  <a:extLst>
                    <a:ext uri="{9D8B030D-6E8A-4147-A177-3AD203B41FA5}">
                      <a16:colId xmlns:a16="http://schemas.microsoft.com/office/drawing/2014/main" val="2009657497"/>
                    </a:ext>
                  </a:extLst>
                </a:gridCol>
              </a:tblGrid>
              <a:tr h="190500">
                <a:tc gridSpan="3">
                  <a:txBody>
                    <a:bodyPr/>
                    <a:lstStyle/>
                    <a:p>
                      <a:pPr algn="ctr" fontAlgn="ctr"/>
                      <a:r>
                        <a:rPr lang="en-US" sz="1000" b="1" i="0" u="none" strike="noStrike">
                          <a:solidFill>
                            <a:srgbClr val="FFFFFF"/>
                          </a:solidFill>
                          <a:effectLst/>
                          <a:latin typeface="Arial" panose="020B0604020202020204" pitchFamily="34" charset="0"/>
                        </a:rPr>
                        <a:t>Scenario Comparison:  2. High Technology vs. 0. Baseline</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91572781"/>
                  </a:ext>
                </a:extLst>
              </a:tr>
              <a:tr h="323850">
                <a:tc>
                  <a:txBody>
                    <a:bodyPr/>
                    <a:lstStyle/>
                    <a:p>
                      <a:pPr algn="l" fontAlgn="ctr"/>
                      <a:r>
                        <a:rPr lang="en-US" sz="1000" b="1" i="0" u="none" strike="noStrike">
                          <a:solidFill>
                            <a:srgbClr val="000000"/>
                          </a:solidFill>
                          <a:effectLst/>
                          <a:latin typeface="Arial" panose="020B0604020202020204" pitchFamily="34" charset="0"/>
                        </a:rPr>
                        <a:t>Mode Path</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000" b="1" i="0" u="none" strike="noStrike">
                          <a:solidFill>
                            <a:srgbClr val="000000"/>
                          </a:solidFill>
                          <a:effectLst/>
                          <a:latin typeface="Arial" panose="020B0604020202020204" pitchFamily="34" charset="0"/>
                        </a:rPr>
                        <a:t>Change in Tons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en-US" sz="1000" b="1" i="0" u="none" strike="noStrike">
                          <a:solidFill>
                            <a:srgbClr val="000000"/>
                          </a:solidFill>
                          <a:effectLst/>
                          <a:latin typeface="Arial" panose="020B0604020202020204" pitchFamily="34" charset="0"/>
                        </a:rPr>
                        <a:t>Percent Change</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62517430"/>
                  </a:ext>
                </a:extLst>
              </a:tr>
              <a:tr h="190500">
                <a:tc>
                  <a:txBody>
                    <a:bodyPr/>
                    <a:lstStyle/>
                    <a:p>
                      <a:pPr algn="l" fontAlgn="b"/>
                      <a:r>
                        <a:rPr lang="en-US" sz="1000" b="0" i="0" u="none" strike="noStrike">
                          <a:solidFill>
                            <a:srgbClr val="000000"/>
                          </a:solidFill>
                          <a:effectLst/>
                          <a:latin typeface="Arial" panose="020B0604020202020204" pitchFamily="34" charset="0"/>
                        </a:rPr>
                        <a:t>1.  FTL Direct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0" i="0" u="none" strike="noStrike">
                          <a:solidFill>
                            <a:srgbClr val="000000"/>
                          </a:solidFill>
                          <a:effectLst/>
                          <a:latin typeface="Arial" panose="020B0604020202020204" pitchFamily="34" charset="0"/>
                        </a:rPr>
                        <a:t>-82,881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0" i="0" u="none" strike="noStrike">
                          <a:solidFill>
                            <a:srgbClr val="000000"/>
                          </a:solidFill>
                          <a:effectLst/>
                          <a:latin typeface="Arial" panose="020B0604020202020204" pitchFamily="34" charset="0"/>
                        </a:rPr>
                        <a:t>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318620686"/>
                  </a:ext>
                </a:extLst>
              </a:tr>
              <a:tr h="190500">
                <a:tc>
                  <a:txBody>
                    <a:bodyPr/>
                    <a:lstStyle/>
                    <a:p>
                      <a:pPr algn="l" fontAlgn="b"/>
                      <a:r>
                        <a:rPr lang="en-US" sz="1000" b="0" i="0" u="none" strike="noStrike">
                          <a:solidFill>
                            <a:srgbClr val="000000"/>
                          </a:solidFill>
                          <a:effectLst/>
                          <a:latin typeface="Arial" panose="020B0604020202020204" pitchFamily="34" charset="0"/>
                        </a:rPr>
                        <a:t>2.  LTL Direct </a:t>
                      </a:r>
                    </a:p>
                  </a:txBody>
                  <a:tcPr marL="9525" marR="9525" marT="9525" marB="0" anchor="b">
                    <a:lnL>
                      <a:noFill/>
                    </a:lnL>
                    <a:lnR>
                      <a:noFill/>
                    </a:lnR>
                    <a:lnT>
                      <a:noFill/>
                    </a:lnT>
                    <a:lnB>
                      <a:noFill/>
                    </a:lnB>
                    <a:solidFill>
                      <a:srgbClr val="FFFFFF"/>
                    </a:solidFill>
                  </a:tcPr>
                </a:tc>
                <a:tc>
                  <a:txBody>
                    <a:bodyPr/>
                    <a:lstStyle/>
                    <a:p>
                      <a:pPr algn="r" fontAlgn="b"/>
                      <a:r>
                        <a:rPr lang="en-US" sz="1000" b="0" i="0" u="none" strike="noStrike">
                          <a:solidFill>
                            <a:srgbClr val="000000"/>
                          </a:solidFill>
                          <a:effectLst/>
                          <a:latin typeface="Arial" panose="020B0604020202020204" pitchFamily="34" charset="0"/>
                        </a:rPr>
                        <a:t>819,280</a:t>
                      </a:r>
                    </a:p>
                  </a:txBody>
                  <a:tcPr marL="9525" marR="9525" marT="9525" marB="0" anchor="b">
                    <a:lnL>
                      <a:noFill/>
                    </a:lnL>
                    <a:lnR>
                      <a:noFill/>
                    </a:lnR>
                    <a:lnT>
                      <a:noFill/>
                    </a:lnT>
                    <a:lnB>
                      <a:noFill/>
                    </a:lnB>
                    <a:solidFill>
                      <a:srgbClr val="FFFFFF"/>
                    </a:solidFill>
                  </a:tcPr>
                </a:tc>
                <a:tc>
                  <a:txBody>
                    <a:bodyPr/>
                    <a:lstStyle/>
                    <a:p>
                      <a:pPr algn="r" fontAlgn="b"/>
                      <a:r>
                        <a:rPr lang="en-US" sz="1000" b="0" i="0" u="none" strike="noStrike">
                          <a:solidFill>
                            <a:srgbClr val="000000"/>
                          </a:solidFill>
                          <a:effectLst/>
                          <a:latin typeface="Arial" panose="020B0604020202020204" pitchFamily="34" charset="0"/>
                        </a:rPr>
                        <a:t>1%</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706346703"/>
                  </a:ext>
                </a:extLst>
              </a:tr>
              <a:tr h="190500">
                <a:tc>
                  <a:txBody>
                    <a:bodyPr/>
                    <a:lstStyle/>
                    <a:p>
                      <a:pPr algn="l" fontAlgn="b"/>
                      <a:r>
                        <a:rPr lang="en-US" sz="1000" b="0" i="0" u="none" strike="noStrike">
                          <a:solidFill>
                            <a:srgbClr val="000000"/>
                          </a:solidFill>
                          <a:effectLst/>
                          <a:latin typeface="Arial" panose="020B0604020202020204" pitchFamily="34" charset="0"/>
                        </a:rPr>
                        <a:t>3.  LTL-Air-LTL  </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000" b="0" i="0" u="none" strike="noStrike">
                          <a:solidFill>
                            <a:srgbClr val="000000"/>
                          </a:solidFill>
                          <a:effectLst/>
                          <a:latin typeface="Arial" panose="020B0604020202020204" pitchFamily="34" charset="0"/>
                        </a:rPr>
                        <a:t>-279,667</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000" b="0" i="0" u="none" strike="noStrike" dirty="0">
                          <a:solidFill>
                            <a:srgbClr val="000000"/>
                          </a:solidFill>
                          <a:effectLst/>
                          <a:latin typeface="Arial" panose="020B0604020202020204" pitchFamily="34" charset="0"/>
                        </a:rPr>
                        <a:t>-15%</a:t>
                      </a:r>
                    </a:p>
                  </a:txBody>
                  <a:tcPr marL="9525" marR="9525" marT="9525"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3968514008"/>
                  </a:ext>
                </a:extLst>
              </a:tr>
              <a:tr h="190500">
                <a:tc>
                  <a:txBody>
                    <a:bodyPr/>
                    <a:lstStyle/>
                    <a:p>
                      <a:pPr algn="l" fontAlgn="b"/>
                      <a:r>
                        <a:rPr lang="en-US" sz="1000" b="0" i="0" u="none" strike="noStrike">
                          <a:solidFill>
                            <a:srgbClr val="000000"/>
                          </a:solidFill>
                          <a:effectLst/>
                          <a:latin typeface="Arial" panose="020B0604020202020204" pitchFamily="34" charset="0"/>
                        </a:rPr>
                        <a:t>4.  FTL-Carload-FTL  </a:t>
                      </a:r>
                    </a:p>
                  </a:txBody>
                  <a:tcPr marL="9525" marR="9525" marT="9525" marB="0" anchor="b">
                    <a:lnL>
                      <a:noFill/>
                    </a:lnL>
                    <a:lnR>
                      <a:noFill/>
                    </a:lnR>
                    <a:lnT>
                      <a:noFill/>
                    </a:lnT>
                    <a:lnB>
                      <a:noFill/>
                    </a:lnB>
                    <a:solidFill>
                      <a:srgbClr val="FFFFFF"/>
                    </a:solidFill>
                  </a:tcPr>
                </a:tc>
                <a:tc>
                  <a:txBody>
                    <a:bodyPr/>
                    <a:lstStyle/>
                    <a:p>
                      <a:pPr algn="r" fontAlgn="b"/>
                      <a:r>
                        <a:rPr lang="en-US" sz="1000" b="0" i="0" u="none" strike="noStrike">
                          <a:solidFill>
                            <a:srgbClr val="000000"/>
                          </a:solidFill>
                          <a:effectLst/>
                          <a:latin typeface="Arial" panose="020B0604020202020204" pitchFamily="34" charset="0"/>
                        </a:rPr>
                        <a:t>-1,184,653</a:t>
                      </a:r>
                    </a:p>
                  </a:txBody>
                  <a:tcPr marL="9525" marR="9525" marT="9525" marB="0" anchor="b">
                    <a:lnL>
                      <a:noFill/>
                    </a:lnL>
                    <a:lnR>
                      <a:noFill/>
                    </a:lnR>
                    <a:lnT>
                      <a:noFill/>
                    </a:lnT>
                    <a:lnB>
                      <a:noFill/>
                    </a:lnB>
                    <a:solidFill>
                      <a:srgbClr val="FFFFFF"/>
                    </a:solidFill>
                  </a:tcPr>
                </a:tc>
                <a:tc>
                  <a:txBody>
                    <a:bodyPr/>
                    <a:lstStyle/>
                    <a:p>
                      <a:pPr algn="r" fontAlgn="b"/>
                      <a:r>
                        <a:rPr lang="en-US" sz="1000" b="0" i="0" u="none" strike="noStrike">
                          <a:solidFill>
                            <a:srgbClr val="000000"/>
                          </a:solidFill>
                          <a:effectLst/>
                          <a:latin typeface="Arial" panose="020B0604020202020204" pitchFamily="34" charset="0"/>
                        </a:rPr>
                        <a:t>0%</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360126530"/>
                  </a:ext>
                </a:extLst>
              </a:tr>
              <a:tr h="190500">
                <a:tc>
                  <a:txBody>
                    <a:bodyPr/>
                    <a:lstStyle/>
                    <a:p>
                      <a:pPr algn="l" fontAlgn="b"/>
                      <a:r>
                        <a:rPr lang="en-US" sz="1000" b="0" i="0" u="none" strike="noStrike">
                          <a:solidFill>
                            <a:srgbClr val="000000"/>
                          </a:solidFill>
                          <a:effectLst/>
                          <a:latin typeface="Arial" panose="020B0604020202020204" pitchFamily="34" charset="0"/>
                        </a:rPr>
                        <a:t>5.  LTL-IMX-LTL  </a:t>
                      </a:r>
                    </a:p>
                  </a:txBody>
                  <a:tcPr marL="9525" marR="9525" marT="9525" marB="0" anchor="b">
                    <a:lnL>
                      <a:noFill/>
                    </a:lnL>
                    <a:lnR>
                      <a:noFill/>
                    </a:lnR>
                    <a:lnT>
                      <a:noFill/>
                    </a:lnT>
                    <a:lnB>
                      <a:noFill/>
                    </a:lnB>
                    <a:solidFill>
                      <a:srgbClr val="FFFFFF"/>
                    </a:solidFill>
                  </a:tcPr>
                </a:tc>
                <a:tc>
                  <a:txBody>
                    <a:bodyPr/>
                    <a:lstStyle/>
                    <a:p>
                      <a:pPr algn="r" fontAlgn="b"/>
                      <a:r>
                        <a:rPr lang="en-US" sz="1000" b="0" i="0" u="none" strike="noStrike">
                          <a:solidFill>
                            <a:srgbClr val="000000"/>
                          </a:solidFill>
                          <a:effectLst/>
                          <a:latin typeface="Arial" panose="020B0604020202020204" pitchFamily="34" charset="0"/>
                        </a:rPr>
                        <a:t>-169,032</a:t>
                      </a:r>
                    </a:p>
                  </a:txBody>
                  <a:tcPr marL="9525" marR="9525" marT="9525" marB="0" anchor="b">
                    <a:lnL>
                      <a:noFill/>
                    </a:lnL>
                    <a:lnR>
                      <a:noFill/>
                    </a:lnR>
                    <a:lnT>
                      <a:noFill/>
                    </a:lnT>
                    <a:lnB>
                      <a:noFill/>
                    </a:lnB>
                    <a:solidFill>
                      <a:srgbClr val="FFFFFF"/>
                    </a:solidFill>
                  </a:tcPr>
                </a:tc>
                <a:tc>
                  <a:txBody>
                    <a:bodyPr/>
                    <a:lstStyle/>
                    <a:p>
                      <a:pPr algn="r" fontAlgn="b"/>
                      <a:r>
                        <a:rPr lang="en-US" sz="1000" b="0" i="0" u="none" strike="noStrike">
                          <a:solidFill>
                            <a:srgbClr val="000000"/>
                          </a:solidFill>
                          <a:effectLst/>
                          <a:latin typeface="Arial" panose="020B0604020202020204" pitchFamily="34" charset="0"/>
                        </a:rPr>
                        <a:t>0%</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734818459"/>
                  </a:ext>
                </a:extLst>
              </a:tr>
              <a:tr h="190500">
                <a:tc>
                  <a:txBody>
                    <a:bodyPr/>
                    <a:lstStyle/>
                    <a:p>
                      <a:pPr algn="l" fontAlgn="b"/>
                      <a:r>
                        <a:rPr lang="en-US" sz="1000" b="0" i="0" u="none" strike="noStrike">
                          <a:solidFill>
                            <a:srgbClr val="000000"/>
                          </a:solidFill>
                          <a:effectLst/>
                          <a:latin typeface="Arial" panose="020B0604020202020204" pitchFamily="34" charset="0"/>
                        </a:rPr>
                        <a:t>6.  FTL-IMX-FTL  </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000" b="0" i="0" u="none" strike="noStrike">
                          <a:solidFill>
                            <a:srgbClr val="000000"/>
                          </a:solidFill>
                          <a:effectLst/>
                          <a:latin typeface="Arial" panose="020B0604020202020204" pitchFamily="34" charset="0"/>
                        </a:rPr>
                        <a:t>1,247,511</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000" b="0" i="0" u="none" strike="noStrike" dirty="0">
                          <a:solidFill>
                            <a:srgbClr val="000000"/>
                          </a:solidFill>
                          <a:effectLst/>
                          <a:latin typeface="Arial" panose="020B0604020202020204" pitchFamily="34" charset="0"/>
                        </a:rPr>
                        <a:t>14%</a:t>
                      </a:r>
                    </a:p>
                  </a:txBody>
                  <a:tcPr marL="9525" marR="9525" marT="9525"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4184085175"/>
                  </a:ext>
                </a:extLst>
              </a:tr>
              <a:tr h="190500">
                <a:tc>
                  <a:txBody>
                    <a:bodyPr/>
                    <a:lstStyle/>
                    <a:p>
                      <a:pPr algn="l" fontAlgn="b"/>
                      <a:r>
                        <a:rPr lang="en-US" sz="1000" b="0" i="0" u="none" strike="noStrike">
                          <a:solidFill>
                            <a:srgbClr val="000000"/>
                          </a:solidFill>
                          <a:effectLst/>
                          <a:latin typeface="Arial" panose="020B0604020202020204" pitchFamily="34" charset="0"/>
                        </a:rPr>
                        <a:t>7.  FTL-Water-FTL  </a:t>
                      </a:r>
                    </a:p>
                  </a:txBody>
                  <a:tcPr marL="9525" marR="9525" marT="9525" marB="0" anchor="b">
                    <a:lnL>
                      <a:noFill/>
                    </a:lnL>
                    <a:lnR>
                      <a:noFill/>
                    </a:lnR>
                    <a:lnT>
                      <a:noFill/>
                    </a:lnT>
                    <a:lnB>
                      <a:noFill/>
                    </a:lnB>
                    <a:solidFill>
                      <a:srgbClr val="FFFFFF"/>
                    </a:solidFill>
                  </a:tcPr>
                </a:tc>
                <a:tc>
                  <a:txBody>
                    <a:bodyPr/>
                    <a:lstStyle/>
                    <a:p>
                      <a:pPr algn="r" fontAlgn="b"/>
                      <a:r>
                        <a:rPr lang="en-US" sz="1000" b="0" i="0" u="none" strike="noStrike">
                          <a:solidFill>
                            <a:srgbClr val="000000"/>
                          </a:solidFill>
                          <a:effectLst/>
                          <a:latin typeface="Arial" panose="020B0604020202020204" pitchFamily="34" charset="0"/>
                        </a:rPr>
                        <a:t>-660,427</a:t>
                      </a:r>
                    </a:p>
                  </a:txBody>
                  <a:tcPr marL="9525" marR="9525" marT="9525" marB="0" anchor="b">
                    <a:lnL>
                      <a:noFill/>
                    </a:lnL>
                    <a:lnR>
                      <a:noFill/>
                    </a:lnR>
                    <a:lnT>
                      <a:noFill/>
                    </a:lnT>
                    <a:lnB>
                      <a:noFill/>
                    </a:lnB>
                    <a:solidFill>
                      <a:srgbClr val="FFFFFF"/>
                    </a:solidFill>
                  </a:tcPr>
                </a:tc>
                <a:tc>
                  <a:txBody>
                    <a:bodyPr/>
                    <a:lstStyle/>
                    <a:p>
                      <a:pPr algn="r" fontAlgn="b"/>
                      <a:r>
                        <a:rPr lang="en-US" sz="1000" b="0" i="0" u="none" strike="noStrike">
                          <a:solidFill>
                            <a:srgbClr val="000000"/>
                          </a:solidFill>
                          <a:effectLst/>
                          <a:latin typeface="Arial" panose="020B0604020202020204" pitchFamily="34" charset="0"/>
                        </a:rPr>
                        <a:t>0%</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401633674"/>
                  </a:ext>
                </a:extLst>
              </a:tr>
              <a:tr h="190500">
                <a:tc>
                  <a:txBody>
                    <a:bodyPr/>
                    <a:lstStyle/>
                    <a:p>
                      <a:pPr algn="l" fontAlgn="b"/>
                      <a:r>
                        <a:rPr lang="en-US" sz="1000" b="0" i="0" u="none" strike="noStrike">
                          <a:solidFill>
                            <a:srgbClr val="000000"/>
                          </a:solidFill>
                          <a:effectLst/>
                          <a:latin typeface="Arial" panose="020B0604020202020204" pitchFamily="34" charset="0"/>
                        </a:rPr>
                        <a:t>8.  FTL-No Transload-Port (40' container)</a:t>
                      </a:r>
                    </a:p>
                  </a:txBody>
                  <a:tcPr marL="9525" marR="9525" marT="9525" marB="0" anchor="b">
                    <a:lnL>
                      <a:noFill/>
                    </a:lnL>
                    <a:lnR>
                      <a:noFill/>
                    </a:lnR>
                    <a:lnT>
                      <a:noFill/>
                    </a:lnT>
                    <a:lnB>
                      <a:noFill/>
                    </a:lnB>
                    <a:solidFill>
                      <a:srgbClr val="FFFFFF"/>
                    </a:solidFill>
                  </a:tcPr>
                </a:tc>
                <a:tc>
                  <a:txBody>
                    <a:bodyPr/>
                    <a:lstStyle/>
                    <a:p>
                      <a:pPr algn="r" fontAlgn="b"/>
                      <a:r>
                        <a:rPr lang="en-US" sz="1000" b="0" i="0" u="none" strike="noStrike">
                          <a:solidFill>
                            <a:srgbClr val="000000"/>
                          </a:solidFill>
                          <a:effectLst/>
                          <a:latin typeface="Arial" panose="020B0604020202020204" pitchFamily="34" charset="0"/>
                        </a:rPr>
                        <a:t>-46,239</a:t>
                      </a:r>
                    </a:p>
                  </a:txBody>
                  <a:tcPr marL="9525" marR="9525" marT="9525" marB="0" anchor="b">
                    <a:lnL>
                      <a:noFill/>
                    </a:lnL>
                    <a:lnR>
                      <a:noFill/>
                    </a:lnR>
                    <a:lnT>
                      <a:noFill/>
                    </a:lnT>
                    <a:lnB>
                      <a:noFill/>
                    </a:lnB>
                    <a:solidFill>
                      <a:srgbClr val="FFFFFF"/>
                    </a:solidFill>
                  </a:tcPr>
                </a:tc>
                <a:tc>
                  <a:txBody>
                    <a:bodyPr/>
                    <a:lstStyle/>
                    <a:p>
                      <a:pPr algn="r" fontAlgn="b"/>
                      <a:r>
                        <a:rPr lang="en-US" sz="1000" b="0" i="0" u="none" strike="noStrike">
                          <a:solidFill>
                            <a:srgbClr val="000000"/>
                          </a:solidFill>
                          <a:effectLst/>
                          <a:latin typeface="Arial" panose="020B0604020202020204" pitchFamily="34" charset="0"/>
                        </a:rPr>
                        <a:t>0%</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445045167"/>
                  </a:ext>
                </a:extLst>
              </a:tr>
              <a:tr h="190500">
                <a:tc>
                  <a:txBody>
                    <a:bodyPr/>
                    <a:lstStyle/>
                    <a:p>
                      <a:pPr algn="l" fontAlgn="b"/>
                      <a:r>
                        <a:rPr lang="en-US" sz="1000" b="0" i="0" u="none" strike="noStrike">
                          <a:solidFill>
                            <a:srgbClr val="000000"/>
                          </a:solidFill>
                          <a:effectLst/>
                          <a:latin typeface="Arial" panose="020B0604020202020204" pitchFamily="34" charset="0"/>
                        </a:rPr>
                        <a:t>9.  LTL-No Transload-Port (40' container)</a:t>
                      </a:r>
                    </a:p>
                  </a:txBody>
                  <a:tcPr marL="9525" marR="9525" marT="9525" marB="0" anchor="b">
                    <a:lnL>
                      <a:noFill/>
                    </a:lnL>
                    <a:lnR>
                      <a:noFill/>
                    </a:lnR>
                    <a:lnT>
                      <a:noFill/>
                    </a:lnT>
                    <a:lnB>
                      <a:noFill/>
                    </a:lnB>
                    <a:solidFill>
                      <a:srgbClr val="FFFFFF"/>
                    </a:solidFill>
                  </a:tcPr>
                </a:tc>
                <a:tc>
                  <a:txBody>
                    <a:bodyPr/>
                    <a:lstStyle/>
                    <a:p>
                      <a:pPr algn="r" fontAlgn="b"/>
                      <a:r>
                        <a:rPr lang="en-US" sz="1000" b="0" i="0" u="none" strike="noStrike">
                          <a:solidFill>
                            <a:srgbClr val="000000"/>
                          </a:solidFill>
                          <a:effectLst/>
                          <a:latin typeface="Arial" panose="020B0604020202020204" pitchFamily="34" charset="0"/>
                        </a:rPr>
                        <a:t>174,394</a:t>
                      </a:r>
                    </a:p>
                  </a:txBody>
                  <a:tcPr marL="9525" marR="9525" marT="9525" marB="0" anchor="b">
                    <a:lnL>
                      <a:noFill/>
                    </a:lnL>
                    <a:lnR>
                      <a:noFill/>
                    </a:lnR>
                    <a:lnT>
                      <a:noFill/>
                    </a:lnT>
                    <a:lnB>
                      <a:noFill/>
                    </a:lnB>
                    <a:solidFill>
                      <a:srgbClr val="FFFFFF"/>
                    </a:solidFill>
                  </a:tcPr>
                </a:tc>
                <a:tc>
                  <a:txBody>
                    <a:bodyPr/>
                    <a:lstStyle/>
                    <a:p>
                      <a:pPr algn="r" fontAlgn="b"/>
                      <a:r>
                        <a:rPr lang="en-US" sz="1000" b="0" i="0" u="none" strike="noStrike">
                          <a:solidFill>
                            <a:srgbClr val="000000"/>
                          </a:solidFill>
                          <a:effectLst/>
                          <a:latin typeface="Arial" panose="020B0604020202020204" pitchFamily="34" charset="0"/>
                        </a:rPr>
                        <a:t>0%</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047553302"/>
                  </a:ext>
                </a:extLst>
              </a:tr>
              <a:tr h="190500">
                <a:tc>
                  <a:txBody>
                    <a:bodyPr/>
                    <a:lstStyle/>
                    <a:p>
                      <a:pPr algn="l" fontAlgn="b"/>
                      <a:r>
                        <a:rPr lang="en-US" sz="1000" b="0" i="0" u="none" strike="noStrike">
                          <a:solidFill>
                            <a:srgbClr val="000000"/>
                          </a:solidFill>
                          <a:effectLst/>
                          <a:latin typeface="Arial" panose="020B0604020202020204" pitchFamily="34" charset="0"/>
                        </a:rPr>
                        <a:t>10.  FTL-Transload-Port (53' trailer)</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000" b="0" i="0" u="none" strike="noStrike">
                          <a:solidFill>
                            <a:srgbClr val="000000"/>
                          </a:solidFill>
                          <a:effectLst/>
                          <a:latin typeface="Arial" panose="020B0604020202020204" pitchFamily="34" charset="0"/>
                        </a:rPr>
                        <a:t>44,793</a:t>
                      </a:r>
                    </a:p>
                  </a:txBody>
                  <a:tcPr marL="9525" marR="9525" marT="9525" marB="0" anchor="b">
                    <a:lnL>
                      <a:noFill/>
                    </a:lnL>
                    <a:lnR>
                      <a:noFill/>
                    </a:lnR>
                    <a:lnT>
                      <a:noFill/>
                    </a:lnT>
                    <a:lnB>
                      <a:noFill/>
                    </a:lnB>
                    <a:solidFill>
                      <a:schemeClr val="accent1">
                        <a:lumMod val="20000"/>
                        <a:lumOff val="80000"/>
                      </a:schemeClr>
                    </a:solidFill>
                  </a:tcPr>
                </a:tc>
                <a:tc>
                  <a:txBody>
                    <a:bodyPr/>
                    <a:lstStyle/>
                    <a:p>
                      <a:pPr algn="r" fontAlgn="b"/>
                      <a:r>
                        <a:rPr lang="en-US" sz="1000" b="0" i="0" u="none" strike="noStrike" dirty="0">
                          <a:solidFill>
                            <a:srgbClr val="000000"/>
                          </a:solidFill>
                          <a:effectLst/>
                          <a:latin typeface="Arial" panose="020B0604020202020204" pitchFamily="34" charset="0"/>
                        </a:rPr>
                        <a:t>14%</a:t>
                      </a:r>
                    </a:p>
                  </a:txBody>
                  <a:tcPr marL="9525" marR="9525" marT="9525" marB="0" anchor="b">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3374883469"/>
                  </a:ext>
                </a:extLst>
              </a:tr>
              <a:tr h="190500">
                <a:tc>
                  <a:txBody>
                    <a:bodyPr/>
                    <a:lstStyle/>
                    <a:p>
                      <a:pPr algn="l" fontAlgn="b"/>
                      <a:r>
                        <a:rPr lang="en-US" sz="1000" b="0" i="0" u="none" strike="noStrike">
                          <a:solidFill>
                            <a:srgbClr val="000000"/>
                          </a:solidFill>
                          <a:effectLst/>
                          <a:latin typeface="Arial" panose="020B0604020202020204" pitchFamily="34" charset="0"/>
                        </a:rPr>
                        <a:t>11.  LTL-Transload-Port (53' trailer)</a:t>
                      </a:r>
                    </a:p>
                  </a:txBody>
                  <a:tcPr marL="9525" marR="9525" marT="9525" marB="0" anchor="b">
                    <a:lnL>
                      <a:noFill/>
                    </a:lnL>
                    <a:lnR>
                      <a:noFill/>
                    </a:lnR>
                    <a:lnT>
                      <a:noFill/>
                    </a:lnT>
                    <a:lnB>
                      <a:noFill/>
                    </a:lnB>
                    <a:solidFill>
                      <a:srgbClr val="FFFFFF"/>
                    </a:solidFill>
                  </a:tcPr>
                </a:tc>
                <a:tc>
                  <a:txBody>
                    <a:bodyPr/>
                    <a:lstStyle/>
                    <a:p>
                      <a:pPr algn="r" fontAlgn="b"/>
                      <a:r>
                        <a:rPr lang="en-US" sz="1000" b="0" i="0" u="none" strike="noStrike">
                          <a:solidFill>
                            <a:srgbClr val="000000"/>
                          </a:solidFill>
                          <a:effectLst/>
                          <a:latin typeface="Arial" panose="020B0604020202020204" pitchFamily="34" charset="0"/>
                        </a:rPr>
                        <a:t>-30,635</a:t>
                      </a:r>
                    </a:p>
                  </a:txBody>
                  <a:tcPr marL="9525" marR="9525" marT="9525" marB="0" anchor="b">
                    <a:lnL>
                      <a:noFill/>
                    </a:lnL>
                    <a:lnR>
                      <a:noFill/>
                    </a:lnR>
                    <a:lnT>
                      <a:noFill/>
                    </a:lnT>
                    <a:lnB>
                      <a:noFill/>
                    </a:lnB>
                    <a:solidFill>
                      <a:srgbClr val="FFFFFF"/>
                    </a:solidFill>
                  </a:tcPr>
                </a:tc>
                <a:tc>
                  <a:txBody>
                    <a:bodyPr/>
                    <a:lstStyle/>
                    <a:p>
                      <a:pPr algn="r" fontAlgn="b"/>
                      <a:r>
                        <a:rPr lang="en-US" sz="1000" b="0" i="0" u="none" strike="noStrike">
                          <a:solidFill>
                            <a:srgbClr val="000000"/>
                          </a:solidFill>
                          <a:effectLst/>
                          <a:latin typeface="Arial" panose="020B0604020202020204" pitchFamily="34" charset="0"/>
                        </a:rPr>
                        <a:t>-4%</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4211294333"/>
                  </a:ext>
                </a:extLst>
              </a:tr>
              <a:tr h="190500">
                <a:tc>
                  <a:txBody>
                    <a:bodyPr/>
                    <a:lstStyle/>
                    <a:p>
                      <a:pPr algn="l" fontAlgn="b"/>
                      <a:r>
                        <a:rPr lang="en-US" sz="1000" b="0" i="0" u="none" strike="noStrike">
                          <a:solidFill>
                            <a:srgbClr val="000000"/>
                          </a:solidFill>
                          <a:effectLst/>
                          <a:latin typeface="Arial" panose="020B0604020202020204" pitchFamily="34" charset="0"/>
                        </a:rPr>
                        <a:t>15.  LTL-DC-LTL  </a:t>
                      </a:r>
                    </a:p>
                  </a:txBody>
                  <a:tcPr marL="9525" marR="9525" marT="9525" marB="0" anchor="b">
                    <a:lnL>
                      <a:noFill/>
                    </a:lnL>
                    <a:lnR>
                      <a:noFill/>
                    </a:lnR>
                    <a:lnT>
                      <a:noFill/>
                    </a:lnT>
                    <a:lnB>
                      <a:noFill/>
                    </a:lnB>
                    <a:solidFill>
                      <a:srgbClr val="FFFFFF"/>
                    </a:solidFill>
                  </a:tcPr>
                </a:tc>
                <a:tc>
                  <a:txBody>
                    <a:bodyPr/>
                    <a:lstStyle/>
                    <a:p>
                      <a:pPr algn="r" fontAlgn="b"/>
                      <a:r>
                        <a:rPr lang="en-US" sz="1000" b="0" i="0" u="none" strike="noStrike">
                          <a:solidFill>
                            <a:srgbClr val="000000"/>
                          </a:solidFill>
                          <a:effectLst/>
                          <a:latin typeface="Arial" panose="020B0604020202020204" pitchFamily="34" charset="0"/>
                        </a:rPr>
                        <a:t>1,107,511</a:t>
                      </a:r>
                    </a:p>
                  </a:txBody>
                  <a:tcPr marL="9525" marR="9525" marT="9525" marB="0" anchor="b">
                    <a:lnL>
                      <a:noFill/>
                    </a:lnL>
                    <a:lnR>
                      <a:noFill/>
                    </a:lnR>
                    <a:lnT>
                      <a:noFill/>
                    </a:lnT>
                    <a:lnB>
                      <a:noFill/>
                    </a:lnB>
                    <a:solidFill>
                      <a:srgbClr val="FFFFFF"/>
                    </a:solidFill>
                  </a:tcPr>
                </a:tc>
                <a:tc>
                  <a:txBody>
                    <a:bodyPr/>
                    <a:lstStyle/>
                    <a:p>
                      <a:pPr algn="r" fontAlgn="b"/>
                      <a:r>
                        <a:rPr lang="en-US" sz="1000" b="0" i="0" u="none" strike="noStrike">
                          <a:solidFill>
                            <a:srgbClr val="000000"/>
                          </a:solidFill>
                          <a:effectLst/>
                          <a:latin typeface="Arial" panose="020B0604020202020204" pitchFamily="34" charset="0"/>
                        </a:rPr>
                        <a:t>0%</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389432210"/>
                  </a:ext>
                </a:extLst>
              </a:tr>
              <a:tr h="190500">
                <a:tc>
                  <a:txBody>
                    <a:bodyPr/>
                    <a:lstStyle/>
                    <a:p>
                      <a:pPr algn="l" fontAlgn="b"/>
                      <a:r>
                        <a:rPr lang="en-US" sz="1000" b="0" i="0" u="none" strike="noStrike">
                          <a:solidFill>
                            <a:srgbClr val="000000"/>
                          </a:solidFill>
                          <a:effectLst/>
                          <a:latin typeface="Arial" panose="020B0604020202020204" pitchFamily="34" charset="0"/>
                        </a:rPr>
                        <a:t>16.  LTL-DC-FTL-DC-LTL  </a:t>
                      </a:r>
                    </a:p>
                  </a:txBody>
                  <a:tcPr marL="9525" marR="9525" marT="9525" marB="0" anchor="b">
                    <a:lnL>
                      <a:noFill/>
                    </a:lnL>
                    <a:lnR>
                      <a:noFill/>
                    </a:lnR>
                    <a:lnT>
                      <a:noFill/>
                    </a:lnT>
                    <a:lnB>
                      <a:noFill/>
                    </a:lnB>
                    <a:solidFill>
                      <a:srgbClr val="FFFFFF"/>
                    </a:solidFill>
                  </a:tcPr>
                </a:tc>
                <a:tc>
                  <a:txBody>
                    <a:bodyPr/>
                    <a:lstStyle/>
                    <a:p>
                      <a:pPr algn="r" fontAlgn="b"/>
                      <a:r>
                        <a:rPr lang="en-US" sz="1000" b="0" i="0" u="none" strike="noStrike">
                          <a:solidFill>
                            <a:srgbClr val="000000"/>
                          </a:solidFill>
                          <a:effectLst/>
                          <a:latin typeface="Arial" panose="020B0604020202020204" pitchFamily="34" charset="0"/>
                        </a:rPr>
                        <a:t>208,594</a:t>
                      </a:r>
                    </a:p>
                  </a:txBody>
                  <a:tcPr marL="9525" marR="9525" marT="9525" marB="0" anchor="b">
                    <a:lnL>
                      <a:noFill/>
                    </a:lnL>
                    <a:lnR>
                      <a:noFill/>
                    </a:lnR>
                    <a:lnT>
                      <a:noFill/>
                    </a:lnT>
                    <a:lnB>
                      <a:noFill/>
                    </a:lnB>
                    <a:solidFill>
                      <a:srgbClr val="FFFFFF"/>
                    </a:solidFill>
                  </a:tcPr>
                </a:tc>
                <a:tc>
                  <a:txBody>
                    <a:bodyPr/>
                    <a:lstStyle/>
                    <a:p>
                      <a:pPr algn="r" fontAlgn="b"/>
                      <a:r>
                        <a:rPr lang="en-US" sz="1000" b="0" i="0" u="none" strike="noStrike">
                          <a:solidFill>
                            <a:srgbClr val="000000"/>
                          </a:solidFill>
                          <a:effectLst/>
                          <a:latin typeface="Arial" panose="020B0604020202020204" pitchFamily="34" charset="0"/>
                        </a:rPr>
                        <a:t>0%</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442686385"/>
                  </a:ext>
                </a:extLst>
              </a:tr>
              <a:tr h="190500">
                <a:tc>
                  <a:txBody>
                    <a:bodyPr/>
                    <a:lstStyle/>
                    <a:p>
                      <a:pPr algn="l" fontAlgn="b"/>
                      <a:r>
                        <a:rPr lang="en-US" sz="1000" b="0" i="0" u="none" strike="noStrike">
                          <a:solidFill>
                            <a:srgbClr val="000000"/>
                          </a:solidFill>
                          <a:effectLst/>
                          <a:latin typeface="Arial" panose="020B0604020202020204" pitchFamily="34" charset="0"/>
                        </a:rPr>
                        <a:t>17.  FTL-DC-FTL  </a:t>
                      </a:r>
                    </a:p>
                  </a:txBody>
                  <a:tcPr marL="9525" marR="9525" marT="9525" marB="0" anchor="b">
                    <a:lnL>
                      <a:noFill/>
                    </a:lnL>
                    <a:lnR>
                      <a:noFill/>
                    </a:lnR>
                    <a:lnT>
                      <a:noFill/>
                    </a:lnT>
                    <a:lnB>
                      <a:noFill/>
                    </a:lnB>
                    <a:solidFill>
                      <a:srgbClr val="FFFFFF"/>
                    </a:solidFill>
                  </a:tcPr>
                </a:tc>
                <a:tc>
                  <a:txBody>
                    <a:bodyPr/>
                    <a:lstStyle/>
                    <a:p>
                      <a:pPr algn="r" fontAlgn="b"/>
                      <a:r>
                        <a:rPr lang="en-US" sz="1000" b="0" i="0" u="none" strike="noStrike">
                          <a:solidFill>
                            <a:srgbClr val="000000"/>
                          </a:solidFill>
                          <a:effectLst/>
                          <a:latin typeface="Arial" panose="020B0604020202020204" pitchFamily="34" charset="0"/>
                        </a:rPr>
                        <a:t>-993,975</a:t>
                      </a:r>
                    </a:p>
                  </a:txBody>
                  <a:tcPr marL="9525" marR="9525" marT="9525" marB="0" anchor="b">
                    <a:lnL>
                      <a:noFill/>
                    </a:lnL>
                    <a:lnR>
                      <a:noFill/>
                    </a:lnR>
                    <a:lnT>
                      <a:noFill/>
                    </a:lnT>
                    <a:lnB>
                      <a:noFill/>
                    </a:lnB>
                    <a:solidFill>
                      <a:srgbClr val="FFFFFF"/>
                    </a:solidFill>
                  </a:tcPr>
                </a:tc>
                <a:tc>
                  <a:txBody>
                    <a:bodyPr/>
                    <a:lstStyle/>
                    <a:p>
                      <a:pPr algn="r" fontAlgn="b"/>
                      <a:r>
                        <a:rPr lang="en-US" sz="1000" b="0" i="0" u="none" strike="noStrike">
                          <a:solidFill>
                            <a:srgbClr val="000000"/>
                          </a:solidFill>
                          <a:effectLst/>
                          <a:latin typeface="Arial" panose="020B0604020202020204" pitchFamily="34" charset="0"/>
                        </a:rPr>
                        <a:t>-2%</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31710544"/>
                  </a:ext>
                </a:extLst>
              </a:tr>
              <a:tr h="190500">
                <a:tc>
                  <a:txBody>
                    <a:bodyPr/>
                    <a:lstStyle/>
                    <a:p>
                      <a:pPr algn="l" fontAlgn="b"/>
                      <a:r>
                        <a:rPr lang="en-US" sz="1000" b="0" i="0" u="none" strike="noStrike">
                          <a:solidFill>
                            <a:srgbClr val="000000"/>
                          </a:solidFill>
                          <a:effectLst/>
                          <a:latin typeface="Arial" panose="020B0604020202020204" pitchFamily="34" charset="0"/>
                        </a:rPr>
                        <a:t>18.  FTL-DC-FTL-DC-FTL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n-US" sz="1000" b="0" i="0" u="none" strike="noStrike">
                          <a:solidFill>
                            <a:srgbClr val="000000"/>
                          </a:solidFill>
                          <a:effectLst/>
                          <a:latin typeface="Arial" panose="020B0604020202020204" pitchFamily="34" charset="0"/>
                        </a:rPr>
                        <a:t>-4,030,940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n-US" sz="1000" b="0" i="0" u="none" strike="noStrike" dirty="0">
                          <a:solidFill>
                            <a:srgbClr val="000000"/>
                          </a:solidFill>
                          <a:effectLst/>
                          <a:latin typeface="Arial" panose="020B0604020202020204" pitchFamily="34" charset="0"/>
                        </a:rPr>
                        <a:t>-6%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12369982"/>
                  </a:ext>
                </a:extLst>
              </a:tr>
              <a:tr h="190500">
                <a:tc>
                  <a:txBody>
                    <a:bodyPr/>
                    <a:lstStyle/>
                    <a:p>
                      <a:pPr algn="l" fontAlgn="b"/>
                      <a:r>
                        <a:rPr lang="en-US" sz="1000" b="1" i="0" u="none" strike="noStrike" dirty="0">
                          <a:solidFill>
                            <a:srgbClr val="000000"/>
                          </a:solidFill>
                          <a:effectLst/>
                          <a:latin typeface="Arial" panose="020B0604020202020204" pitchFamily="34" charset="0"/>
                        </a:rPr>
                        <a:t>Total All Mode Paths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a:solidFill>
                            <a:srgbClr val="000000"/>
                          </a:solidFill>
                          <a:effectLst/>
                          <a:latin typeface="Arial" panose="020B0604020202020204" pitchFamily="34" charset="0"/>
                        </a:rPr>
                        <a:t>-3,876,366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1" i="0" u="none" strike="noStrike" dirty="0">
                          <a:solidFill>
                            <a:srgbClr val="000000"/>
                          </a:solidFill>
                          <a:effectLst/>
                          <a:latin typeface="Arial" panose="020B0604020202020204" pitchFamily="34" charset="0"/>
                        </a:rPr>
                        <a:t>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68184158"/>
                  </a:ext>
                </a:extLst>
              </a:tr>
            </a:tbl>
          </a:graphicData>
        </a:graphic>
      </p:graphicFrame>
    </p:spTree>
    <p:extLst>
      <p:ext uri="{BB962C8B-B14F-4D97-AF65-F5344CB8AC3E}">
        <p14:creationId xmlns:p14="http://schemas.microsoft.com/office/powerpoint/2010/main" val="1456026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9042400" cy="533400"/>
          </a:xfrm>
        </p:spPr>
        <p:txBody>
          <a:bodyPr anchor="ctr">
            <a:normAutofit/>
          </a:bodyPr>
          <a:lstStyle/>
          <a:p>
            <a:pPr>
              <a:lnSpc>
                <a:spcPct val="90000"/>
              </a:lnSpc>
            </a:pPr>
            <a:r>
              <a:rPr lang="en-US"/>
              <a:t>Expected Impacts</a:t>
            </a:r>
            <a:endParaRPr lang="en-US" dirty="0"/>
          </a:p>
        </p:txBody>
      </p:sp>
      <p:sp>
        <p:nvSpPr>
          <p:cNvPr id="8" name="Title 1">
            <a:extLst>
              <a:ext uri="{FF2B5EF4-FFF2-40B4-BE49-F238E27FC236}">
                <a16:creationId xmlns:a16="http://schemas.microsoft.com/office/drawing/2014/main" id="{6691A093-4335-4DDB-AB59-5CE1E034CB58}"/>
              </a:ext>
            </a:extLst>
          </p:cNvPr>
          <p:cNvSpPr txBox="1">
            <a:spLocks/>
          </p:cNvSpPr>
          <p:nvPr/>
        </p:nvSpPr>
        <p:spPr>
          <a:xfrm>
            <a:off x="838200" y="365125"/>
            <a:ext cx="10515600" cy="1325563"/>
          </a:xfrm>
          <a:prstGeom prst="rect">
            <a:avLst/>
          </a:prstGeom>
        </p:spPr>
        <p:txBody>
          <a:bodyPr vert="horz" lIns="91440" tIns="45720" rIns="91440" bIns="45720" rtlCol="0" anchor="ctr">
            <a:noAutofit/>
          </a:bodyPr>
          <a:lstStyle>
            <a:lvl1pPr algn="l" defTabSz="685800" rtl="0" eaLnBrk="1" latinLnBrk="0" hangingPunct="1">
              <a:spcBef>
                <a:spcPct val="0"/>
              </a:spcBef>
              <a:buNone/>
              <a:defRPr sz="3200" b="1" kern="1200">
                <a:solidFill>
                  <a:schemeClr val="bg1"/>
                </a:solidFill>
                <a:latin typeface="Century Gothic" panose="020B0502020202020204" pitchFamily="34" charset="0"/>
                <a:ea typeface="+mj-ea"/>
                <a:cs typeface="+mj-cs"/>
              </a:defRPr>
            </a:lvl1pPr>
          </a:lstStyle>
          <a:p>
            <a:r>
              <a:rPr lang="en-US"/>
              <a:t>Expected Impacts</a:t>
            </a:r>
            <a:endParaRPr lang="en-US" dirty="0"/>
          </a:p>
        </p:txBody>
      </p:sp>
      <p:sp>
        <p:nvSpPr>
          <p:cNvPr id="9" name="Content Placeholder 2">
            <a:extLst>
              <a:ext uri="{FF2B5EF4-FFF2-40B4-BE49-F238E27FC236}">
                <a16:creationId xmlns:a16="http://schemas.microsoft.com/office/drawing/2014/main" id="{A698875E-48A4-4D8A-AAC2-04E063C94BC6}"/>
              </a:ext>
            </a:extLst>
          </p:cNvPr>
          <p:cNvSpPr txBox="1">
            <a:spLocks/>
          </p:cNvSpPr>
          <p:nvPr/>
        </p:nvSpPr>
        <p:spPr>
          <a:xfrm>
            <a:off x="838200" y="1904002"/>
            <a:ext cx="10515600" cy="4351338"/>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9pPr>
          </a:lstStyle>
          <a:p>
            <a:r>
              <a:rPr lang="en-US" sz="2800" dirty="0"/>
              <a:t>Coordinated and Autonomous Trucks (CAT)</a:t>
            </a:r>
          </a:p>
          <a:p>
            <a:pPr lvl="1"/>
            <a:r>
              <a:rPr lang="en-US" sz="2400" dirty="0"/>
              <a:t>Fuel savings through coordinated platooning (aerodynamic drafting)</a:t>
            </a:r>
          </a:p>
          <a:p>
            <a:pPr lvl="1"/>
            <a:r>
              <a:rPr lang="en-US" sz="2400" dirty="0"/>
              <a:t>Schedule savings through autonomous driving (bypass hours-of-service restrictions)</a:t>
            </a:r>
          </a:p>
          <a:p>
            <a:pPr lvl="1"/>
            <a:r>
              <a:rPr lang="en-US" sz="2400" dirty="0"/>
              <a:t>Improved safety due to collision avoidance features</a:t>
            </a:r>
          </a:p>
          <a:p>
            <a:pPr lvl="1"/>
            <a:r>
              <a:rPr lang="en-US" sz="2400" dirty="0"/>
              <a:t>Lane/facility utilization impacts</a:t>
            </a:r>
          </a:p>
          <a:p>
            <a:r>
              <a:rPr lang="en-US" sz="2800" dirty="0"/>
              <a:t>Battery Electric Trucks (BET)</a:t>
            </a:r>
          </a:p>
          <a:p>
            <a:pPr lvl="1"/>
            <a:r>
              <a:rPr lang="en-US" sz="2400" dirty="0"/>
              <a:t>Emissions reductions</a:t>
            </a:r>
          </a:p>
          <a:p>
            <a:pPr lvl="1"/>
            <a:r>
              <a:rPr lang="en-US" sz="2400" dirty="0"/>
              <a:t>Need for a fast-charging network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516-E500-4352-89C6-82AA22D2A6CF}"/>
              </a:ext>
            </a:extLst>
          </p:cNvPr>
          <p:cNvSpPr>
            <a:spLocks noGrp="1"/>
          </p:cNvSpPr>
          <p:nvPr>
            <p:ph type="title"/>
          </p:nvPr>
        </p:nvSpPr>
        <p:spPr/>
        <p:txBody>
          <a:bodyPr/>
          <a:lstStyle/>
          <a:p>
            <a:r>
              <a:rPr lang="en-US" dirty="0"/>
              <a:t>Synthesis and Predictions (1 of 2)</a:t>
            </a:r>
          </a:p>
        </p:txBody>
      </p:sp>
      <p:sp>
        <p:nvSpPr>
          <p:cNvPr id="4" name="Content Placeholder 2">
            <a:extLst>
              <a:ext uri="{FF2B5EF4-FFF2-40B4-BE49-F238E27FC236}">
                <a16:creationId xmlns:a16="http://schemas.microsoft.com/office/drawing/2014/main" id="{74D0D6C7-416A-4F22-AE3E-0119C8109899}"/>
              </a:ext>
            </a:extLst>
          </p:cNvPr>
          <p:cNvSpPr>
            <a:spLocks noGrp="1"/>
          </p:cNvSpPr>
          <p:nvPr>
            <p:ph idx="1"/>
          </p:nvPr>
        </p:nvSpPr>
        <p:spPr>
          <a:xfrm>
            <a:off x="838200" y="1510747"/>
            <a:ext cx="10515600" cy="4666215"/>
          </a:xfrm>
        </p:spPr>
        <p:txBody>
          <a:bodyPr>
            <a:normAutofit/>
          </a:bodyPr>
          <a:lstStyle/>
          <a:p>
            <a:r>
              <a:rPr lang="en-US" dirty="0"/>
              <a:t>CATs and BETs serve very different markets</a:t>
            </a:r>
          </a:p>
          <a:p>
            <a:r>
              <a:rPr lang="en-US" dirty="0"/>
              <a:t>CATs with platooning will gain market footholds for very long-distance trips, advantages being automated overnight travel and fuel savings</a:t>
            </a:r>
          </a:p>
          <a:p>
            <a:pPr lvl="1"/>
            <a:r>
              <a:rPr lang="en-US" dirty="0"/>
              <a:t>Model predicts usage for high-value loads; automated overnight travel could affect air freight and may make some ports more competitive</a:t>
            </a:r>
          </a:p>
          <a:p>
            <a:pPr lvl="1"/>
            <a:r>
              <a:rPr lang="en-US" dirty="0"/>
              <a:t>Platooning cost savings are limited by drafting physics (~7%); sensitive to synchronization delay, labor costs, fuel costs, and network conditions</a:t>
            </a:r>
          </a:p>
          <a:p>
            <a:pPr lvl="1"/>
            <a:r>
              <a:rPr lang="en-US" dirty="0"/>
              <a:t>Platooning more prevalent on rural freeways between metro areas</a:t>
            </a:r>
          </a:p>
          <a:p>
            <a:endParaRPr lang="en-US" dirty="0"/>
          </a:p>
          <a:p>
            <a:endParaRPr lang="en-US" dirty="0"/>
          </a:p>
          <a:p>
            <a:pPr lvl="1"/>
            <a:endParaRPr lang="en-US" dirty="0"/>
          </a:p>
        </p:txBody>
      </p:sp>
    </p:spTree>
    <p:extLst>
      <p:ext uri="{BB962C8B-B14F-4D97-AF65-F5344CB8AC3E}">
        <p14:creationId xmlns:p14="http://schemas.microsoft.com/office/powerpoint/2010/main" val="3106108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516-E500-4352-89C6-82AA22D2A6CF}"/>
              </a:ext>
            </a:extLst>
          </p:cNvPr>
          <p:cNvSpPr>
            <a:spLocks noGrp="1"/>
          </p:cNvSpPr>
          <p:nvPr>
            <p:ph type="title"/>
          </p:nvPr>
        </p:nvSpPr>
        <p:spPr/>
        <p:txBody>
          <a:bodyPr/>
          <a:lstStyle/>
          <a:p>
            <a:r>
              <a:rPr lang="en-US" dirty="0"/>
              <a:t>Synthesis and Predictions (2 of 2)</a:t>
            </a:r>
          </a:p>
        </p:txBody>
      </p:sp>
      <p:sp>
        <p:nvSpPr>
          <p:cNvPr id="8" name="Content Placeholder 2">
            <a:extLst>
              <a:ext uri="{FF2B5EF4-FFF2-40B4-BE49-F238E27FC236}">
                <a16:creationId xmlns:a16="http://schemas.microsoft.com/office/drawing/2014/main" id="{7574E6A7-9D38-4798-B902-2A415D573AC0}"/>
              </a:ext>
            </a:extLst>
          </p:cNvPr>
          <p:cNvSpPr>
            <a:spLocks noGrp="1"/>
          </p:cNvSpPr>
          <p:nvPr>
            <p:ph idx="1"/>
          </p:nvPr>
        </p:nvSpPr>
        <p:spPr>
          <a:xfrm>
            <a:off x="838200" y="1510747"/>
            <a:ext cx="10515600" cy="4666215"/>
          </a:xfrm>
        </p:spPr>
        <p:txBody>
          <a:bodyPr>
            <a:normAutofit/>
          </a:bodyPr>
          <a:lstStyle/>
          <a:p>
            <a:r>
              <a:rPr lang="en-US" dirty="0"/>
              <a:t>BETs for freight will see early market adoption for short-distance hauls, particularly for lower value bulk commodities; and intermodal, port, and distribution center connections</a:t>
            </a:r>
          </a:p>
          <a:p>
            <a:pPr lvl="1"/>
            <a:r>
              <a:rPr lang="en-US" dirty="0"/>
              <a:t>Market adoption hinges on lifecycle costs of BET vs. diesel (ICE) alternatives</a:t>
            </a:r>
          </a:p>
          <a:p>
            <a:pPr lvl="1"/>
            <a:r>
              <a:rPr lang="en-US" dirty="0"/>
              <a:t>Usage ranges depend on future buildout of fast-charging networks</a:t>
            </a:r>
          </a:p>
          <a:p>
            <a:pPr lvl="1"/>
            <a:r>
              <a:rPr lang="en-US" dirty="0"/>
              <a:t>Prevalent on urban roadways near industrial land uses (warehousing, ports)</a:t>
            </a:r>
          </a:p>
          <a:p>
            <a:pPr lvl="1"/>
            <a:r>
              <a:rPr lang="en-US" dirty="0"/>
              <a:t>Model predicts total truck emissions (well-to-wheel) reduced by 1.6% to 3% for Florida ODs </a:t>
            </a:r>
          </a:p>
          <a:p>
            <a:endParaRPr lang="en-US" dirty="0"/>
          </a:p>
          <a:p>
            <a:endParaRPr lang="en-US" dirty="0"/>
          </a:p>
          <a:p>
            <a:endParaRPr lang="en-US" dirty="0"/>
          </a:p>
          <a:p>
            <a:endParaRPr lang="en-US" dirty="0"/>
          </a:p>
          <a:p>
            <a:pPr lvl="1"/>
            <a:endParaRPr lang="en-US" dirty="0"/>
          </a:p>
        </p:txBody>
      </p:sp>
    </p:spTree>
    <p:extLst>
      <p:ext uri="{BB962C8B-B14F-4D97-AF65-F5344CB8AC3E}">
        <p14:creationId xmlns:p14="http://schemas.microsoft.com/office/powerpoint/2010/main" val="3076774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01DBA-C5B4-42D5-BCA1-7D52095A2D8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7ED097C-AA15-4ECD-B021-3B38076A1032}"/>
              </a:ext>
            </a:extLst>
          </p:cNvPr>
          <p:cNvSpPr>
            <a:spLocks noGrp="1"/>
          </p:cNvSpPr>
          <p:nvPr>
            <p:ph idx="1"/>
          </p:nvPr>
        </p:nvSpPr>
        <p:spPr/>
        <p:txBody>
          <a:bodyPr/>
          <a:lstStyle/>
          <a:p>
            <a:pPr marL="685800" lvl="2" indent="0">
              <a:buNone/>
            </a:pPr>
            <a:endParaRPr lang="en-US" dirty="0"/>
          </a:p>
          <a:p>
            <a:pPr marL="685800" lvl="2" indent="0">
              <a:buNone/>
            </a:pPr>
            <a:endParaRPr lang="en-US" dirty="0"/>
          </a:p>
          <a:p>
            <a:pPr marL="685800" lvl="2" indent="0">
              <a:buNone/>
            </a:pPr>
            <a:endParaRPr lang="en-US" dirty="0"/>
          </a:p>
          <a:p>
            <a:pPr marL="685800" lvl="2" indent="0">
              <a:buNone/>
            </a:pPr>
            <a:endParaRPr lang="en-US" dirty="0"/>
          </a:p>
          <a:p>
            <a:pPr marL="685800" lvl="2" indent="0">
              <a:buNone/>
            </a:pPr>
            <a:endParaRPr lang="en-US" dirty="0"/>
          </a:p>
          <a:p>
            <a:pPr marL="685800" lvl="2" indent="0">
              <a:buNone/>
            </a:pPr>
            <a:endParaRPr lang="en-US" dirty="0"/>
          </a:p>
          <a:p>
            <a:pPr marL="685800" lvl="2" indent="0">
              <a:buNone/>
            </a:pPr>
            <a:r>
              <a:rPr lang="en-US" sz="4800" dirty="0"/>
              <a:t>Questions?</a:t>
            </a:r>
          </a:p>
        </p:txBody>
      </p:sp>
    </p:spTree>
    <p:extLst>
      <p:ext uri="{BB962C8B-B14F-4D97-AF65-F5344CB8AC3E}">
        <p14:creationId xmlns:p14="http://schemas.microsoft.com/office/powerpoint/2010/main" val="3230269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ECAE5-66B9-4B34-8DC3-B66532A42A2F}"/>
              </a:ext>
            </a:extLst>
          </p:cNvPr>
          <p:cNvSpPr>
            <a:spLocks noGrp="1"/>
          </p:cNvSpPr>
          <p:nvPr>
            <p:ph type="title"/>
          </p:nvPr>
        </p:nvSpPr>
        <p:spPr/>
        <p:txBody>
          <a:bodyPr/>
          <a:lstStyle/>
          <a:p>
            <a:r>
              <a:rPr lang="en-US" dirty="0"/>
              <a:t>BET Emissions Savings Rates</a:t>
            </a:r>
          </a:p>
        </p:txBody>
      </p:sp>
      <p:sp>
        <p:nvSpPr>
          <p:cNvPr id="4" name="Content Placeholder 4">
            <a:extLst>
              <a:ext uri="{FF2B5EF4-FFF2-40B4-BE49-F238E27FC236}">
                <a16:creationId xmlns:a16="http://schemas.microsoft.com/office/drawing/2014/main" id="{8F181F33-0528-41FB-8473-16B9DD6B3DB5}"/>
              </a:ext>
            </a:extLst>
          </p:cNvPr>
          <p:cNvSpPr>
            <a:spLocks noGrp="1"/>
          </p:cNvSpPr>
          <p:nvPr>
            <p:ph idx="1"/>
          </p:nvPr>
        </p:nvSpPr>
        <p:spPr>
          <a:xfrm>
            <a:off x="838200" y="1825625"/>
            <a:ext cx="10515600" cy="4351338"/>
          </a:xfrm>
        </p:spPr>
        <p:txBody>
          <a:bodyPr/>
          <a:lstStyle/>
          <a:p>
            <a:r>
              <a:rPr lang="en-US" dirty="0"/>
              <a:t>Derived from European Union studies accounting for mix of “clean” and “dirty” fuel sources used to power the electric grid</a:t>
            </a:r>
          </a:p>
          <a:p>
            <a:r>
              <a:rPr lang="en-US" dirty="0"/>
              <a:t>Due to higher average travel speeds and more aerodynamic profiles, heavy vehicles rate more efficiently than medium</a:t>
            </a:r>
          </a:p>
          <a:p>
            <a:endParaRPr lang="en-US" dirty="0"/>
          </a:p>
        </p:txBody>
      </p:sp>
      <p:pic>
        <p:nvPicPr>
          <p:cNvPr id="5" name="Picture 4">
            <a:extLst>
              <a:ext uri="{FF2B5EF4-FFF2-40B4-BE49-F238E27FC236}">
                <a16:creationId xmlns:a16="http://schemas.microsoft.com/office/drawing/2014/main" id="{79A45D40-7EF8-49BC-84CA-6042E45C93AD}"/>
              </a:ext>
            </a:extLst>
          </p:cNvPr>
          <p:cNvPicPr>
            <a:picLocks noChangeAspect="1"/>
          </p:cNvPicPr>
          <p:nvPr/>
        </p:nvPicPr>
        <p:blipFill>
          <a:blip r:embed="rId2"/>
          <a:stretch>
            <a:fillRect/>
          </a:stretch>
        </p:blipFill>
        <p:spPr>
          <a:xfrm>
            <a:off x="1843173" y="4073063"/>
            <a:ext cx="8361951" cy="1942466"/>
          </a:xfrm>
          <a:prstGeom prst="rect">
            <a:avLst/>
          </a:prstGeom>
        </p:spPr>
      </p:pic>
    </p:spTree>
    <p:extLst>
      <p:ext uri="{BB962C8B-B14F-4D97-AF65-F5344CB8AC3E}">
        <p14:creationId xmlns:p14="http://schemas.microsoft.com/office/powerpoint/2010/main" val="1392455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56DA7-AC13-43B1-A98D-8A714528A143}"/>
              </a:ext>
            </a:extLst>
          </p:cNvPr>
          <p:cNvSpPr>
            <a:spLocks noGrp="1"/>
          </p:cNvSpPr>
          <p:nvPr>
            <p:ph type="title"/>
          </p:nvPr>
        </p:nvSpPr>
        <p:spPr/>
        <p:txBody>
          <a:bodyPr/>
          <a:lstStyle/>
          <a:p>
            <a:r>
              <a:rPr lang="en-US" dirty="0"/>
              <a:t>Scenario Testing: Most Likely Future</a:t>
            </a:r>
          </a:p>
        </p:txBody>
      </p:sp>
      <p:graphicFrame>
        <p:nvGraphicFramePr>
          <p:cNvPr id="4" name="Content Placeholder 13">
            <a:extLst>
              <a:ext uri="{FF2B5EF4-FFF2-40B4-BE49-F238E27FC236}">
                <a16:creationId xmlns:a16="http://schemas.microsoft.com/office/drawing/2014/main" id="{06F8744E-B633-43D1-BC36-619446091C2D}"/>
              </a:ext>
            </a:extLst>
          </p:cNvPr>
          <p:cNvGraphicFramePr>
            <a:graphicFrameLocks/>
          </p:cNvGraphicFramePr>
          <p:nvPr>
            <p:extLst>
              <p:ext uri="{D42A27DB-BD31-4B8C-83A1-F6EECF244321}">
                <p14:modId xmlns:p14="http://schemas.microsoft.com/office/powerpoint/2010/main" val="379388874"/>
              </p:ext>
            </p:extLst>
          </p:nvPr>
        </p:nvGraphicFramePr>
        <p:xfrm>
          <a:off x="6820094" y="3396880"/>
          <a:ext cx="4057650" cy="1143000"/>
        </p:xfrm>
        <a:graphic>
          <a:graphicData uri="http://schemas.openxmlformats.org/drawingml/2006/table">
            <a:tbl>
              <a:tblPr firstRow="1" firstCol="1" bandRow="1"/>
              <a:tblGrid>
                <a:gridCol w="1771650">
                  <a:extLst>
                    <a:ext uri="{9D8B030D-6E8A-4147-A177-3AD203B41FA5}">
                      <a16:colId xmlns:a16="http://schemas.microsoft.com/office/drawing/2014/main" val="2777902910"/>
                    </a:ext>
                  </a:extLst>
                </a:gridCol>
                <a:gridCol w="857250">
                  <a:extLst>
                    <a:ext uri="{9D8B030D-6E8A-4147-A177-3AD203B41FA5}">
                      <a16:colId xmlns:a16="http://schemas.microsoft.com/office/drawing/2014/main" val="694974145"/>
                    </a:ext>
                  </a:extLst>
                </a:gridCol>
                <a:gridCol w="628650">
                  <a:extLst>
                    <a:ext uri="{9D8B030D-6E8A-4147-A177-3AD203B41FA5}">
                      <a16:colId xmlns:a16="http://schemas.microsoft.com/office/drawing/2014/main" val="1153471933"/>
                    </a:ext>
                  </a:extLst>
                </a:gridCol>
                <a:gridCol w="800100">
                  <a:extLst>
                    <a:ext uri="{9D8B030D-6E8A-4147-A177-3AD203B41FA5}">
                      <a16:colId xmlns:a16="http://schemas.microsoft.com/office/drawing/2014/main" val="93590357"/>
                    </a:ext>
                  </a:extLst>
                </a:gridCol>
              </a:tblGrid>
              <a:tr h="190500">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Market</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198891831"/>
                  </a:ext>
                </a:extLst>
              </a:tr>
              <a:tr h="190500">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solidFill>
                      <a:srgbClr val="D9D9D9"/>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Penetration</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D9D9D9"/>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Range</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D9D9D9"/>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Probability</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D9D9D9"/>
                    </a:solidFill>
                  </a:tcPr>
                </a:tc>
                <a:extLst>
                  <a:ext uri="{0D108BD9-81ED-4DB2-BD59-A6C34878D82A}">
                    <a16:rowId xmlns:a16="http://schemas.microsoft.com/office/drawing/2014/main" val="2387251974"/>
                  </a:ext>
                </a:extLst>
              </a:tr>
              <a:tr h="190500">
                <a:tc>
                  <a:txBody>
                    <a:bodyPr/>
                    <a:lstStyle/>
                    <a:p>
                      <a:pPr marL="0" marR="0" algn="l">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Truck Type</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Rates</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(Miles)</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Coefficient</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94442820"/>
                  </a:ext>
                </a:extLst>
              </a:tr>
              <a:tr h="190500">
                <a:tc>
                  <a:txBody>
                    <a:bodyPr/>
                    <a:lstStyle/>
                    <a:p>
                      <a:pPr marL="0" marR="0" indent="127000" algn="l">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Medium BET</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indent="127000" algn="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indent="127000" algn="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0.110</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086789658"/>
                  </a:ext>
                </a:extLst>
              </a:tr>
              <a:tr h="190500">
                <a:tc>
                  <a:txBody>
                    <a:bodyPr/>
                    <a:lstStyle/>
                    <a:p>
                      <a:pPr marL="0" marR="0" indent="127000" algn="l">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Heavy BET Standard</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indent="127000" algn="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300</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indent="127000" algn="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0.038</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258909568"/>
                  </a:ext>
                </a:extLst>
              </a:tr>
              <a:tr h="190500">
                <a:tc>
                  <a:txBody>
                    <a:bodyPr/>
                    <a:lstStyle/>
                    <a:p>
                      <a:pPr marL="0" marR="0" indent="127000" algn="l">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Heavy BET Superior</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127000" algn="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500</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127000" algn="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0.024</a:t>
                      </a:r>
                      <a:endParaRPr lang="en-US" sz="11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6806320"/>
                  </a:ext>
                </a:extLst>
              </a:tr>
            </a:tbl>
          </a:graphicData>
        </a:graphic>
      </p:graphicFrame>
      <p:graphicFrame>
        <p:nvGraphicFramePr>
          <p:cNvPr id="5" name="Content Placeholder 14">
            <a:extLst>
              <a:ext uri="{FF2B5EF4-FFF2-40B4-BE49-F238E27FC236}">
                <a16:creationId xmlns:a16="http://schemas.microsoft.com/office/drawing/2014/main" id="{7593282D-CA65-4F42-9892-AF1929673C9A}"/>
              </a:ext>
            </a:extLst>
          </p:cNvPr>
          <p:cNvGraphicFramePr>
            <a:graphicFrameLocks/>
          </p:cNvGraphicFramePr>
          <p:nvPr>
            <p:extLst>
              <p:ext uri="{D42A27DB-BD31-4B8C-83A1-F6EECF244321}">
                <p14:modId xmlns:p14="http://schemas.microsoft.com/office/powerpoint/2010/main" val="1069670987"/>
              </p:ext>
            </p:extLst>
          </p:nvPr>
        </p:nvGraphicFramePr>
        <p:xfrm>
          <a:off x="938099" y="2920630"/>
          <a:ext cx="4926330" cy="2095500"/>
        </p:xfrm>
        <a:graphic>
          <a:graphicData uri="http://schemas.openxmlformats.org/drawingml/2006/table">
            <a:tbl>
              <a:tblPr firstRow="1" firstCol="1" bandRow="1"/>
              <a:tblGrid>
                <a:gridCol w="1019810">
                  <a:extLst>
                    <a:ext uri="{9D8B030D-6E8A-4147-A177-3AD203B41FA5}">
                      <a16:colId xmlns:a16="http://schemas.microsoft.com/office/drawing/2014/main" val="1285424869"/>
                    </a:ext>
                  </a:extLst>
                </a:gridCol>
                <a:gridCol w="628650">
                  <a:extLst>
                    <a:ext uri="{9D8B030D-6E8A-4147-A177-3AD203B41FA5}">
                      <a16:colId xmlns:a16="http://schemas.microsoft.com/office/drawing/2014/main" val="3167057918"/>
                    </a:ext>
                  </a:extLst>
                </a:gridCol>
                <a:gridCol w="3277870">
                  <a:extLst>
                    <a:ext uri="{9D8B030D-6E8A-4147-A177-3AD203B41FA5}">
                      <a16:colId xmlns:a16="http://schemas.microsoft.com/office/drawing/2014/main" val="3529351308"/>
                    </a:ext>
                  </a:extLst>
                </a:gridCol>
              </a:tblGrid>
              <a:tr h="190500">
                <a:tc>
                  <a:txBody>
                    <a:bodyPr/>
                    <a:lstStyle/>
                    <a:p>
                      <a:pPr marL="0" marR="0" algn="l">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Parameter</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Value</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indent="127635" algn="l">
                        <a:spcBef>
                          <a:spcPts val="0"/>
                        </a:spcBef>
                        <a:spcAft>
                          <a:spcPts val="0"/>
                        </a:spcAft>
                      </a:pPr>
                      <a:r>
                        <a:rPr lang="en-US"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Description</a:t>
                      </a:r>
                      <a:endParaRPr lang="en-US" sz="11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794071147"/>
                  </a:ext>
                </a:extLst>
              </a:tr>
              <a:tr h="190500">
                <a:tc>
                  <a:txBody>
                    <a:bodyPr/>
                    <a:lstStyle/>
                    <a:p>
                      <a:pPr marL="0" marR="0" algn="l">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mktSmall</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indent="127000" algn="l">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Market penetration rate: firm size categories 1 - 2</a:t>
                      </a:r>
                      <a:endParaRPr lang="en-US" sz="11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861043092"/>
                  </a:ext>
                </a:extLst>
              </a:tr>
              <a:tr h="190500">
                <a:tc>
                  <a:txBody>
                    <a:bodyPr/>
                    <a:lstStyle/>
                    <a:p>
                      <a:pPr marL="0" marR="0" algn="l">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mktMedium</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indent="127000" algn="l">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Market penetration rate: firm size categories 3 - 5</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991841303"/>
                  </a:ext>
                </a:extLst>
              </a:tr>
              <a:tr h="190500">
                <a:tc>
                  <a:txBody>
                    <a:bodyPr/>
                    <a:lstStyle/>
                    <a:p>
                      <a:pPr marL="0" marR="0" algn="l">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mktLarge</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80%</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indent="127000" algn="l">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Market penetration rate: firm size categories 6 - 8</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3854273039"/>
                  </a:ext>
                </a:extLst>
              </a:tr>
              <a:tr h="190500">
                <a:tc>
                  <a:txBody>
                    <a:bodyPr/>
                    <a:lstStyle/>
                    <a:p>
                      <a:pPr marL="0" marR="0" algn="l">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valueOfTime</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$36.60</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indent="127000" algn="l">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Average truck operating team value of time ($/hour)</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230016699"/>
                  </a:ext>
                </a:extLst>
              </a:tr>
              <a:tr h="190500">
                <a:tc>
                  <a:txBody>
                    <a:bodyPr/>
                    <a:lstStyle/>
                    <a:p>
                      <a:pPr marL="0" marR="0" algn="l">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fuelCost</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$2.50</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indent="127000" algn="l">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Price per gallon of diesel fuel</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769444434"/>
                  </a:ext>
                </a:extLst>
              </a:tr>
              <a:tr h="190500">
                <a:tc>
                  <a:txBody>
                    <a:bodyPr/>
                    <a:lstStyle/>
                    <a:p>
                      <a:pPr marL="0" marR="0" algn="l">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milesPerGal</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6.50</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indent="127000" algn="l">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Fuel efficiency in miles per gallon</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089210863"/>
                  </a:ext>
                </a:extLst>
              </a:tr>
              <a:tr h="190500">
                <a:tc>
                  <a:txBody>
                    <a:bodyPr/>
                    <a:lstStyle/>
                    <a:p>
                      <a:pPr marL="0" marR="0" algn="l">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expSynchDelay</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5.00</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indent="127000" algn="l">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Expected synching delay in minutes of wait time</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028323995"/>
                  </a:ext>
                </a:extLst>
              </a:tr>
              <a:tr h="190500">
                <a:tc>
                  <a:txBody>
                    <a:bodyPr/>
                    <a:lstStyle/>
                    <a:p>
                      <a:pPr marL="0" marR="0" algn="l">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planTimeIndex</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1.50</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indent="127000" algn="l">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Planning time index (uncertainty due to reliability)</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3091846423"/>
                  </a:ext>
                </a:extLst>
              </a:tr>
              <a:tr h="190500">
                <a:tc>
                  <a:txBody>
                    <a:bodyPr/>
                    <a:lstStyle/>
                    <a:p>
                      <a:pPr marL="0" marR="0" algn="l">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platDiscount</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7.0%</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indent="127000" algn="l">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Discount for each mile platooning</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73429178"/>
                  </a:ext>
                </a:extLst>
              </a:tr>
              <a:tr h="190500">
                <a:tc>
                  <a:txBody>
                    <a:bodyPr/>
                    <a:lstStyle/>
                    <a:p>
                      <a:pPr marL="0" marR="0" algn="l">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platSpeed</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60.00</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127000" algn="l">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Expected speed while platooning in miles per hour</a:t>
                      </a:r>
                      <a:endParaRPr lang="en-US" sz="11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0488029"/>
                  </a:ext>
                </a:extLst>
              </a:tr>
            </a:tbl>
          </a:graphicData>
        </a:graphic>
      </p:graphicFrame>
    </p:spTree>
    <p:extLst>
      <p:ext uri="{BB962C8B-B14F-4D97-AF65-F5344CB8AC3E}">
        <p14:creationId xmlns:p14="http://schemas.microsoft.com/office/powerpoint/2010/main" val="3221292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363E8-7D77-4EC0-8BA0-1669E469F642}"/>
              </a:ext>
            </a:extLst>
          </p:cNvPr>
          <p:cNvSpPr>
            <a:spLocks noGrp="1"/>
          </p:cNvSpPr>
          <p:nvPr>
            <p:ph type="title"/>
          </p:nvPr>
        </p:nvSpPr>
        <p:spPr/>
        <p:txBody>
          <a:bodyPr/>
          <a:lstStyle/>
          <a:p>
            <a:r>
              <a:rPr lang="en-US" dirty="0"/>
              <a:t>Scenario Testing: High Technology Future</a:t>
            </a:r>
          </a:p>
        </p:txBody>
      </p:sp>
      <p:graphicFrame>
        <p:nvGraphicFramePr>
          <p:cNvPr id="4" name="Content Placeholder 9">
            <a:extLst>
              <a:ext uri="{FF2B5EF4-FFF2-40B4-BE49-F238E27FC236}">
                <a16:creationId xmlns:a16="http://schemas.microsoft.com/office/drawing/2014/main" id="{1C039340-5F7E-48E0-8223-C4D09FD9C67E}"/>
              </a:ext>
            </a:extLst>
          </p:cNvPr>
          <p:cNvGraphicFramePr>
            <a:graphicFrameLocks/>
          </p:cNvGraphicFramePr>
          <p:nvPr>
            <p:extLst>
              <p:ext uri="{D42A27DB-BD31-4B8C-83A1-F6EECF244321}">
                <p14:modId xmlns:p14="http://schemas.microsoft.com/office/powerpoint/2010/main" val="1387374757"/>
              </p:ext>
            </p:extLst>
          </p:nvPr>
        </p:nvGraphicFramePr>
        <p:xfrm>
          <a:off x="6606540" y="3396880"/>
          <a:ext cx="4057650" cy="1143000"/>
        </p:xfrm>
        <a:graphic>
          <a:graphicData uri="http://schemas.openxmlformats.org/drawingml/2006/table">
            <a:tbl>
              <a:tblPr firstRow="1" firstCol="1" bandRow="1"/>
              <a:tblGrid>
                <a:gridCol w="1771650">
                  <a:extLst>
                    <a:ext uri="{9D8B030D-6E8A-4147-A177-3AD203B41FA5}">
                      <a16:colId xmlns:a16="http://schemas.microsoft.com/office/drawing/2014/main" val="193095076"/>
                    </a:ext>
                  </a:extLst>
                </a:gridCol>
                <a:gridCol w="857250">
                  <a:extLst>
                    <a:ext uri="{9D8B030D-6E8A-4147-A177-3AD203B41FA5}">
                      <a16:colId xmlns:a16="http://schemas.microsoft.com/office/drawing/2014/main" val="1798656142"/>
                    </a:ext>
                  </a:extLst>
                </a:gridCol>
                <a:gridCol w="628650">
                  <a:extLst>
                    <a:ext uri="{9D8B030D-6E8A-4147-A177-3AD203B41FA5}">
                      <a16:colId xmlns:a16="http://schemas.microsoft.com/office/drawing/2014/main" val="253951758"/>
                    </a:ext>
                  </a:extLst>
                </a:gridCol>
                <a:gridCol w="800100">
                  <a:extLst>
                    <a:ext uri="{9D8B030D-6E8A-4147-A177-3AD203B41FA5}">
                      <a16:colId xmlns:a16="http://schemas.microsoft.com/office/drawing/2014/main" val="2576056244"/>
                    </a:ext>
                  </a:extLst>
                </a:gridCol>
              </a:tblGrid>
              <a:tr h="190500">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Market</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824959830"/>
                  </a:ext>
                </a:extLst>
              </a:tr>
              <a:tr h="190500">
                <a:tc>
                  <a:txBody>
                    <a:bodyPr/>
                    <a:lstStyle/>
                    <a:p>
                      <a:endParaRPr lang="en-US" sz="1000">
                        <a:effectLst/>
                        <a:latin typeface="Times New Roman" panose="02020603050405020304" pitchFamily="18" charset="0"/>
                      </a:endParaRPr>
                    </a:p>
                  </a:txBody>
                  <a:tcPr marL="68580" marR="68580" marT="0" marB="0" anchor="ctr">
                    <a:lnL>
                      <a:noFill/>
                    </a:lnL>
                    <a:lnR>
                      <a:noFill/>
                    </a:lnR>
                    <a:lnT>
                      <a:noFill/>
                    </a:lnT>
                    <a:lnB>
                      <a:noFill/>
                    </a:lnB>
                    <a:solidFill>
                      <a:srgbClr val="D9D9D9"/>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Penetration</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D9D9D9"/>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Range</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D9D9D9"/>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Probability</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D9D9D9"/>
                    </a:solidFill>
                  </a:tcPr>
                </a:tc>
                <a:extLst>
                  <a:ext uri="{0D108BD9-81ED-4DB2-BD59-A6C34878D82A}">
                    <a16:rowId xmlns:a16="http://schemas.microsoft.com/office/drawing/2014/main" val="1949858881"/>
                  </a:ext>
                </a:extLst>
              </a:tr>
              <a:tr h="190500">
                <a:tc>
                  <a:txBody>
                    <a:bodyPr/>
                    <a:lstStyle/>
                    <a:p>
                      <a:pPr marL="0" marR="0" algn="l">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Truck Type</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Rates</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(Miles)</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Coefficient</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85661165"/>
                  </a:ext>
                </a:extLst>
              </a:tr>
              <a:tr h="190500">
                <a:tc>
                  <a:txBody>
                    <a:bodyPr/>
                    <a:lstStyle/>
                    <a:p>
                      <a:pPr marL="0" marR="0" indent="127000" algn="l">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Medium BET</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0.36</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indent="127000" algn="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150</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indent="127000" algn="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0.055</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623562631"/>
                  </a:ext>
                </a:extLst>
              </a:tr>
              <a:tr h="190500">
                <a:tc>
                  <a:txBody>
                    <a:bodyPr/>
                    <a:lstStyle/>
                    <a:p>
                      <a:pPr marL="0" marR="0" indent="127000" algn="l">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Heavy BET Standard</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0.08</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indent="127000" algn="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450</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indent="127000" algn="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0.019</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980027746"/>
                  </a:ext>
                </a:extLst>
              </a:tr>
              <a:tr h="190500">
                <a:tc>
                  <a:txBody>
                    <a:bodyPr/>
                    <a:lstStyle/>
                    <a:p>
                      <a:pPr marL="0" marR="0" indent="127000" algn="l">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Heavy BET Superior</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0.04</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127000" algn="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750</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127000" algn="r">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0.012</a:t>
                      </a:r>
                      <a:endParaRPr lang="en-US" sz="11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74164699"/>
                  </a:ext>
                </a:extLst>
              </a:tr>
            </a:tbl>
          </a:graphicData>
        </a:graphic>
      </p:graphicFrame>
      <p:graphicFrame>
        <p:nvGraphicFramePr>
          <p:cNvPr id="5" name="Content Placeholder 12">
            <a:extLst>
              <a:ext uri="{FF2B5EF4-FFF2-40B4-BE49-F238E27FC236}">
                <a16:creationId xmlns:a16="http://schemas.microsoft.com/office/drawing/2014/main" id="{C200D6BE-5F71-4697-94CF-496AADB9B7F5}"/>
              </a:ext>
            </a:extLst>
          </p:cNvPr>
          <p:cNvGraphicFramePr>
            <a:graphicFrameLocks noGrp="1"/>
          </p:cNvGraphicFramePr>
          <p:nvPr>
            <p:ph sz="half" idx="1"/>
            <p:extLst>
              <p:ext uri="{D42A27DB-BD31-4B8C-83A1-F6EECF244321}">
                <p14:modId xmlns:p14="http://schemas.microsoft.com/office/powerpoint/2010/main" val="1250948879"/>
              </p:ext>
            </p:extLst>
          </p:nvPr>
        </p:nvGraphicFramePr>
        <p:xfrm>
          <a:off x="838200" y="2920630"/>
          <a:ext cx="4926330" cy="2095500"/>
        </p:xfrm>
        <a:graphic>
          <a:graphicData uri="http://schemas.openxmlformats.org/drawingml/2006/table">
            <a:tbl>
              <a:tblPr firstRow="1" firstCol="1" bandRow="1"/>
              <a:tblGrid>
                <a:gridCol w="1019810">
                  <a:extLst>
                    <a:ext uri="{9D8B030D-6E8A-4147-A177-3AD203B41FA5}">
                      <a16:colId xmlns:a16="http://schemas.microsoft.com/office/drawing/2014/main" val="3545667172"/>
                    </a:ext>
                  </a:extLst>
                </a:gridCol>
                <a:gridCol w="628650">
                  <a:extLst>
                    <a:ext uri="{9D8B030D-6E8A-4147-A177-3AD203B41FA5}">
                      <a16:colId xmlns:a16="http://schemas.microsoft.com/office/drawing/2014/main" val="2547336853"/>
                    </a:ext>
                  </a:extLst>
                </a:gridCol>
                <a:gridCol w="3277870">
                  <a:extLst>
                    <a:ext uri="{9D8B030D-6E8A-4147-A177-3AD203B41FA5}">
                      <a16:colId xmlns:a16="http://schemas.microsoft.com/office/drawing/2014/main" val="3399754552"/>
                    </a:ext>
                  </a:extLst>
                </a:gridCol>
              </a:tblGrid>
              <a:tr h="190500">
                <a:tc>
                  <a:txBody>
                    <a:bodyPr/>
                    <a:lstStyle/>
                    <a:p>
                      <a:pPr marL="0" marR="0" algn="l">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Parameter</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r">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Value</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indent="127635" algn="l">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Description</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726556988"/>
                  </a:ext>
                </a:extLst>
              </a:tr>
              <a:tr h="190500">
                <a:tc>
                  <a:txBody>
                    <a:bodyPr/>
                    <a:lstStyle/>
                    <a:p>
                      <a:pPr marL="0" marR="0" algn="l">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mktSmall</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indent="127000" algn="l">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Market penetration rate: firm size categories 1 - 2</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533658386"/>
                  </a:ext>
                </a:extLst>
              </a:tr>
              <a:tr h="190500">
                <a:tc>
                  <a:txBody>
                    <a:bodyPr/>
                    <a:lstStyle/>
                    <a:p>
                      <a:pPr marL="0" marR="0" algn="l">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mktMedium</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indent="127000" algn="l">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Market penetration rate: firm size categories 3 - 5</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908902526"/>
                  </a:ext>
                </a:extLst>
              </a:tr>
              <a:tr h="190500">
                <a:tc>
                  <a:txBody>
                    <a:bodyPr/>
                    <a:lstStyle/>
                    <a:p>
                      <a:pPr marL="0" marR="0" algn="l">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mktLarge</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80%</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indent="127000" algn="l">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Market penetration rate: firm size categories 6 - 8</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378924488"/>
                  </a:ext>
                </a:extLst>
              </a:tr>
              <a:tr h="190500">
                <a:tc>
                  <a:txBody>
                    <a:bodyPr/>
                    <a:lstStyle/>
                    <a:p>
                      <a:pPr marL="0" marR="0" algn="l">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valueOfTime</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$36.60</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indent="127000" algn="l">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Average truck operating team value of time ($/hour)</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3757165475"/>
                  </a:ext>
                </a:extLst>
              </a:tr>
              <a:tr h="190500">
                <a:tc>
                  <a:txBody>
                    <a:bodyPr/>
                    <a:lstStyle/>
                    <a:p>
                      <a:pPr marL="0" marR="0" algn="l">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fuelCost</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$5.00</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indent="127000" algn="l">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Price per gallon of diesel fuel</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631072949"/>
                  </a:ext>
                </a:extLst>
              </a:tr>
              <a:tr h="190500">
                <a:tc>
                  <a:txBody>
                    <a:bodyPr/>
                    <a:lstStyle/>
                    <a:p>
                      <a:pPr marL="0" marR="0" algn="l">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milesPerGal</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6.50</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indent="127000" algn="l">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Fuel efficiency in miles per gallon</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865000696"/>
                  </a:ext>
                </a:extLst>
              </a:tr>
              <a:tr h="190500">
                <a:tc>
                  <a:txBody>
                    <a:bodyPr/>
                    <a:lstStyle/>
                    <a:p>
                      <a:pPr marL="0" marR="0" algn="l">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expSynchDelay</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indent="127000" algn="l">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Expected synching delay in minutes of wait time</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273305491"/>
                  </a:ext>
                </a:extLst>
              </a:tr>
              <a:tr h="190500">
                <a:tc>
                  <a:txBody>
                    <a:bodyPr/>
                    <a:lstStyle/>
                    <a:p>
                      <a:pPr marL="0" marR="0" algn="l">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planTimeIndex</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1.15</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indent="127000" algn="l">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Planning time index (uncertainty due to reliability)</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3929289412"/>
                  </a:ext>
                </a:extLst>
              </a:tr>
              <a:tr h="190500">
                <a:tc>
                  <a:txBody>
                    <a:bodyPr/>
                    <a:lstStyle/>
                    <a:p>
                      <a:pPr marL="0" marR="0" algn="l">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platDiscount</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7.0%</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indent="127000" algn="l">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Discount for each mile platooning</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934367010"/>
                  </a:ext>
                </a:extLst>
              </a:tr>
              <a:tr h="190500">
                <a:tc>
                  <a:txBody>
                    <a:bodyPr/>
                    <a:lstStyle/>
                    <a:p>
                      <a:pPr marL="0" marR="0" algn="l">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platSpeed</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60.00</a:t>
                      </a:r>
                      <a:endParaRPr lang="en-US" sz="110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127000" algn="l">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Expected speed while platooning in miles per hour</a:t>
                      </a:r>
                      <a:endParaRPr lang="en-US" sz="1100" dirty="0">
                        <a:effectLst/>
                        <a:latin typeface="Book Antiqua" panose="0204060205030503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64041491"/>
                  </a:ext>
                </a:extLst>
              </a:tr>
            </a:tbl>
          </a:graphicData>
        </a:graphic>
      </p:graphicFrame>
    </p:spTree>
    <p:extLst>
      <p:ext uri="{BB962C8B-B14F-4D97-AF65-F5344CB8AC3E}">
        <p14:creationId xmlns:p14="http://schemas.microsoft.com/office/powerpoint/2010/main" val="1087900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FF0D1-A134-419A-936B-F5A7EEBD0273}"/>
              </a:ext>
            </a:extLst>
          </p:cNvPr>
          <p:cNvSpPr>
            <a:spLocks noGrp="1"/>
          </p:cNvSpPr>
          <p:nvPr>
            <p:ph type="title"/>
          </p:nvPr>
        </p:nvSpPr>
        <p:spPr/>
        <p:txBody>
          <a:bodyPr/>
          <a:lstStyle/>
          <a:p>
            <a:r>
              <a:rPr lang="en-US" dirty="0"/>
              <a:t>Market Share by OD Segment</a:t>
            </a:r>
          </a:p>
        </p:txBody>
      </p:sp>
      <p:graphicFrame>
        <p:nvGraphicFramePr>
          <p:cNvPr id="4" name="Chart 3">
            <a:extLst>
              <a:ext uri="{FF2B5EF4-FFF2-40B4-BE49-F238E27FC236}">
                <a16:creationId xmlns:a16="http://schemas.microsoft.com/office/drawing/2014/main" id="{39B7B76A-941C-4AA6-A970-8488B44C5D66}"/>
              </a:ext>
            </a:extLst>
          </p:cNvPr>
          <p:cNvGraphicFramePr/>
          <p:nvPr/>
        </p:nvGraphicFramePr>
        <p:xfrm>
          <a:off x="838200" y="1453781"/>
          <a:ext cx="5029200" cy="5029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E063BB47-D256-4884-B103-9DA5974C1C5D}"/>
              </a:ext>
            </a:extLst>
          </p:cNvPr>
          <p:cNvGraphicFramePr/>
          <p:nvPr/>
        </p:nvGraphicFramePr>
        <p:xfrm>
          <a:off x="6254858" y="1890794"/>
          <a:ext cx="5029200" cy="32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6261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82D71-0236-C243-9B7C-658B75B9A27D}"/>
              </a:ext>
            </a:extLst>
          </p:cNvPr>
          <p:cNvSpPr>
            <a:spLocks noGrp="1"/>
          </p:cNvSpPr>
          <p:nvPr>
            <p:ph type="title"/>
          </p:nvPr>
        </p:nvSpPr>
        <p:spPr>
          <a:xfrm>
            <a:off x="609600" y="152400"/>
            <a:ext cx="9347200" cy="533400"/>
          </a:xfrm>
        </p:spPr>
        <p:txBody>
          <a:bodyPr anchor="ctr">
            <a:normAutofit/>
          </a:bodyPr>
          <a:lstStyle/>
          <a:p>
            <a:pPr>
              <a:lnSpc>
                <a:spcPct val="90000"/>
              </a:lnSpc>
            </a:pPr>
            <a:r>
              <a:rPr lang="en-US" dirty="0"/>
              <a:t>Key Findings in the Literature: CATs</a:t>
            </a:r>
          </a:p>
        </p:txBody>
      </p:sp>
      <p:sp>
        <p:nvSpPr>
          <p:cNvPr id="4" name="Content Placeholder 2">
            <a:extLst>
              <a:ext uri="{FF2B5EF4-FFF2-40B4-BE49-F238E27FC236}">
                <a16:creationId xmlns:a16="http://schemas.microsoft.com/office/drawing/2014/main" id="{1AAAE594-5C31-41E9-AB58-08198759DE1C}"/>
              </a:ext>
            </a:extLst>
          </p:cNvPr>
          <p:cNvSpPr>
            <a:spLocks noGrp="1"/>
          </p:cNvSpPr>
          <p:nvPr>
            <p:ph idx="1"/>
          </p:nvPr>
        </p:nvSpPr>
        <p:spPr>
          <a:xfrm>
            <a:off x="838200" y="1825625"/>
            <a:ext cx="10515600" cy="4351338"/>
          </a:xfrm>
        </p:spPr>
        <p:txBody>
          <a:bodyPr>
            <a:normAutofit/>
          </a:bodyPr>
          <a:lstStyle/>
          <a:p>
            <a:r>
              <a:rPr lang="en-US" sz="2800" dirty="0"/>
              <a:t>Market penetration is expected to be greater for larger firms/fleets: </a:t>
            </a:r>
          </a:p>
          <a:p>
            <a:pPr lvl="1"/>
            <a:r>
              <a:rPr lang="en-US" sz="2400" dirty="0"/>
              <a:t>More opportunities to platoon</a:t>
            </a:r>
          </a:p>
          <a:p>
            <a:pPr lvl="1"/>
            <a:r>
              <a:rPr lang="en-US" sz="2400" dirty="0"/>
              <a:t>Economies of scale for new insurance requirements due to automation</a:t>
            </a:r>
          </a:p>
          <a:p>
            <a:r>
              <a:rPr lang="en-US" sz="2800" dirty="0"/>
              <a:t>Speculation that hours of service (HOS) rules will be relaxed with automated driving</a:t>
            </a:r>
          </a:p>
          <a:p>
            <a:r>
              <a:rPr lang="en-US" sz="2800" dirty="0"/>
              <a:t>Importance of “Platoonability” conditions (network conditions, trailer types, critical mass)</a:t>
            </a:r>
          </a:p>
        </p:txBody>
      </p:sp>
    </p:spTree>
    <p:extLst>
      <p:ext uri="{BB962C8B-B14F-4D97-AF65-F5344CB8AC3E}">
        <p14:creationId xmlns:p14="http://schemas.microsoft.com/office/powerpoint/2010/main" val="577344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82D71-0236-C243-9B7C-658B75B9A27D}"/>
              </a:ext>
            </a:extLst>
          </p:cNvPr>
          <p:cNvSpPr>
            <a:spLocks noGrp="1"/>
          </p:cNvSpPr>
          <p:nvPr>
            <p:ph type="title"/>
          </p:nvPr>
        </p:nvSpPr>
        <p:spPr>
          <a:xfrm>
            <a:off x="609600" y="152400"/>
            <a:ext cx="9347200" cy="533400"/>
          </a:xfrm>
        </p:spPr>
        <p:txBody>
          <a:bodyPr anchor="ctr">
            <a:normAutofit/>
          </a:bodyPr>
          <a:lstStyle/>
          <a:p>
            <a:pPr>
              <a:lnSpc>
                <a:spcPct val="90000"/>
              </a:lnSpc>
            </a:pPr>
            <a:r>
              <a:rPr lang="en-US" dirty="0"/>
              <a:t>Key Findings in the Literature: BETs</a:t>
            </a:r>
          </a:p>
        </p:txBody>
      </p:sp>
      <p:sp>
        <p:nvSpPr>
          <p:cNvPr id="6" name="Content Placeholder 2">
            <a:extLst>
              <a:ext uri="{FF2B5EF4-FFF2-40B4-BE49-F238E27FC236}">
                <a16:creationId xmlns:a16="http://schemas.microsoft.com/office/drawing/2014/main" id="{FD9ADE03-79CC-4223-8BB5-2A400F064CFB}"/>
              </a:ext>
            </a:extLst>
          </p:cNvPr>
          <p:cNvSpPr>
            <a:spLocks noGrp="1"/>
          </p:cNvSpPr>
          <p:nvPr>
            <p:ph idx="1"/>
          </p:nvPr>
        </p:nvSpPr>
        <p:spPr>
          <a:xfrm>
            <a:off x="838200" y="1825625"/>
            <a:ext cx="10515600" cy="4351338"/>
          </a:xfrm>
        </p:spPr>
        <p:txBody>
          <a:bodyPr>
            <a:normAutofit/>
          </a:bodyPr>
          <a:lstStyle/>
          <a:p>
            <a:r>
              <a:rPr lang="en-US" dirty="0"/>
              <a:t>Market penetration is expected to be greater for larger firms</a:t>
            </a:r>
          </a:p>
          <a:p>
            <a:pPr lvl="1"/>
            <a:r>
              <a:rPr lang="en-US" dirty="0"/>
              <a:t>More likely to build/maintain charging networks</a:t>
            </a:r>
          </a:p>
          <a:p>
            <a:pPr lvl="1"/>
            <a:r>
              <a:rPr lang="en-US" dirty="0"/>
              <a:t>Adoption subject to lifecycle costing vis-à-vis diesel engines</a:t>
            </a:r>
          </a:p>
          <a:p>
            <a:r>
              <a:rPr lang="en-US" dirty="0"/>
              <a:t>Current battery ranges:</a:t>
            </a:r>
          </a:p>
          <a:p>
            <a:pPr lvl="1"/>
            <a:r>
              <a:rPr lang="en-US" dirty="0"/>
              <a:t>100 mile range for Medium trucks (conventional chassis)</a:t>
            </a:r>
          </a:p>
          <a:p>
            <a:pPr lvl="1"/>
            <a:r>
              <a:rPr lang="en-US" dirty="0"/>
              <a:t>300 mile range for Heavy trucks  (conventional chassis)</a:t>
            </a:r>
          </a:p>
          <a:p>
            <a:r>
              <a:rPr lang="en-US" dirty="0"/>
              <a:t>Under Development / Speculative:</a:t>
            </a:r>
          </a:p>
          <a:p>
            <a:pPr lvl="1"/>
            <a:r>
              <a:rPr lang="en-US" dirty="0"/>
              <a:t>500+ mile range for Heavy trucks (optimized chassis)</a:t>
            </a:r>
          </a:p>
          <a:p>
            <a:pPr lvl="1"/>
            <a:r>
              <a:rPr lang="en-US" dirty="0"/>
              <a:t>Fast charging facilities; Nationwide charging network</a:t>
            </a:r>
          </a:p>
          <a:p>
            <a:r>
              <a:rPr lang="en-US" dirty="0"/>
              <a:t>“Well-to-Wheel” perspective on emissions savings</a:t>
            </a:r>
          </a:p>
          <a:p>
            <a:endParaRPr lang="en-US" dirty="0"/>
          </a:p>
        </p:txBody>
      </p:sp>
    </p:spTree>
    <p:extLst>
      <p:ext uri="{BB962C8B-B14F-4D97-AF65-F5344CB8AC3E}">
        <p14:creationId xmlns:p14="http://schemas.microsoft.com/office/powerpoint/2010/main" val="2002913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C5A54-483D-3447-B22B-D038B0A5BCFF}"/>
              </a:ext>
            </a:extLst>
          </p:cNvPr>
          <p:cNvSpPr>
            <a:spLocks noGrp="1"/>
          </p:cNvSpPr>
          <p:nvPr>
            <p:ph type="title"/>
          </p:nvPr>
        </p:nvSpPr>
        <p:spPr/>
        <p:txBody>
          <a:bodyPr/>
          <a:lstStyle/>
          <a:p>
            <a:r>
              <a:rPr lang="en-US" dirty="0"/>
              <a:t>“</a:t>
            </a:r>
            <a:r>
              <a:rPr lang="en-US" dirty="0" err="1"/>
              <a:t>Platoonability</a:t>
            </a:r>
            <a:r>
              <a:rPr lang="en-US" dirty="0"/>
              <a:t>” Efficiency</a:t>
            </a:r>
          </a:p>
        </p:txBody>
      </p:sp>
      <p:sp>
        <p:nvSpPr>
          <p:cNvPr id="9" name="Content Placeholder 2">
            <a:extLst>
              <a:ext uri="{FF2B5EF4-FFF2-40B4-BE49-F238E27FC236}">
                <a16:creationId xmlns:a16="http://schemas.microsoft.com/office/drawing/2014/main" id="{C7E97E0E-2CB3-4A62-8DF6-8F5D4E22EA55}"/>
              </a:ext>
            </a:extLst>
          </p:cNvPr>
          <p:cNvSpPr>
            <a:spLocks noGrp="1"/>
          </p:cNvSpPr>
          <p:nvPr>
            <p:ph idx="1"/>
          </p:nvPr>
        </p:nvSpPr>
        <p:spPr>
          <a:xfrm>
            <a:off x="838200" y="1825625"/>
            <a:ext cx="10515600" cy="4351338"/>
          </a:xfrm>
        </p:spPr>
        <p:txBody>
          <a:bodyPr>
            <a:normAutofit/>
          </a:bodyPr>
          <a:lstStyle/>
          <a:p>
            <a:r>
              <a:rPr lang="en-US" dirty="0"/>
              <a:t>Tractor trailer geometry – rectangular box shape</a:t>
            </a:r>
          </a:p>
          <a:p>
            <a:pPr lvl="1"/>
            <a:r>
              <a:rPr lang="en-US" dirty="0"/>
              <a:t>Eliminates use of flatbeds, tankers, vehicle carriers, open-tops, pole trucks.</a:t>
            </a:r>
          </a:p>
          <a:p>
            <a:r>
              <a:rPr lang="en-US" dirty="0"/>
              <a:t>Sufficient number of trucks traveling together over long distances with the ability to synchronize timing</a:t>
            </a:r>
          </a:p>
          <a:p>
            <a:r>
              <a:rPr lang="en-US" dirty="0"/>
              <a:t>Minimum average travel speeds (e.g., 50 mph) and minimum journey lengths to make platooning worthwhile</a:t>
            </a:r>
          </a:p>
          <a:p>
            <a:r>
              <a:rPr lang="en-US" dirty="0"/>
              <a:t>Full highway access control, ideally at least ½-mile between interchanges to minimize interruptions from merging traffic</a:t>
            </a:r>
          </a:p>
          <a:p>
            <a:r>
              <a:rPr lang="en-US" dirty="0"/>
              <a:t>Cost savings a function of time spent platooning and traffic disruptions. Research range varies widely (2.5% - 12% per mile)</a:t>
            </a:r>
          </a:p>
          <a:p>
            <a:endParaRPr lang="en-US" dirty="0"/>
          </a:p>
        </p:txBody>
      </p:sp>
    </p:spTree>
    <p:extLst>
      <p:ext uri="{BB962C8B-B14F-4D97-AF65-F5344CB8AC3E}">
        <p14:creationId xmlns:p14="http://schemas.microsoft.com/office/powerpoint/2010/main" val="2279932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0D9E1-42F4-F741-844E-6E474CBE412C}"/>
              </a:ext>
            </a:extLst>
          </p:cNvPr>
          <p:cNvSpPr>
            <a:spLocks noGrp="1"/>
          </p:cNvSpPr>
          <p:nvPr>
            <p:ph type="title"/>
          </p:nvPr>
        </p:nvSpPr>
        <p:spPr/>
        <p:txBody>
          <a:bodyPr/>
          <a:lstStyle/>
          <a:p>
            <a:r>
              <a:rPr lang="en-US" dirty="0"/>
              <a:t>Highway Network Enhancements</a:t>
            </a:r>
          </a:p>
        </p:txBody>
      </p:sp>
      <p:sp>
        <p:nvSpPr>
          <p:cNvPr id="9" name="Content Placeholder 2">
            <a:extLst>
              <a:ext uri="{FF2B5EF4-FFF2-40B4-BE49-F238E27FC236}">
                <a16:creationId xmlns:a16="http://schemas.microsoft.com/office/drawing/2014/main" id="{272191B4-CA21-4972-A564-95A7E824ED2A}"/>
              </a:ext>
            </a:extLst>
          </p:cNvPr>
          <p:cNvSpPr>
            <a:spLocks noGrp="1"/>
          </p:cNvSpPr>
          <p:nvPr>
            <p:ph idx="1"/>
          </p:nvPr>
        </p:nvSpPr>
        <p:spPr>
          <a:xfrm>
            <a:off x="838200" y="1825625"/>
            <a:ext cx="10515600" cy="4351338"/>
          </a:xfrm>
        </p:spPr>
        <p:txBody>
          <a:bodyPr/>
          <a:lstStyle/>
          <a:p>
            <a:r>
              <a:rPr lang="en-US" dirty="0"/>
              <a:t>Platoonable link indicator: “</a:t>
            </a:r>
            <a:r>
              <a:rPr lang="en-US" dirty="0" err="1"/>
              <a:t>IsPlatoonable</a:t>
            </a:r>
            <a:r>
              <a:rPr lang="en-US" dirty="0"/>
              <a:t>”</a:t>
            </a:r>
          </a:p>
          <a:p>
            <a:pPr lvl="1"/>
            <a:r>
              <a:rPr lang="en-US" dirty="0"/>
              <a:t>Minimum travel speed (50 mph)</a:t>
            </a:r>
          </a:p>
          <a:p>
            <a:pPr lvl="1"/>
            <a:r>
              <a:rPr lang="en-US" dirty="0"/>
              <a:t>Minimum number of lanes (2+)</a:t>
            </a:r>
          </a:p>
          <a:p>
            <a:pPr lvl="1"/>
            <a:r>
              <a:rPr lang="en-US" dirty="0"/>
              <a:t>Minimum percent truck volumes (5%)</a:t>
            </a:r>
          </a:p>
          <a:p>
            <a:pPr lvl="1"/>
            <a:r>
              <a:rPr lang="en-US" dirty="0"/>
              <a:t>Facility types:  freeways, expressways, divided arterials (+tolls)</a:t>
            </a:r>
          </a:p>
          <a:p>
            <a:pPr lvl="1"/>
            <a:r>
              <a:rPr lang="en-US" dirty="0"/>
              <a:t>Area types: rural, outlying business districts, undeveloped urban areas</a:t>
            </a:r>
          </a:p>
          <a:p>
            <a:r>
              <a:rPr lang="en-US" dirty="0"/>
              <a:t>Skim calculation of percent </a:t>
            </a:r>
            <a:r>
              <a:rPr lang="en-US" dirty="0" err="1"/>
              <a:t>platoonable</a:t>
            </a:r>
            <a:r>
              <a:rPr lang="en-US" dirty="0"/>
              <a:t> miles</a:t>
            </a:r>
          </a:p>
          <a:p>
            <a:r>
              <a:rPr lang="en-US" dirty="0"/>
              <a:t>HOS travel time skims: “</a:t>
            </a:r>
            <a:r>
              <a:rPr lang="en-US" dirty="0" err="1"/>
              <a:t>HOSTime</a:t>
            </a:r>
            <a:r>
              <a:rPr lang="en-US" dirty="0"/>
              <a:t>”</a:t>
            </a:r>
          </a:p>
          <a:p>
            <a:pPr lvl="1"/>
            <a:r>
              <a:rPr lang="en-US" dirty="0"/>
              <a:t>Step function adds mandatory 10-hour break after 11 hours, plus 30-minute breaks at 4-hour intervals</a:t>
            </a:r>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332040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6BF7F-3A4F-D442-9867-5E3C87019973}"/>
              </a:ext>
            </a:extLst>
          </p:cNvPr>
          <p:cNvSpPr>
            <a:spLocks noGrp="1"/>
          </p:cNvSpPr>
          <p:nvPr>
            <p:ph type="title"/>
          </p:nvPr>
        </p:nvSpPr>
        <p:spPr/>
        <p:txBody>
          <a:bodyPr/>
          <a:lstStyle/>
          <a:p>
            <a:r>
              <a:rPr lang="en-US" dirty="0"/>
              <a:t>Platoonable Links in Florida</a:t>
            </a:r>
          </a:p>
        </p:txBody>
      </p:sp>
      <p:pic>
        <p:nvPicPr>
          <p:cNvPr id="10" name="Picture 9" descr="A close up of a map&#10;&#10;Description generated with high confidence">
            <a:extLst>
              <a:ext uri="{FF2B5EF4-FFF2-40B4-BE49-F238E27FC236}">
                <a16:creationId xmlns:a16="http://schemas.microsoft.com/office/drawing/2014/main" id="{CCA4F1A7-528F-4390-B763-08278AC947C6}"/>
              </a:ext>
            </a:extLst>
          </p:cNvPr>
          <p:cNvPicPr/>
          <p:nvPr/>
        </p:nvPicPr>
        <p:blipFill rotWithShape="1">
          <a:blip r:embed="rId3"/>
          <a:srcRect l="-1" t="2227" r="24208" b="11869"/>
          <a:stretch/>
        </p:blipFill>
        <p:spPr>
          <a:xfrm>
            <a:off x="4772026" y="987424"/>
            <a:ext cx="7190562" cy="5489575"/>
          </a:xfrm>
          <a:prstGeom prst="rect">
            <a:avLst/>
          </a:prstGeom>
          <a:noFill/>
        </p:spPr>
      </p:pic>
      <p:pic>
        <p:nvPicPr>
          <p:cNvPr id="11" name="Picture 10">
            <a:extLst>
              <a:ext uri="{FF2B5EF4-FFF2-40B4-BE49-F238E27FC236}">
                <a16:creationId xmlns:a16="http://schemas.microsoft.com/office/drawing/2014/main" id="{D095BBDC-E008-4817-BB41-2E7DDF06AF76}"/>
              </a:ext>
            </a:extLst>
          </p:cNvPr>
          <p:cNvPicPr>
            <a:picLocks noChangeAspect="1"/>
          </p:cNvPicPr>
          <p:nvPr/>
        </p:nvPicPr>
        <p:blipFill>
          <a:blip r:embed="rId4"/>
          <a:stretch>
            <a:fillRect/>
          </a:stretch>
        </p:blipFill>
        <p:spPr>
          <a:xfrm>
            <a:off x="457200" y="1132291"/>
            <a:ext cx="4211311" cy="2220509"/>
          </a:xfrm>
          <a:prstGeom prst="rect">
            <a:avLst/>
          </a:prstGeom>
        </p:spPr>
      </p:pic>
    </p:spTree>
    <p:extLst>
      <p:ext uri="{BB962C8B-B14F-4D97-AF65-F5344CB8AC3E}">
        <p14:creationId xmlns:p14="http://schemas.microsoft.com/office/powerpoint/2010/main" val="1697759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3B27E-40C8-E042-9E3A-8AE7DC80A24B}"/>
              </a:ext>
            </a:extLst>
          </p:cNvPr>
          <p:cNvSpPr>
            <a:spLocks noGrp="1"/>
          </p:cNvSpPr>
          <p:nvPr>
            <p:ph type="title"/>
          </p:nvPr>
        </p:nvSpPr>
        <p:spPr/>
        <p:txBody>
          <a:bodyPr/>
          <a:lstStyle/>
          <a:p>
            <a:r>
              <a:rPr lang="en-US" dirty="0"/>
              <a:t>Florida Statewide Model – FreightSIM Structure</a:t>
            </a:r>
          </a:p>
        </p:txBody>
      </p:sp>
      <p:grpSp>
        <p:nvGrpSpPr>
          <p:cNvPr id="6" name="Group 5">
            <a:extLst>
              <a:ext uri="{FF2B5EF4-FFF2-40B4-BE49-F238E27FC236}">
                <a16:creationId xmlns:a16="http://schemas.microsoft.com/office/drawing/2014/main" id="{16C4F3DD-4E5B-4FF8-8881-7FF4C2DCBC5E}"/>
              </a:ext>
            </a:extLst>
          </p:cNvPr>
          <p:cNvGrpSpPr/>
          <p:nvPr/>
        </p:nvGrpSpPr>
        <p:grpSpPr>
          <a:xfrm>
            <a:off x="978975" y="1766934"/>
            <a:ext cx="9013566" cy="4230120"/>
            <a:chOff x="978975" y="1766934"/>
            <a:chExt cx="9013566" cy="4230120"/>
          </a:xfrm>
        </p:grpSpPr>
        <p:sp>
          <p:nvSpPr>
            <p:cNvPr id="7" name="Rectangle: Rounded Corners 6">
              <a:extLst>
                <a:ext uri="{FF2B5EF4-FFF2-40B4-BE49-F238E27FC236}">
                  <a16:creationId xmlns:a16="http://schemas.microsoft.com/office/drawing/2014/main" id="{2088EA02-8E33-430F-ADA6-54E8EDB5295D}"/>
                </a:ext>
              </a:extLst>
            </p:cNvPr>
            <p:cNvSpPr/>
            <p:nvPr/>
          </p:nvSpPr>
          <p:spPr>
            <a:xfrm>
              <a:off x="978975" y="1766934"/>
              <a:ext cx="1681566" cy="6119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Firm Synthesis</a:t>
              </a:r>
            </a:p>
          </p:txBody>
        </p:sp>
        <p:sp>
          <p:nvSpPr>
            <p:cNvPr id="8" name="Rectangle: Rounded Corners 7">
              <a:extLst>
                <a:ext uri="{FF2B5EF4-FFF2-40B4-BE49-F238E27FC236}">
                  <a16:creationId xmlns:a16="http://schemas.microsoft.com/office/drawing/2014/main" id="{5D263D5C-3F95-41EC-8201-04604B8E27DD}"/>
                </a:ext>
              </a:extLst>
            </p:cNvPr>
            <p:cNvSpPr/>
            <p:nvPr/>
          </p:nvSpPr>
          <p:spPr>
            <a:xfrm>
              <a:off x="2832315" y="2227998"/>
              <a:ext cx="1681566" cy="6119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Supplier Selection</a:t>
              </a:r>
            </a:p>
          </p:txBody>
        </p:sp>
        <p:sp>
          <p:nvSpPr>
            <p:cNvPr id="9" name="Rectangle: Rounded Corners 8">
              <a:extLst>
                <a:ext uri="{FF2B5EF4-FFF2-40B4-BE49-F238E27FC236}">
                  <a16:creationId xmlns:a16="http://schemas.microsoft.com/office/drawing/2014/main" id="{5D106A2A-7AFC-47BC-A711-D942578DED5D}"/>
                </a:ext>
              </a:extLst>
            </p:cNvPr>
            <p:cNvSpPr/>
            <p:nvPr/>
          </p:nvSpPr>
          <p:spPr>
            <a:xfrm>
              <a:off x="4652724" y="2699702"/>
              <a:ext cx="1681566" cy="6119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FAF Flow Apportionment</a:t>
              </a:r>
            </a:p>
          </p:txBody>
        </p:sp>
        <p:sp>
          <p:nvSpPr>
            <p:cNvPr id="10" name="Rectangle: Rounded Corners 9">
              <a:extLst>
                <a:ext uri="{FF2B5EF4-FFF2-40B4-BE49-F238E27FC236}">
                  <a16:creationId xmlns:a16="http://schemas.microsoft.com/office/drawing/2014/main" id="{32AA85B4-9B69-4A55-84EE-689BBA625748}"/>
                </a:ext>
              </a:extLst>
            </p:cNvPr>
            <p:cNvSpPr/>
            <p:nvPr/>
          </p:nvSpPr>
          <p:spPr>
            <a:xfrm>
              <a:off x="6473133" y="3169526"/>
              <a:ext cx="1681566" cy="6119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Distribution Channel</a:t>
              </a:r>
            </a:p>
          </p:txBody>
        </p:sp>
        <p:sp>
          <p:nvSpPr>
            <p:cNvPr id="11" name="Rectangle: Rounded Corners 10">
              <a:extLst>
                <a:ext uri="{FF2B5EF4-FFF2-40B4-BE49-F238E27FC236}">
                  <a16:creationId xmlns:a16="http://schemas.microsoft.com/office/drawing/2014/main" id="{159CB597-EF91-4EE4-A4D6-27518C2132E6}"/>
                </a:ext>
              </a:extLst>
            </p:cNvPr>
            <p:cNvSpPr/>
            <p:nvPr/>
          </p:nvSpPr>
          <p:spPr>
            <a:xfrm>
              <a:off x="8310975" y="3643737"/>
              <a:ext cx="1681566" cy="6119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Shipment Size &amp; Frequency</a:t>
              </a:r>
            </a:p>
          </p:txBody>
        </p:sp>
        <p:sp>
          <p:nvSpPr>
            <p:cNvPr id="12" name="Rectangle: Rounded Corners 11">
              <a:extLst>
                <a:ext uri="{FF2B5EF4-FFF2-40B4-BE49-F238E27FC236}">
                  <a16:creationId xmlns:a16="http://schemas.microsoft.com/office/drawing/2014/main" id="{AA9286DE-87E6-4FC0-B91B-7039D62A54B8}"/>
                </a:ext>
              </a:extLst>
            </p:cNvPr>
            <p:cNvSpPr/>
            <p:nvPr/>
          </p:nvSpPr>
          <p:spPr>
            <a:xfrm>
              <a:off x="8310975" y="4503114"/>
              <a:ext cx="1681566" cy="61192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Mode Paths &amp; Transfers</a:t>
              </a:r>
            </a:p>
          </p:txBody>
        </p:sp>
        <p:sp>
          <p:nvSpPr>
            <p:cNvPr id="13" name="Rectangle: Rounded Corners 12">
              <a:extLst>
                <a:ext uri="{FF2B5EF4-FFF2-40B4-BE49-F238E27FC236}">
                  <a16:creationId xmlns:a16="http://schemas.microsoft.com/office/drawing/2014/main" id="{CD471425-7133-48E1-BCE6-D50D38EFEEFC}"/>
                </a:ext>
              </a:extLst>
            </p:cNvPr>
            <p:cNvSpPr/>
            <p:nvPr/>
          </p:nvSpPr>
          <p:spPr>
            <a:xfrm>
              <a:off x="8310975" y="5385127"/>
              <a:ext cx="1681566" cy="61192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Truck Vehicle Tables</a:t>
              </a:r>
            </a:p>
          </p:txBody>
        </p:sp>
        <p:cxnSp>
          <p:nvCxnSpPr>
            <p:cNvPr id="14" name="Connector: Elbow 13">
              <a:extLst>
                <a:ext uri="{FF2B5EF4-FFF2-40B4-BE49-F238E27FC236}">
                  <a16:creationId xmlns:a16="http://schemas.microsoft.com/office/drawing/2014/main" id="{3AC2DBB8-F72A-4923-A819-2562767F0ADB}"/>
                </a:ext>
              </a:extLst>
            </p:cNvPr>
            <p:cNvCxnSpPr>
              <a:stCxn id="7" idx="3"/>
              <a:endCxn id="8" idx="0"/>
            </p:cNvCxnSpPr>
            <p:nvPr/>
          </p:nvCxnSpPr>
          <p:spPr>
            <a:xfrm>
              <a:off x="2660541" y="2072897"/>
              <a:ext cx="1012557" cy="15510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DFCD743D-54E8-49B5-B13D-5A588581B740}"/>
                </a:ext>
              </a:extLst>
            </p:cNvPr>
            <p:cNvCxnSpPr>
              <a:stCxn id="8" idx="3"/>
              <a:endCxn id="9" idx="0"/>
            </p:cNvCxnSpPr>
            <p:nvPr/>
          </p:nvCxnSpPr>
          <p:spPr>
            <a:xfrm>
              <a:off x="4513881" y="2533962"/>
              <a:ext cx="979626" cy="16574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68C00C43-FE88-4551-ADF1-CE7635A421BE}"/>
                </a:ext>
              </a:extLst>
            </p:cNvPr>
            <p:cNvCxnSpPr>
              <a:stCxn id="9" idx="3"/>
              <a:endCxn id="10" idx="0"/>
            </p:cNvCxnSpPr>
            <p:nvPr/>
          </p:nvCxnSpPr>
          <p:spPr>
            <a:xfrm>
              <a:off x="6334290" y="3005666"/>
              <a:ext cx="979626" cy="16386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92310697-82C4-4FBA-B104-4A5D2BCFF987}"/>
                </a:ext>
              </a:extLst>
            </p:cNvPr>
            <p:cNvCxnSpPr>
              <a:stCxn id="10" idx="3"/>
              <a:endCxn id="11" idx="0"/>
            </p:cNvCxnSpPr>
            <p:nvPr/>
          </p:nvCxnSpPr>
          <p:spPr>
            <a:xfrm>
              <a:off x="8154699" y="3475490"/>
              <a:ext cx="997059" cy="16824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8BE5F2B-28C3-41AA-87EF-D27D071DCC19}"/>
                </a:ext>
              </a:extLst>
            </p:cNvPr>
            <p:cNvCxnSpPr>
              <a:stCxn id="11" idx="2"/>
              <a:endCxn id="12" idx="0"/>
            </p:cNvCxnSpPr>
            <p:nvPr/>
          </p:nvCxnSpPr>
          <p:spPr>
            <a:xfrm>
              <a:off x="9151758" y="4255664"/>
              <a:ext cx="0" cy="247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A800B86-9A56-44CC-92A6-E933AB645CB0}"/>
                </a:ext>
              </a:extLst>
            </p:cNvPr>
            <p:cNvCxnSpPr>
              <a:stCxn id="12" idx="2"/>
              <a:endCxn id="13" idx="0"/>
            </p:cNvCxnSpPr>
            <p:nvPr/>
          </p:nvCxnSpPr>
          <p:spPr>
            <a:xfrm>
              <a:off x="9151758" y="5115041"/>
              <a:ext cx="0" cy="270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2998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0D5BF-30D7-40B4-AEC1-89B4EF0DDE71}"/>
              </a:ext>
            </a:extLst>
          </p:cNvPr>
          <p:cNvSpPr>
            <a:spLocks noGrp="1"/>
          </p:cNvSpPr>
          <p:nvPr>
            <p:ph type="title"/>
          </p:nvPr>
        </p:nvSpPr>
        <p:spPr/>
        <p:txBody>
          <a:bodyPr/>
          <a:lstStyle/>
          <a:p>
            <a:r>
              <a:rPr lang="en-US" dirty="0"/>
              <a:t>Florida Statewide Freight Model</a:t>
            </a:r>
          </a:p>
        </p:txBody>
      </p:sp>
      <p:pic>
        <p:nvPicPr>
          <p:cNvPr id="4" name="Picture 3">
            <a:extLst>
              <a:ext uri="{FF2B5EF4-FFF2-40B4-BE49-F238E27FC236}">
                <a16:creationId xmlns:a16="http://schemas.microsoft.com/office/drawing/2014/main" id="{F8D99638-89B6-48B6-AB00-1DEB5058FD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005346"/>
            <a:ext cx="4534293" cy="5700254"/>
          </a:xfrm>
          <a:prstGeom prst="rect">
            <a:avLst/>
          </a:prstGeom>
          <a:noFill/>
        </p:spPr>
      </p:pic>
      <p:sp>
        <p:nvSpPr>
          <p:cNvPr id="5" name="Content Placeholder 2">
            <a:extLst>
              <a:ext uri="{FF2B5EF4-FFF2-40B4-BE49-F238E27FC236}">
                <a16:creationId xmlns:a16="http://schemas.microsoft.com/office/drawing/2014/main" id="{64A00BBA-B691-4194-A32C-01F36012EEC6}"/>
              </a:ext>
            </a:extLst>
          </p:cNvPr>
          <p:cNvSpPr txBox="1">
            <a:spLocks/>
          </p:cNvSpPr>
          <p:nvPr/>
        </p:nvSpPr>
        <p:spPr>
          <a:xfrm>
            <a:off x="839788" y="2057400"/>
            <a:ext cx="3932237" cy="3811588"/>
          </a:xfrm>
          <a:prstGeom prst="rect">
            <a:avLst/>
          </a:prstGeom>
        </p:spPr>
        <p:txBody>
          <a:bodyPr>
            <a:norm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endParaRPr lang="en-US" sz="2800"/>
          </a:p>
          <a:p>
            <a:r>
              <a:rPr lang="en-US" sz="2800"/>
              <a:t>CAT Decision Components Added to Mode Path Choice</a:t>
            </a:r>
            <a:endParaRPr lang="en-US" sz="2800" dirty="0"/>
          </a:p>
        </p:txBody>
      </p:sp>
    </p:spTree>
    <p:extLst>
      <p:ext uri="{BB962C8B-B14F-4D97-AF65-F5344CB8AC3E}">
        <p14:creationId xmlns:p14="http://schemas.microsoft.com/office/powerpoint/2010/main" val="35348526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2669</TotalTime>
  <Words>3176</Words>
  <Application>Microsoft Office PowerPoint</Application>
  <PresentationFormat>Widescreen</PresentationFormat>
  <Paragraphs>400</Paragraphs>
  <Slides>26</Slides>
  <Notes>21</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Book Antiqua</vt:lpstr>
      <vt:lpstr>Calibri</vt:lpstr>
      <vt:lpstr>Century Gothic</vt:lpstr>
      <vt:lpstr>Times New Roman</vt:lpstr>
      <vt:lpstr>Office Theme</vt:lpstr>
      <vt:lpstr>Modeling Future Freight Vehicle Technologies in Florida</vt:lpstr>
      <vt:lpstr>Expected Impacts</vt:lpstr>
      <vt:lpstr>Key Findings in the Literature: CATs</vt:lpstr>
      <vt:lpstr>Key Findings in the Literature: BETs</vt:lpstr>
      <vt:lpstr>“Platoonability” Efficiency</vt:lpstr>
      <vt:lpstr>Highway Network Enhancements</vt:lpstr>
      <vt:lpstr>Platoonable Links in Florida</vt:lpstr>
      <vt:lpstr>Florida Statewide Model – FreightSIM Structure</vt:lpstr>
      <vt:lpstr>Florida Statewide Freight Model</vt:lpstr>
      <vt:lpstr>Network Conditions for Platooning </vt:lpstr>
      <vt:lpstr>Florida Statewide Freight Model</vt:lpstr>
      <vt:lpstr>BET Range Restrictions and Probabilities</vt:lpstr>
      <vt:lpstr>Sensitivity Testing</vt:lpstr>
      <vt:lpstr>Scenario Analysis</vt:lpstr>
      <vt:lpstr>Impacts on Total Travel</vt:lpstr>
      <vt:lpstr>Average Trip Characteristics</vt:lpstr>
      <vt:lpstr>Market Share by Distance (High Technology Scenario)</vt:lpstr>
      <vt:lpstr>Market Share by Commodity (High Technology Scenario)</vt:lpstr>
      <vt:lpstr>Impacts on Mode Paths (High Technology Scenario)</vt:lpstr>
      <vt:lpstr>Synthesis and Predictions (1 of 2)</vt:lpstr>
      <vt:lpstr>Synthesis and Predictions (2 of 2)</vt:lpstr>
      <vt:lpstr>PowerPoint Presentation</vt:lpstr>
      <vt:lpstr>BET Emissions Savings Rates</vt:lpstr>
      <vt:lpstr>Scenario Testing: Most Likely Future</vt:lpstr>
      <vt:lpstr>Scenario Testing: High Technology Future</vt:lpstr>
      <vt:lpstr>Market Share by OD Segment</vt:lpstr>
    </vt:vector>
  </TitlesOfParts>
  <Company>FDOT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KNWSAJE</dc:creator>
  <cp:lastModifiedBy>Sheldon Harrison</cp:lastModifiedBy>
  <cp:revision>84</cp:revision>
  <dcterms:created xsi:type="dcterms:W3CDTF">2012-08-09T15:12:11Z</dcterms:created>
  <dcterms:modified xsi:type="dcterms:W3CDTF">2022-02-22T19:03:48Z</dcterms:modified>
</cp:coreProperties>
</file>