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73" r:id="rId5"/>
    <p:sldId id="274" r:id="rId6"/>
    <p:sldId id="263" r:id="rId7"/>
    <p:sldId id="264" r:id="rId8"/>
    <p:sldId id="265" r:id="rId9"/>
    <p:sldId id="260" r:id="rId10"/>
    <p:sldId id="272" r:id="rId11"/>
    <p:sldId id="275" r:id="rId12"/>
    <p:sldId id="262" r:id="rId13"/>
    <p:sldId id="269" r:id="rId14"/>
    <p:sldId id="261" r:id="rId15"/>
    <p:sldId id="268" r:id="rId16"/>
    <p:sldId id="267"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32D74B-DF82-4947-876E-8FDC9E643F0A}" type="datetimeFigureOut">
              <a:rPr lang="en-US" smtClean="0"/>
              <a:pPr/>
              <a:t>2/18/2022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2EB704-DFFF-4492-A67B-F99B939A0145}" type="slidenum">
              <a:rPr lang="en-US" smtClean="0"/>
              <a:pPr/>
              <a:t>‹#›</a:t>
            </a:fld>
            <a:endParaRPr lang="en-US" dirty="0"/>
          </a:p>
        </p:txBody>
      </p:sp>
    </p:spTree>
    <p:extLst>
      <p:ext uri="{BB962C8B-B14F-4D97-AF65-F5344CB8AC3E}">
        <p14:creationId xmlns:p14="http://schemas.microsoft.com/office/powerpoint/2010/main" val="3456966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1BD43-81C3-4C0B-96CC-72304EFB1187}" type="datetimeFigureOut">
              <a:rPr lang="en-US" smtClean="0"/>
              <a:pPr/>
              <a:t>2/18/2022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484C2-2594-4B7F-B585-21AC6DD4D34F}" type="slidenum">
              <a:rPr lang="en-US" smtClean="0"/>
              <a:pPr/>
              <a:t>‹#›</a:t>
            </a:fld>
            <a:endParaRPr lang="en-US" dirty="0"/>
          </a:p>
        </p:txBody>
      </p:sp>
    </p:spTree>
    <p:extLst>
      <p:ext uri="{BB962C8B-B14F-4D97-AF65-F5344CB8AC3E}">
        <p14:creationId xmlns:p14="http://schemas.microsoft.com/office/powerpoint/2010/main" val="169382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2</a:t>
            </a:fld>
            <a:endParaRPr lang="en-US" dirty="0"/>
          </a:p>
        </p:txBody>
      </p:sp>
    </p:spTree>
    <p:extLst>
      <p:ext uri="{BB962C8B-B14F-4D97-AF65-F5344CB8AC3E}">
        <p14:creationId xmlns:p14="http://schemas.microsoft.com/office/powerpoint/2010/main" val="817881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11</a:t>
            </a:fld>
            <a:endParaRPr lang="en-US" dirty="0"/>
          </a:p>
        </p:txBody>
      </p:sp>
    </p:spTree>
    <p:extLst>
      <p:ext uri="{BB962C8B-B14F-4D97-AF65-F5344CB8AC3E}">
        <p14:creationId xmlns:p14="http://schemas.microsoft.com/office/powerpoint/2010/main" val="970717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12</a:t>
            </a:fld>
            <a:endParaRPr lang="en-US" dirty="0"/>
          </a:p>
        </p:txBody>
      </p:sp>
    </p:spTree>
    <p:extLst>
      <p:ext uri="{BB962C8B-B14F-4D97-AF65-F5344CB8AC3E}">
        <p14:creationId xmlns:p14="http://schemas.microsoft.com/office/powerpoint/2010/main" val="74869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1F497D"/>
                </a:solidFill>
                <a:effectLst/>
                <a:latin typeface="Calibri" panose="020F0502020204030204" pitchFamily="34" charset="0"/>
                <a:ea typeface="Calibri" panose="020F0502020204030204" pitchFamily="34" charset="0"/>
              </a:rPr>
              <a:t>After taking a quick spot check, the lat/long information in the “corrected” file is still not accurate. When doing a test of points with the county name “Brevard”, you can see they’re located in and outside of Brevard County (the bright teal points are the highlighted/selected records). I’ve looked at other counties as well and they each have the same problem. You can also see there are five points completely outside of the state of Florida.</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13</a:t>
            </a:fld>
            <a:endParaRPr lang="en-US" dirty="0"/>
          </a:p>
        </p:txBody>
      </p:sp>
    </p:spTree>
    <p:extLst>
      <p:ext uri="{BB962C8B-B14F-4D97-AF65-F5344CB8AC3E}">
        <p14:creationId xmlns:p14="http://schemas.microsoft.com/office/powerpoint/2010/main" val="630317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14</a:t>
            </a:fld>
            <a:endParaRPr lang="en-US" dirty="0"/>
          </a:p>
        </p:txBody>
      </p:sp>
    </p:spTree>
    <p:extLst>
      <p:ext uri="{BB962C8B-B14F-4D97-AF65-F5344CB8AC3E}">
        <p14:creationId xmlns:p14="http://schemas.microsoft.com/office/powerpoint/2010/main" val="2152904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15</a:t>
            </a:fld>
            <a:endParaRPr lang="en-US" dirty="0"/>
          </a:p>
        </p:txBody>
      </p:sp>
    </p:spTree>
    <p:extLst>
      <p:ext uri="{BB962C8B-B14F-4D97-AF65-F5344CB8AC3E}">
        <p14:creationId xmlns:p14="http://schemas.microsoft.com/office/powerpoint/2010/main" val="1631999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16</a:t>
            </a:fld>
            <a:endParaRPr lang="en-US" dirty="0"/>
          </a:p>
        </p:txBody>
      </p:sp>
    </p:spTree>
    <p:extLst>
      <p:ext uri="{BB962C8B-B14F-4D97-AF65-F5344CB8AC3E}">
        <p14:creationId xmlns:p14="http://schemas.microsoft.com/office/powerpoint/2010/main" val="1000149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17</a:t>
            </a:fld>
            <a:endParaRPr lang="en-US" dirty="0"/>
          </a:p>
        </p:txBody>
      </p:sp>
    </p:spTree>
    <p:extLst>
      <p:ext uri="{BB962C8B-B14F-4D97-AF65-F5344CB8AC3E}">
        <p14:creationId xmlns:p14="http://schemas.microsoft.com/office/powerpoint/2010/main" val="162515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3</a:t>
            </a:fld>
            <a:endParaRPr lang="en-US" dirty="0"/>
          </a:p>
        </p:txBody>
      </p:sp>
    </p:spTree>
    <p:extLst>
      <p:ext uri="{BB962C8B-B14F-4D97-AF65-F5344CB8AC3E}">
        <p14:creationId xmlns:p14="http://schemas.microsoft.com/office/powerpoint/2010/main" val="3834997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4</a:t>
            </a:fld>
            <a:endParaRPr lang="en-US" dirty="0"/>
          </a:p>
        </p:txBody>
      </p:sp>
    </p:spTree>
    <p:extLst>
      <p:ext uri="{BB962C8B-B14F-4D97-AF65-F5344CB8AC3E}">
        <p14:creationId xmlns:p14="http://schemas.microsoft.com/office/powerpoint/2010/main" val="88447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5</a:t>
            </a:fld>
            <a:endParaRPr lang="en-US" dirty="0"/>
          </a:p>
        </p:txBody>
      </p:sp>
    </p:spTree>
    <p:extLst>
      <p:ext uri="{BB962C8B-B14F-4D97-AF65-F5344CB8AC3E}">
        <p14:creationId xmlns:p14="http://schemas.microsoft.com/office/powerpoint/2010/main" val="3834997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6</a:t>
            </a:fld>
            <a:endParaRPr lang="en-US" dirty="0"/>
          </a:p>
        </p:txBody>
      </p:sp>
    </p:spTree>
    <p:extLst>
      <p:ext uri="{BB962C8B-B14F-4D97-AF65-F5344CB8AC3E}">
        <p14:creationId xmlns:p14="http://schemas.microsoft.com/office/powerpoint/2010/main" val="35800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7</a:t>
            </a:fld>
            <a:endParaRPr lang="en-US" dirty="0"/>
          </a:p>
        </p:txBody>
      </p:sp>
    </p:spTree>
    <p:extLst>
      <p:ext uri="{BB962C8B-B14F-4D97-AF65-F5344CB8AC3E}">
        <p14:creationId xmlns:p14="http://schemas.microsoft.com/office/powerpoint/2010/main" val="129697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8</a:t>
            </a:fld>
            <a:endParaRPr lang="en-US" dirty="0"/>
          </a:p>
        </p:txBody>
      </p:sp>
    </p:spTree>
    <p:extLst>
      <p:ext uri="{BB962C8B-B14F-4D97-AF65-F5344CB8AC3E}">
        <p14:creationId xmlns:p14="http://schemas.microsoft.com/office/powerpoint/2010/main" val="72503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9</a:t>
            </a:fld>
            <a:endParaRPr lang="en-US" dirty="0"/>
          </a:p>
        </p:txBody>
      </p:sp>
    </p:spTree>
    <p:extLst>
      <p:ext uri="{BB962C8B-B14F-4D97-AF65-F5344CB8AC3E}">
        <p14:creationId xmlns:p14="http://schemas.microsoft.com/office/powerpoint/2010/main" val="358972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7484C2-2594-4B7F-B585-21AC6DD4D34F}" type="slidenum">
              <a:rPr lang="en-US" smtClean="0"/>
              <a:pPr/>
              <a:t>10</a:t>
            </a:fld>
            <a:endParaRPr lang="en-US" dirty="0"/>
          </a:p>
        </p:txBody>
      </p:sp>
    </p:spTree>
    <p:extLst>
      <p:ext uri="{BB962C8B-B14F-4D97-AF65-F5344CB8AC3E}">
        <p14:creationId xmlns:p14="http://schemas.microsoft.com/office/powerpoint/2010/main" val="2474229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FMTF_powerpoint.jpg"/>
          <p:cNvPicPr>
            <a:picLocks noChangeAspect="1"/>
          </p:cNvPicPr>
          <p:nvPr userDrawn="1"/>
        </p:nvPicPr>
        <p:blipFill>
          <a:blip r:embed="rId2" cstate="print"/>
          <a:srcRect r="90556"/>
          <a:stretch>
            <a:fillRect/>
          </a:stretch>
        </p:blipFill>
        <p:spPr>
          <a:xfrm>
            <a:off x="8534400" y="0"/>
            <a:ext cx="838200" cy="6858000"/>
          </a:xfrm>
          <a:prstGeom prst="rect">
            <a:avLst/>
          </a:prstGeom>
        </p:spPr>
      </p:pic>
      <p:pic>
        <p:nvPicPr>
          <p:cNvPr id="8" name="Picture 7" descr="FMTF_powerpoint.jpg"/>
          <p:cNvPicPr>
            <a:picLocks noChangeAspect="1"/>
          </p:cNvPicPr>
          <p:nvPr userDrawn="1"/>
        </p:nvPicPr>
        <p:blipFill>
          <a:blip r:embed="rId2" cstate="print"/>
          <a:stretch>
            <a:fillRect/>
          </a:stretch>
        </p:blipFill>
        <p:spPr>
          <a:xfrm>
            <a:off x="0" y="0"/>
            <a:ext cx="8875060" cy="6858000"/>
          </a:xfrm>
          <a:prstGeom prst="rect">
            <a:avLst/>
          </a:prstGeom>
        </p:spPr>
      </p:pic>
      <p:pic>
        <p:nvPicPr>
          <p:cNvPr id="7" name="Picture 6" descr="FMTF_powerpoint.jpg"/>
          <p:cNvPicPr>
            <a:picLocks noChangeAspect="1"/>
          </p:cNvPicPr>
          <p:nvPr userDrawn="1"/>
        </p:nvPicPr>
        <p:blipFill>
          <a:blip r:embed="rId2" cstate="print"/>
          <a:stretch>
            <a:fillRect/>
          </a:stretch>
        </p:blipFill>
        <p:spPr>
          <a:xfrm>
            <a:off x="268940" y="0"/>
            <a:ext cx="8875060" cy="6858000"/>
          </a:xfrm>
          <a:prstGeom prst="rect">
            <a:avLst/>
          </a:prstGeom>
        </p:spPr>
      </p:pic>
      <p:sp>
        <p:nvSpPr>
          <p:cNvPr id="2" name="Title 1"/>
          <p:cNvSpPr>
            <a:spLocks noGrp="1"/>
          </p:cNvSpPr>
          <p:nvPr>
            <p:ph type="ctrTitle"/>
          </p:nvPr>
        </p:nvSpPr>
        <p:spPr>
          <a:xfrm>
            <a:off x="304800" y="457200"/>
            <a:ext cx="7772400" cy="1470025"/>
          </a:xfrm>
        </p:spPr>
        <p:txBody>
          <a:bodyPr/>
          <a:lstStyle>
            <a:lvl1pPr>
              <a:defRPr b="1">
                <a:latin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304800" y="2133600"/>
            <a:ext cx="5791200" cy="990600"/>
          </a:xfrm>
        </p:spPr>
        <p:txBody>
          <a:bodyPr/>
          <a:lstStyle>
            <a:lvl1pPr marL="0" indent="0" algn="ctr">
              <a:buNone/>
              <a:defRPr>
                <a:solidFill>
                  <a:schemeClr val="tx1">
                    <a:tint val="75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304800" y="3276600"/>
            <a:ext cx="2590800" cy="762000"/>
          </a:xfrm>
        </p:spPr>
        <p:txBody>
          <a:bodyPr/>
          <a:lstStyle/>
          <a:p>
            <a:fld id="{E8BE4749-8582-4D1B-9468-A05B73C19960}" type="datetimeFigureOut">
              <a:rPr lang="en-US" smtClean="0"/>
              <a:pPr/>
              <a:t>2/18/2022</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315200" cy="533400"/>
          </a:xfrm>
        </p:spPr>
        <p:txBody>
          <a:bodyPr>
            <a:noAutofit/>
          </a:bodyPr>
          <a:lstStyle>
            <a:lvl1pPr>
              <a:defRPr sz="3200" b="1">
                <a:solidFill>
                  <a:srgbClr val="FFCC00"/>
                </a:solidFill>
                <a:latin typeface="Century Gothic" pitchFamily="34" charset="0"/>
              </a:defRPr>
            </a:lvl1pPr>
          </a:lstStyle>
          <a:p>
            <a:r>
              <a:rPr lang="en-US" dirty="0"/>
              <a:t>Click to edit Master title style</a:t>
            </a:r>
          </a:p>
        </p:txBody>
      </p:sp>
      <p:sp>
        <p:nvSpPr>
          <p:cNvPr id="3" name="Content Placeholder 2"/>
          <p:cNvSpPr>
            <a:spLocks noGrp="1"/>
          </p:cNvSpPr>
          <p:nvPr>
            <p:ph idx="1"/>
          </p:nvPr>
        </p:nvSpPr>
        <p:spPr>
          <a:xfrm>
            <a:off x="457200" y="990600"/>
            <a:ext cx="8686800" cy="5791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 y="76201"/>
            <a:ext cx="7086600" cy="685799"/>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BE4749-8582-4D1B-9468-A05B73C19960}" type="datetimeFigureOut">
              <a:rPr lang="en-US" smtClean="0"/>
              <a:pPr/>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AD2FA-D354-4EE8-BD92-86E7BF1524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MTF_powerpoint_slide.jpg"/>
          <p:cNvPicPr>
            <a:picLocks noChangeAspect="1"/>
          </p:cNvPicPr>
          <p:nvPr userDrawn="1"/>
        </p:nvPicPr>
        <p:blipFill>
          <a:blip r:embed="rId13" cstate="print"/>
          <a:srcRect r="-820" b="87778"/>
          <a:stretch>
            <a:fillRect/>
          </a:stretch>
        </p:blipFill>
        <p:spPr>
          <a:xfrm>
            <a:off x="0" y="0"/>
            <a:ext cx="9144000" cy="817756"/>
          </a:xfrm>
          <a:prstGeom prst="rect">
            <a:avLst/>
          </a:prstGeom>
        </p:spPr>
      </p:pic>
      <p:sp>
        <p:nvSpPr>
          <p:cNvPr id="2" name="Title Placeholder 1"/>
          <p:cNvSpPr>
            <a:spLocks noGrp="1"/>
          </p:cNvSpPr>
          <p:nvPr>
            <p:ph type="title"/>
          </p:nvPr>
        </p:nvSpPr>
        <p:spPr>
          <a:xfrm>
            <a:off x="76200" y="152400"/>
            <a:ext cx="7162800" cy="533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914400"/>
            <a:ext cx="8610600"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E4749-8582-4D1B-9468-A05B73C19960}" type="datetimeFigureOut">
              <a:rPr lang="en-US" smtClean="0"/>
              <a:pPr/>
              <a:t>2/18/2022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AD2FA-D354-4EE8-BD92-86E7BF152427}" type="slidenum">
              <a:rPr lang="en-US" smtClean="0"/>
              <a:pPr/>
              <a:t>‹#›</a:t>
            </a:fld>
            <a:endParaRPr lang="en-US" dirty="0"/>
          </a:p>
        </p:txBody>
      </p:sp>
      <p:pic>
        <p:nvPicPr>
          <p:cNvPr id="10" name="Picture 9" descr="FMTF_powerpoint_pics.jpg"/>
          <p:cNvPicPr>
            <a:picLocks noChangeAspect="1"/>
          </p:cNvPicPr>
          <p:nvPr userDrawn="1"/>
        </p:nvPicPr>
        <p:blipFill>
          <a:blip r:embed="rId14" cstate="print"/>
          <a:srcRect l="49584" t="25556" r="15000" b="31515"/>
          <a:stretch>
            <a:fillRect/>
          </a:stretch>
        </p:blipFill>
        <p:spPr>
          <a:xfrm>
            <a:off x="8153400" y="122373"/>
            <a:ext cx="736620" cy="669654"/>
          </a:xfrm>
          <a:prstGeom prst="rect">
            <a:avLst/>
          </a:prstGeom>
        </p:spPr>
      </p:pic>
      <p:pic>
        <p:nvPicPr>
          <p:cNvPr id="11" name="Picture 10" descr="FMTF_powerpoint_pics.jpg"/>
          <p:cNvPicPr>
            <a:picLocks noChangeAspect="1"/>
          </p:cNvPicPr>
          <p:nvPr userDrawn="1"/>
        </p:nvPicPr>
        <p:blipFill>
          <a:blip r:embed="rId14" cstate="print"/>
          <a:srcRect l="14167" t="25556" r="50417" b="33440"/>
          <a:stretch>
            <a:fillRect/>
          </a:stretch>
        </p:blipFill>
        <p:spPr>
          <a:xfrm>
            <a:off x="7315200" y="122373"/>
            <a:ext cx="736620" cy="63962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Frank.Tabatabaee@dot.state.fl.u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sutmsonline.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686800" cy="1470025"/>
          </a:xfrm>
        </p:spPr>
        <p:txBody>
          <a:bodyPr/>
          <a:lstStyle/>
          <a:p>
            <a:pPr algn="l"/>
            <a:r>
              <a:rPr lang="en-US" dirty="0">
                <a:solidFill>
                  <a:schemeClr val="bg1"/>
                </a:solidFill>
                <a:effectLst>
                  <a:outerShdw blurRad="38100" dist="38100" dir="2700000" algn="tl">
                    <a:srgbClr val="000000">
                      <a:alpha val="43137"/>
                    </a:srgbClr>
                  </a:outerShdw>
                </a:effectLst>
              </a:rPr>
              <a:t>D&amp;B Employment Data Update</a:t>
            </a:r>
          </a:p>
        </p:txBody>
      </p:sp>
      <p:sp>
        <p:nvSpPr>
          <p:cNvPr id="3" name="Subtitle 2"/>
          <p:cNvSpPr>
            <a:spLocks noGrp="1"/>
          </p:cNvSpPr>
          <p:nvPr>
            <p:ph type="subTitle" idx="1"/>
          </p:nvPr>
        </p:nvSpPr>
        <p:spPr>
          <a:xfrm>
            <a:off x="304800" y="2133600"/>
            <a:ext cx="5791200" cy="2057400"/>
          </a:xfrm>
        </p:spPr>
        <p:txBody>
          <a:bodyPr>
            <a:normAutofit/>
          </a:bodyPr>
          <a:lstStyle/>
          <a:p>
            <a:pPr lvl="0" algn="l" eaLnBrk="0" fontAlgn="base" hangingPunct="0">
              <a:spcBef>
                <a:spcPct val="50000"/>
              </a:spcBef>
              <a:spcAft>
                <a:spcPct val="0"/>
              </a:spcAft>
            </a:pPr>
            <a:endParaRPr lang="en-US" sz="1200" b="1" i="1" dirty="0">
              <a:solidFill>
                <a:schemeClr val="bg1"/>
              </a:solidFill>
              <a:effectLst>
                <a:outerShdw blurRad="38100" dist="38100" dir="2700000" algn="tl">
                  <a:srgbClr val="000000">
                    <a:alpha val="43137"/>
                  </a:srgbClr>
                </a:outerShdw>
              </a:effectLst>
            </a:endParaRPr>
          </a:p>
          <a:p>
            <a:pPr lvl="0" algn="l" eaLnBrk="0" fontAlgn="base" hangingPunct="0">
              <a:spcBef>
                <a:spcPct val="50000"/>
              </a:spcBef>
              <a:spcAft>
                <a:spcPct val="0"/>
              </a:spcAft>
            </a:pPr>
            <a:r>
              <a:rPr lang="en-US" sz="1400" b="1" i="1" dirty="0">
                <a:solidFill>
                  <a:schemeClr val="bg1"/>
                </a:solidFill>
                <a:effectLst>
                  <a:outerShdw blurRad="38100" dist="38100" dir="2700000" algn="tl">
                    <a:srgbClr val="000000">
                      <a:alpha val="43137"/>
                    </a:srgbClr>
                  </a:outerShdw>
                </a:effectLst>
              </a:rPr>
              <a:t>Presented by:</a:t>
            </a:r>
            <a:br>
              <a:rPr lang="en-US" sz="1400" b="1" i="1" dirty="0">
                <a:solidFill>
                  <a:schemeClr val="bg1"/>
                </a:solidFill>
                <a:effectLst>
                  <a:outerShdw blurRad="38100" dist="38100" dir="2700000" algn="tl">
                    <a:srgbClr val="000000">
                      <a:alpha val="43137"/>
                    </a:srgbClr>
                  </a:outerShdw>
                </a:effectLst>
              </a:rPr>
            </a:br>
            <a:r>
              <a:rPr lang="en-US" sz="1800" b="1" dirty="0">
                <a:solidFill>
                  <a:schemeClr val="bg1"/>
                </a:solidFill>
                <a:effectLst>
                  <a:outerShdw blurRad="38100" dist="38100" dir="2700000" algn="tl">
                    <a:srgbClr val="000000">
                      <a:alpha val="43137"/>
                    </a:srgbClr>
                  </a:outerShdw>
                </a:effectLst>
              </a:rPr>
              <a:t>Frank Tabatabaee</a:t>
            </a:r>
            <a:br>
              <a:rPr lang="en-US" sz="2400" b="1" dirty="0">
                <a:solidFill>
                  <a:schemeClr val="bg1"/>
                </a:solidFill>
                <a:effectLst>
                  <a:outerShdw blurRad="38100" dist="38100" dir="2700000" algn="tl">
                    <a:srgbClr val="000000">
                      <a:alpha val="43137"/>
                    </a:srgbClr>
                  </a:outerShdw>
                </a:effectLst>
              </a:rPr>
            </a:br>
            <a:endParaRPr lang="en-US" sz="2400" b="1" dirty="0">
              <a:solidFill>
                <a:schemeClr val="bg1"/>
              </a:solidFill>
              <a:effectLst>
                <a:outerShdw blurRad="38100" dist="38100" dir="2700000" algn="tl">
                  <a:srgbClr val="000000">
                    <a:alpha val="43137"/>
                  </a:srgbClr>
                </a:outerShdw>
              </a:effectLst>
            </a:endParaRPr>
          </a:p>
          <a:p>
            <a:pPr lvl="0" algn="l" eaLnBrk="0" fontAlgn="base" hangingPunct="0">
              <a:spcBef>
                <a:spcPct val="50000"/>
              </a:spcBef>
              <a:spcAft>
                <a:spcPct val="0"/>
              </a:spcAft>
            </a:pPr>
            <a:r>
              <a:rPr lang="en-US" sz="1600" b="1" dirty="0">
                <a:solidFill>
                  <a:schemeClr val="bg1"/>
                </a:solidFill>
                <a:effectLst>
                  <a:outerShdw blurRad="38100" dist="38100" dir="2700000" algn="tl">
                    <a:srgbClr val="000000">
                      <a:alpha val="43137"/>
                    </a:srgbClr>
                  </a:outerShdw>
                </a:effectLst>
              </a:rPr>
              <a:t>February 22, 2022</a:t>
            </a:r>
          </a:p>
          <a:p>
            <a:pPr lvl="0" algn="l" eaLnBrk="0" fontAlgn="base" hangingPunct="0">
              <a:spcBef>
                <a:spcPct val="50000"/>
              </a:spcBef>
              <a:spcAft>
                <a:spcPct val="0"/>
              </a:spcAft>
            </a:pPr>
            <a:r>
              <a:rPr lang="en-US" sz="1600" b="1" dirty="0">
                <a:solidFill>
                  <a:schemeClr val="bg1"/>
                </a:solidFill>
                <a:effectLst>
                  <a:outerShdw blurRad="38100" dist="38100" dir="2700000" algn="tl">
                    <a:srgbClr val="000000">
                      <a:alpha val="43137"/>
                    </a:srgbClr>
                  </a:outerShdw>
                </a:effectLst>
              </a:rPr>
              <a:t>2022 FMTF - General session</a:t>
            </a:r>
          </a:p>
          <a:p>
            <a:pPr lvl="0" algn="l" eaLnBrk="0" fontAlgn="base" hangingPunct="0">
              <a:spcBef>
                <a:spcPct val="50000"/>
              </a:spcBef>
              <a:spcAft>
                <a:spcPct val="0"/>
              </a:spcAft>
            </a:pPr>
            <a:endParaRPr lang="en-US" sz="1600" b="1" dirty="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normAutofit/>
          </a:bodyPr>
          <a:lstStyle/>
          <a:p>
            <a:r>
              <a:rPr lang="en-US" dirty="0"/>
              <a:t>Since we now know more about the pandemic, the consensus was to use January 2020 pre-pandemic D&amp;B data in order to not skew projection years</a:t>
            </a:r>
          </a:p>
          <a:p>
            <a:r>
              <a:rPr lang="en-US" dirty="0"/>
              <a:t>Traffic count from TTMS may also be used from the 2019 count year as a normal year</a:t>
            </a:r>
          </a:p>
          <a:p>
            <a:endParaRPr lang="en-US" dirty="0"/>
          </a:p>
        </p:txBody>
      </p:sp>
    </p:spTree>
    <p:extLst>
      <p:ext uri="{BB962C8B-B14F-4D97-AF65-F5344CB8AC3E}">
        <p14:creationId xmlns:p14="http://schemas.microsoft.com/office/powerpoint/2010/main" val="214279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The January employment data from D&amp;B was broken down by districts and statewide </a:t>
            </a:r>
          </a:p>
          <a:p>
            <a:r>
              <a:rPr lang="en-US" dirty="0"/>
              <a:t>We padded a few extra data elements to the set </a:t>
            </a:r>
          </a:p>
          <a:p>
            <a:r>
              <a:rPr lang="en-US" dirty="0"/>
              <a:t>Documents were added including data layout</a:t>
            </a:r>
          </a:p>
          <a:p>
            <a:r>
              <a:rPr lang="en-US" dirty="0"/>
              <a:t>D&amp;B data was shared with Districts and MPOs who requested it</a:t>
            </a:r>
          </a:p>
          <a:p>
            <a:r>
              <a:rPr lang="en-US" dirty="0"/>
              <a:t>We found some issues related to employment geo-locations</a:t>
            </a:r>
          </a:p>
          <a:p>
            <a:endParaRPr lang="en-US" dirty="0"/>
          </a:p>
        </p:txBody>
      </p:sp>
    </p:spTree>
    <p:extLst>
      <p:ext uri="{BB962C8B-B14F-4D97-AF65-F5344CB8AC3E}">
        <p14:creationId xmlns:p14="http://schemas.microsoft.com/office/powerpoint/2010/main" val="116650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121790"/>
            <a:ext cx="8763000" cy="4821809"/>
          </a:xfrm>
        </p:spPr>
        <p:txBody>
          <a:bodyPr/>
          <a:lstStyle/>
          <a:p>
            <a:pPr marL="0" indent="0">
              <a:buNone/>
            </a:pPr>
            <a:r>
              <a:rPr lang="en-US" u="sng" dirty="0">
                <a:solidFill>
                  <a:srgbClr val="FF0000"/>
                </a:solidFill>
              </a:rPr>
              <a:t>Geo-code locations tally:</a:t>
            </a:r>
          </a:p>
        </p:txBody>
      </p:sp>
      <p:graphicFrame>
        <p:nvGraphicFramePr>
          <p:cNvPr id="4" name="Table 3">
            <a:extLst>
              <a:ext uri="{FF2B5EF4-FFF2-40B4-BE49-F238E27FC236}">
                <a16:creationId xmlns:a16="http://schemas.microsoft.com/office/drawing/2014/main" id="{12311569-CDF1-4B8F-9EBA-45C18F75981A}"/>
              </a:ext>
            </a:extLst>
          </p:cNvPr>
          <p:cNvGraphicFramePr>
            <a:graphicFrameLocks noGrp="1"/>
          </p:cNvGraphicFramePr>
          <p:nvPr>
            <p:extLst>
              <p:ext uri="{D42A27DB-BD31-4B8C-83A1-F6EECF244321}">
                <p14:modId xmlns:p14="http://schemas.microsoft.com/office/powerpoint/2010/main" val="579464335"/>
              </p:ext>
            </p:extLst>
          </p:nvPr>
        </p:nvGraphicFramePr>
        <p:xfrm>
          <a:off x="2552700" y="2519362"/>
          <a:ext cx="4114800" cy="2662238"/>
        </p:xfrm>
        <a:graphic>
          <a:graphicData uri="http://schemas.openxmlformats.org/drawingml/2006/table">
            <a:tbl>
              <a:tblPr/>
              <a:tblGrid>
                <a:gridCol w="863600">
                  <a:extLst>
                    <a:ext uri="{9D8B030D-6E8A-4147-A177-3AD203B41FA5}">
                      <a16:colId xmlns:a16="http://schemas.microsoft.com/office/drawing/2014/main" val="2281720540"/>
                    </a:ext>
                  </a:extLst>
                </a:gridCol>
                <a:gridCol w="1384300">
                  <a:extLst>
                    <a:ext uri="{9D8B030D-6E8A-4147-A177-3AD203B41FA5}">
                      <a16:colId xmlns:a16="http://schemas.microsoft.com/office/drawing/2014/main" val="1625348744"/>
                    </a:ext>
                  </a:extLst>
                </a:gridCol>
                <a:gridCol w="1181100">
                  <a:extLst>
                    <a:ext uri="{9D8B030D-6E8A-4147-A177-3AD203B41FA5}">
                      <a16:colId xmlns:a16="http://schemas.microsoft.com/office/drawing/2014/main" val="440213890"/>
                    </a:ext>
                  </a:extLst>
                </a:gridCol>
                <a:gridCol w="685800">
                  <a:extLst>
                    <a:ext uri="{9D8B030D-6E8A-4147-A177-3AD203B41FA5}">
                      <a16:colId xmlns:a16="http://schemas.microsoft.com/office/drawing/2014/main" val="589306043"/>
                    </a:ext>
                  </a:extLst>
                </a:gridCol>
              </a:tblGrid>
              <a:tr h="529660">
                <a:tc>
                  <a:txBody>
                    <a:bodyPr/>
                    <a:lstStyle/>
                    <a:p>
                      <a:pPr algn="ctr" fontAlgn="b"/>
                      <a:r>
                        <a:rPr lang="en-US" sz="1100" b="1" i="0" u="none" strike="noStrike" dirty="0">
                          <a:solidFill>
                            <a:srgbClr val="FFFFFF"/>
                          </a:solidFill>
                          <a:effectLst/>
                          <a:latin typeface="Arial" panose="020B0604020202020204" pitchFamily="34" charset="0"/>
                        </a:rPr>
                        <a:t>District</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en-US" sz="1100" b="1" i="0" u="none" strike="noStrike" dirty="0">
                          <a:solidFill>
                            <a:srgbClr val="FFFFFF"/>
                          </a:solidFill>
                          <a:effectLst/>
                          <a:latin typeface="Arial" panose="020B0604020202020204" pitchFamily="34" charset="0"/>
                        </a:rPr>
                        <a:t># of Erroneous Records</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en-US" sz="1100" b="1" i="0" u="none" strike="noStrike" dirty="0">
                          <a:solidFill>
                            <a:srgbClr val="FFFFFF"/>
                          </a:solidFill>
                          <a:effectLst/>
                          <a:latin typeface="Arial" panose="020B0604020202020204" pitchFamily="34" charset="0"/>
                        </a:rPr>
                        <a:t>Total rds</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b"/>
                      <a:r>
                        <a:rPr lang="en-US" sz="1100" b="1" i="0" u="none" strike="noStrike" dirty="0">
                          <a:solidFill>
                            <a:srgbClr val="FFFFFF"/>
                          </a:solidFill>
                          <a:effectLst/>
                          <a:latin typeface="Arial" panose="020B0604020202020204" pitchFamily="34" charset="0"/>
                        </a:rPr>
                        <a:t>%</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extLst>
                  <a:ext uri="{0D108BD9-81ED-4DB2-BD59-A6C34878D82A}">
                    <a16:rowId xmlns:a16="http://schemas.microsoft.com/office/drawing/2014/main" val="3470738797"/>
                  </a:ext>
                </a:extLst>
              </a:tr>
              <a:tr h="264830">
                <a:tc>
                  <a:txBody>
                    <a:bodyPr/>
                    <a:lstStyle/>
                    <a:p>
                      <a:pPr algn="r" fontAlgn="b"/>
                      <a:r>
                        <a:rPr lang="en-US" sz="1100" b="0" i="0" u="none" strike="noStrike" dirty="0">
                          <a:solidFill>
                            <a:srgbClr val="000000"/>
                          </a:solidFill>
                          <a:effectLst/>
                          <a:latin typeface="Arial" panose="020B0604020202020204" pitchFamily="34" charset="0"/>
                        </a:rPr>
                        <a:t>1</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210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207,484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0.101%</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736067618"/>
                  </a:ext>
                </a:extLst>
              </a:tr>
              <a:tr h="264830">
                <a:tc>
                  <a:txBody>
                    <a:bodyPr/>
                    <a:lstStyle/>
                    <a:p>
                      <a:pPr algn="r" fontAlgn="b"/>
                      <a:r>
                        <a:rPr lang="en-US" sz="1100" b="0" i="0" u="none" strike="noStrike" dirty="0">
                          <a:solidFill>
                            <a:srgbClr val="000000"/>
                          </a:solidFill>
                          <a:effectLst/>
                          <a:latin typeface="Arial" panose="020B0604020202020204" pitchFamily="34" charset="0"/>
                        </a:rPr>
                        <a:t>2</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137</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132,632</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0.103%</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285071353"/>
                  </a:ext>
                </a:extLst>
              </a:tr>
              <a:tr h="264830">
                <a:tc>
                  <a:txBody>
                    <a:bodyPr/>
                    <a:lstStyle/>
                    <a:p>
                      <a:pPr algn="r" fontAlgn="b"/>
                      <a:r>
                        <a:rPr lang="en-US" sz="1100" b="0" i="0" u="none" strike="noStrike" dirty="0">
                          <a:solidFill>
                            <a:srgbClr val="000000"/>
                          </a:solidFill>
                          <a:effectLst/>
                          <a:latin typeface="Arial" panose="020B0604020202020204" pitchFamily="34" charset="0"/>
                        </a:rPr>
                        <a:t>3</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60</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96,088</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0.062%</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42358700"/>
                  </a:ext>
                </a:extLst>
              </a:tr>
              <a:tr h="264830">
                <a:tc>
                  <a:txBody>
                    <a:bodyPr/>
                    <a:lstStyle/>
                    <a:p>
                      <a:pPr algn="r" fontAlgn="b"/>
                      <a:r>
                        <a:rPr lang="en-US" sz="1100" b="0" i="0" u="none" strike="noStrike" dirty="0">
                          <a:solidFill>
                            <a:srgbClr val="000000"/>
                          </a:solidFill>
                          <a:effectLst/>
                          <a:latin typeface="Arial" panose="020B0604020202020204" pitchFamily="34" charset="0"/>
                        </a:rPr>
                        <a:t>4</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316</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342,503</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092%</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036332854"/>
                  </a:ext>
                </a:extLst>
              </a:tr>
              <a:tr h="264830">
                <a:tc>
                  <a:txBody>
                    <a:bodyPr/>
                    <a:lstStyle/>
                    <a:p>
                      <a:pPr algn="r" fontAlgn="b"/>
                      <a:r>
                        <a:rPr lang="en-US" sz="1100" b="0" i="0" u="none" strike="noStrike" dirty="0">
                          <a:solidFill>
                            <a:srgbClr val="000000"/>
                          </a:solidFill>
                          <a:effectLst/>
                          <a:latin typeface="Arial" panose="020B0604020202020204" pitchFamily="34" charset="0"/>
                        </a:rPr>
                        <a:t>5</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464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83,844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0.163%</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809985222"/>
                  </a:ext>
                </a:extLst>
              </a:tr>
              <a:tr h="264830">
                <a:tc>
                  <a:txBody>
                    <a:bodyPr/>
                    <a:lstStyle/>
                    <a:p>
                      <a:pPr algn="r" fontAlgn="b"/>
                      <a:r>
                        <a:rPr lang="en-US" sz="1100" b="0" i="0" u="none" strike="noStrike" dirty="0">
                          <a:solidFill>
                            <a:srgbClr val="000000"/>
                          </a:solidFill>
                          <a:effectLst/>
                          <a:latin typeface="Arial" panose="020B0604020202020204" pitchFamily="34" charset="0"/>
                        </a:rPr>
                        <a:t>6</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164</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227,283</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rPr>
                        <a:t>0.072%</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969499055"/>
                  </a:ext>
                </a:extLst>
              </a:tr>
              <a:tr h="264830">
                <a:tc>
                  <a:txBody>
                    <a:bodyPr/>
                    <a:lstStyle/>
                    <a:p>
                      <a:pPr algn="r" fontAlgn="b"/>
                      <a:r>
                        <a:rPr lang="en-US" sz="1100" b="0" i="0" u="none" strike="noStrike" dirty="0">
                          <a:solidFill>
                            <a:srgbClr val="000000"/>
                          </a:solidFill>
                          <a:effectLst/>
                          <a:latin typeface="Arial" panose="020B0604020202020204" pitchFamily="34" charset="0"/>
                        </a:rPr>
                        <a:t>7</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227</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211,578</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100" b="0" i="0" u="none" strike="noStrike" dirty="0">
                          <a:solidFill>
                            <a:srgbClr val="000000"/>
                          </a:solidFill>
                          <a:effectLst/>
                          <a:latin typeface="Arial" panose="020B0604020202020204" pitchFamily="34" charset="0"/>
                        </a:rPr>
                        <a:t>0.107%</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242519097"/>
                  </a:ext>
                </a:extLst>
              </a:tr>
              <a:tr h="278768">
                <a:tc>
                  <a:txBody>
                    <a:bodyPr/>
                    <a:lstStyle/>
                    <a:p>
                      <a:pPr algn="l" fontAlgn="b"/>
                      <a:r>
                        <a:rPr lang="en-US" sz="1100" b="1" i="0" u="none" strike="noStrike" dirty="0">
                          <a:solidFill>
                            <a:srgbClr val="000000"/>
                          </a:solidFill>
                          <a:effectLst/>
                          <a:latin typeface="Arial" panose="020B0604020202020204" pitchFamily="34" charset="0"/>
                        </a:rPr>
                        <a:t>Grand Total</a:t>
                      </a:r>
                    </a:p>
                  </a:txBody>
                  <a:tcPr marL="9525" marR="9525" marT="9525" marB="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1578</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1,501,412</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rPr>
                        <a:t>0.105%</a:t>
                      </a:r>
                    </a:p>
                  </a:txBody>
                  <a:tcPr marL="9525" marR="9525" marT="9525" marB="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85831142"/>
                  </a:ext>
                </a:extLst>
              </a:tr>
            </a:tbl>
          </a:graphicData>
        </a:graphic>
      </p:graphicFrame>
    </p:spTree>
    <p:extLst>
      <p:ext uri="{BB962C8B-B14F-4D97-AF65-F5344CB8AC3E}">
        <p14:creationId xmlns:p14="http://schemas.microsoft.com/office/powerpoint/2010/main" val="1773227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endParaRPr lang="en-US" dirty="0"/>
          </a:p>
        </p:txBody>
      </p:sp>
      <p:pic>
        <p:nvPicPr>
          <p:cNvPr id="2050" name="Picture 24">
            <a:extLst>
              <a:ext uri="{FF2B5EF4-FFF2-40B4-BE49-F238E27FC236}">
                <a16:creationId xmlns:a16="http://schemas.microsoft.com/office/drawing/2014/main" id="{0D0F684B-1242-420C-950E-C213BCB0E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1"/>
            <a:ext cx="7515225"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545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Our office has invested time to resolve these issues</a:t>
            </a:r>
          </a:p>
          <a:p>
            <a:r>
              <a:rPr lang="en-US" dirty="0"/>
              <a:t>We have 1578 employment locations fixed but need to verify</a:t>
            </a:r>
          </a:p>
          <a:p>
            <a:r>
              <a:rPr lang="en-US" dirty="0"/>
              <a:t>64 employment records could not be geo-coded and we allowed it to default to the nearest city center</a:t>
            </a:r>
          </a:p>
        </p:txBody>
      </p:sp>
    </p:spTree>
    <p:extLst>
      <p:ext uri="{BB962C8B-B14F-4D97-AF65-F5344CB8AC3E}">
        <p14:creationId xmlns:p14="http://schemas.microsoft.com/office/powerpoint/2010/main" val="746095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We are working with D&amp;B to resolve these employment geo-location issues</a:t>
            </a:r>
          </a:p>
          <a:p>
            <a:r>
              <a:rPr lang="en-US" dirty="0"/>
              <a:t>D&amp;B provided sample records with location issues corrected</a:t>
            </a:r>
          </a:p>
          <a:p>
            <a:r>
              <a:rPr lang="en-US" dirty="0"/>
              <a:t>Awaiting for the remaining of the corrected records from D&amp;B</a:t>
            </a:r>
          </a:p>
          <a:p>
            <a:endParaRPr lang="en-US" dirty="0"/>
          </a:p>
        </p:txBody>
      </p:sp>
    </p:spTree>
    <p:extLst>
      <p:ext uri="{BB962C8B-B14F-4D97-AF65-F5344CB8AC3E}">
        <p14:creationId xmlns:p14="http://schemas.microsoft.com/office/powerpoint/2010/main" val="226630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We do have the listings of the employment data recipients and will contact you as soon as we have finalized them with D&amp;B</a:t>
            </a:r>
          </a:p>
          <a:p>
            <a:r>
              <a:rPr lang="en-US" dirty="0"/>
              <a:t>You may email me at </a:t>
            </a:r>
            <a:r>
              <a:rPr lang="en-US" dirty="0">
                <a:hlinkClick r:id="rId3"/>
              </a:rPr>
              <a:t>Frank.Tabatabaee@dot.state.fl.us</a:t>
            </a:r>
            <a:r>
              <a:rPr lang="en-US" dirty="0"/>
              <a:t> and request the employment data</a:t>
            </a:r>
          </a:p>
          <a:p>
            <a:r>
              <a:rPr lang="en-US" dirty="0"/>
              <a:t>The protocols for data distribution remains the same</a:t>
            </a:r>
          </a:p>
        </p:txBody>
      </p:sp>
    </p:spTree>
    <p:extLst>
      <p:ext uri="{BB962C8B-B14F-4D97-AF65-F5344CB8AC3E}">
        <p14:creationId xmlns:p14="http://schemas.microsoft.com/office/powerpoint/2010/main" val="1982647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normAutofit/>
          </a:bodyPr>
          <a:lstStyle/>
          <a:p>
            <a:r>
              <a:rPr lang="en-US" dirty="0"/>
              <a:t>For all modeling activity/communication/information please visit:</a:t>
            </a:r>
          </a:p>
          <a:p>
            <a:r>
              <a:rPr lang="en-US" dirty="0">
                <a:hlinkClick r:id="rId3"/>
              </a:rPr>
              <a:t>WWW.FSUTMSOnline.net</a:t>
            </a:r>
            <a:endParaRPr lang="en-US" dirty="0"/>
          </a:p>
          <a:p>
            <a:pPr marL="2286000" lvl="5" indent="0">
              <a:buNone/>
            </a:pPr>
            <a:endParaRPr lang="en-US" dirty="0"/>
          </a:p>
          <a:p>
            <a:pPr marL="2286000" lvl="5" indent="0">
              <a:buNone/>
            </a:pPr>
            <a:r>
              <a:rPr lang="en-US" sz="4800" dirty="0">
                <a:solidFill>
                  <a:schemeClr val="accent1"/>
                </a:solidFill>
              </a:rPr>
              <a:t>Questions/Comments?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198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FDOT/Forecasting and Trends Office entered into a contract with D&amp;B on June 29, 2020</a:t>
            </a:r>
          </a:p>
          <a:p>
            <a:r>
              <a:rPr lang="en-US" dirty="0"/>
              <a:t>Batch data output were at 1,568,368 employment records in Florida</a:t>
            </a:r>
          </a:p>
          <a:p>
            <a:r>
              <a:rPr lang="en-US" dirty="0"/>
              <a:t>Data procurement targeted for January, June and September 2020</a:t>
            </a:r>
          </a:p>
          <a:p>
            <a:r>
              <a:rPr lang="en-US" dirty="0"/>
              <a:t>January for Pre-Pandemic, June for during Pandemic and September as of last available data at the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normAutofit/>
          </a:bodyPr>
          <a:lstStyle/>
          <a:p>
            <a:r>
              <a:rPr lang="en-US" dirty="0"/>
              <a:t>We also acquired DEO’s Employment data to understand Pandemic impact on employment </a:t>
            </a:r>
          </a:p>
          <a:p>
            <a:r>
              <a:rPr lang="en-US" dirty="0"/>
              <a:t>DEO’s Employment data are highly confidential and cannot be shared other than aggregated form</a:t>
            </a:r>
          </a:p>
          <a:p>
            <a:endParaRPr lang="en-US" dirty="0"/>
          </a:p>
          <a:p>
            <a:endParaRPr lang="en-US" dirty="0"/>
          </a:p>
          <a:p>
            <a:endParaRPr lang="en-US" dirty="0"/>
          </a:p>
        </p:txBody>
      </p:sp>
    </p:spTree>
    <p:extLst>
      <p:ext uri="{BB962C8B-B14F-4D97-AF65-F5344CB8AC3E}">
        <p14:creationId xmlns:p14="http://schemas.microsoft.com/office/powerpoint/2010/main" val="359064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normAutofit/>
          </a:bodyPr>
          <a:lstStyle/>
          <a:p>
            <a:r>
              <a:rPr lang="en-US" dirty="0"/>
              <a:t>DEO/QCEW Employment data from Q1 to Q3 2020 </a:t>
            </a:r>
          </a:p>
          <a:p>
            <a:endParaRPr lang="en-US" dirty="0"/>
          </a:p>
          <a:p>
            <a:endParaRPr lang="en-US" dirty="0"/>
          </a:p>
          <a:p>
            <a:endParaRPr lang="en-US" dirty="0"/>
          </a:p>
        </p:txBody>
      </p:sp>
      <p:pic>
        <p:nvPicPr>
          <p:cNvPr id="4" name="Picture 3" descr="Chart, line chart&#10;&#10;Description automatically generated">
            <a:extLst>
              <a:ext uri="{FF2B5EF4-FFF2-40B4-BE49-F238E27FC236}">
                <a16:creationId xmlns:a16="http://schemas.microsoft.com/office/drawing/2014/main" id="{209BB5FE-67A8-4C94-B480-2819F12E7A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514600"/>
            <a:ext cx="7467623" cy="3886200"/>
          </a:xfrm>
          <a:prstGeom prst="rect">
            <a:avLst/>
          </a:prstGeom>
        </p:spPr>
      </p:pic>
    </p:spTree>
    <p:extLst>
      <p:ext uri="{BB962C8B-B14F-4D97-AF65-F5344CB8AC3E}">
        <p14:creationId xmlns:p14="http://schemas.microsoft.com/office/powerpoint/2010/main" val="26615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normAutofit/>
          </a:bodyPr>
          <a:lstStyle/>
          <a:p>
            <a:r>
              <a:rPr lang="en-US" dirty="0"/>
              <a:t>Due to fluctuation in employment and traffic count variation during pandemic in 2020 a survey across the board was conducted</a:t>
            </a:r>
          </a:p>
          <a:p>
            <a:r>
              <a:rPr lang="en-US" dirty="0"/>
              <a:t>The objective was to understand the consensus among modeling community the best data source and year to utilize due to pandemic impact for building 2020 base year model</a:t>
            </a:r>
          </a:p>
          <a:p>
            <a:endParaRPr lang="en-US" dirty="0"/>
          </a:p>
          <a:p>
            <a:endParaRPr lang="en-US" dirty="0"/>
          </a:p>
          <a:p>
            <a:endParaRPr lang="en-US" dirty="0"/>
          </a:p>
        </p:txBody>
      </p:sp>
    </p:spTree>
    <p:extLst>
      <p:ext uri="{BB962C8B-B14F-4D97-AF65-F5344CB8AC3E}">
        <p14:creationId xmlns:p14="http://schemas.microsoft.com/office/powerpoint/2010/main" val="297216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5" name="Content Placeholder 4">
            <a:extLst>
              <a:ext uri="{FF2B5EF4-FFF2-40B4-BE49-F238E27FC236}">
                <a16:creationId xmlns:a16="http://schemas.microsoft.com/office/drawing/2014/main" id="{6BB486F6-A6F6-43E1-9E99-F81BDA2CE342}"/>
              </a:ext>
            </a:extLst>
          </p:cNvPr>
          <p:cNvSpPr>
            <a:spLocks noGrp="1"/>
          </p:cNvSpPr>
          <p:nvPr>
            <p:ph idx="1"/>
          </p:nvPr>
        </p:nvSpPr>
        <p:spPr/>
        <p:txBody>
          <a:bodyPr/>
          <a:lstStyle/>
          <a:p>
            <a:r>
              <a:rPr lang="en-US" u="sng" dirty="0">
                <a:solidFill>
                  <a:srgbClr val="FF0000"/>
                </a:solidFill>
              </a:rPr>
              <a:t>Survey results</a:t>
            </a:r>
            <a:r>
              <a:rPr lang="en-US" dirty="0">
                <a:solidFill>
                  <a:srgbClr val="FF0000"/>
                </a:solidFill>
              </a:rPr>
              <a:t>:</a:t>
            </a:r>
          </a:p>
          <a:p>
            <a:endParaRPr lang="en-US" dirty="0"/>
          </a:p>
        </p:txBody>
      </p:sp>
      <p:pic>
        <p:nvPicPr>
          <p:cNvPr id="6" name="Content Placeholder 3">
            <a:extLst>
              <a:ext uri="{FF2B5EF4-FFF2-40B4-BE49-F238E27FC236}">
                <a16:creationId xmlns:a16="http://schemas.microsoft.com/office/drawing/2014/main" id="{EF44AEE7-ACDB-4320-BEBA-D5F217A89951}"/>
              </a:ext>
            </a:extLst>
          </p:cNvPr>
          <p:cNvPicPr>
            <a:picLocks noChangeAspect="1"/>
          </p:cNvPicPr>
          <p:nvPr/>
        </p:nvPicPr>
        <p:blipFill>
          <a:blip r:embed="rId3"/>
          <a:stretch>
            <a:fillRect/>
          </a:stretch>
        </p:blipFill>
        <p:spPr>
          <a:xfrm>
            <a:off x="1005338" y="1967105"/>
            <a:ext cx="7209524" cy="3076190"/>
          </a:xfrm>
          <a:prstGeom prst="rect">
            <a:avLst/>
          </a:prstGeom>
        </p:spPr>
      </p:pic>
    </p:spTree>
    <p:extLst>
      <p:ext uri="{BB962C8B-B14F-4D97-AF65-F5344CB8AC3E}">
        <p14:creationId xmlns:p14="http://schemas.microsoft.com/office/powerpoint/2010/main" val="380651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5" name="Content Placeholder 4">
            <a:extLst>
              <a:ext uri="{FF2B5EF4-FFF2-40B4-BE49-F238E27FC236}">
                <a16:creationId xmlns:a16="http://schemas.microsoft.com/office/drawing/2014/main" id="{04EEB3ED-D4C5-49EA-921D-871C77F51CFC}"/>
              </a:ext>
            </a:extLst>
          </p:cNvPr>
          <p:cNvSpPr>
            <a:spLocks noGrp="1"/>
          </p:cNvSpPr>
          <p:nvPr>
            <p:ph idx="1"/>
          </p:nvPr>
        </p:nvSpPr>
        <p:spPr/>
        <p:txBody>
          <a:bodyPr/>
          <a:lstStyle/>
          <a:p>
            <a:r>
              <a:rPr lang="en-US" u="sng" dirty="0">
                <a:solidFill>
                  <a:srgbClr val="FF0000"/>
                </a:solidFill>
              </a:rPr>
              <a:t>Survey results:</a:t>
            </a:r>
          </a:p>
          <a:p>
            <a:endParaRPr lang="en-US" u="sng" dirty="0">
              <a:solidFill>
                <a:srgbClr val="FF0000"/>
              </a:solidFill>
            </a:endParaRPr>
          </a:p>
        </p:txBody>
      </p:sp>
      <p:pic>
        <p:nvPicPr>
          <p:cNvPr id="6" name="Content Placeholder 3">
            <a:extLst>
              <a:ext uri="{FF2B5EF4-FFF2-40B4-BE49-F238E27FC236}">
                <a16:creationId xmlns:a16="http://schemas.microsoft.com/office/drawing/2014/main" id="{E6372A8D-FF0B-4007-8CBF-BF11128C4265}"/>
              </a:ext>
            </a:extLst>
          </p:cNvPr>
          <p:cNvPicPr>
            <a:picLocks noChangeAspect="1"/>
          </p:cNvPicPr>
          <p:nvPr/>
        </p:nvPicPr>
        <p:blipFill>
          <a:blip r:embed="rId3"/>
          <a:stretch>
            <a:fillRect/>
          </a:stretch>
        </p:blipFill>
        <p:spPr>
          <a:xfrm>
            <a:off x="1438671" y="2390914"/>
            <a:ext cx="6342857" cy="2228571"/>
          </a:xfrm>
          <a:prstGeom prst="rect">
            <a:avLst/>
          </a:prstGeom>
        </p:spPr>
      </p:pic>
    </p:spTree>
    <p:extLst>
      <p:ext uri="{BB962C8B-B14F-4D97-AF65-F5344CB8AC3E}">
        <p14:creationId xmlns:p14="http://schemas.microsoft.com/office/powerpoint/2010/main" val="244988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5" name="Content Placeholder 4">
            <a:extLst>
              <a:ext uri="{FF2B5EF4-FFF2-40B4-BE49-F238E27FC236}">
                <a16:creationId xmlns:a16="http://schemas.microsoft.com/office/drawing/2014/main" id="{479F2724-7A98-4D4C-906A-0A181E3F2051}"/>
              </a:ext>
            </a:extLst>
          </p:cNvPr>
          <p:cNvSpPr>
            <a:spLocks noGrp="1"/>
          </p:cNvSpPr>
          <p:nvPr>
            <p:ph idx="1"/>
          </p:nvPr>
        </p:nvSpPr>
        <p:spPr/>
        <p:txBody>
          <a:bodyPr/>
          <a:lstStyle/>
          <a:p>
            <a:r>
              <a:rPr lang="en-US" u="sng" dirty="0">
                <a:solidFill>
                  <a:srgbClr val="FF0000"/>
                </a:solidFill>
              </a:rPr>
              <a:t>Survey results:</a:t>
            </a:r>
          </a:p>
          <a:p>
            <a:endParaRPr lang="en-US" u="sng" dirty="0">
              <a:solidFill>
                <a:srgbClr val="FF0000"/>
              </a:solidFill>
            </a:endParaRPr>
          </a:p>
        </p:txBody>
      </p:sp>
      <p:pic>
        <p:nvPicPr>
          <p:cNvPr id="6" name="Content Placeholder 3">
            <a:extLst>
              <a:ext uri="{FF2B5EF4-FFF2-40B4-BE49-F238E27FC236}">
                <a16:creationId xmlns:a16="http://schemas.microsoft.com/office/drawing/2014/main" id="{7689C09C-F926-4D59-A19D-239B99966973}"/>
              </a:ext>
            </a:extLst>
          </p:cNvPr>
          <p:cNvPicPr>
            <a:picLocks noChangeAspect="1"/>
          </p:cNvPicPr>
          <p:nvPr/>
        </p:nvPicPr>
        <p:blipFill>
          <a:blip r:embed="rId3"/>
          <a:stretch>
            <a:fillRect/>
          </a:stretch>
        </p:blipFill>
        <p:spPr>
          <a:xfrm>
            <a:off x="848195" y="1581390"/>
            <a:ext cx="7523809" cy="3847619"/>
          </a:xfrm>
          <a:prstGeom prst="rect">
            <a:avLst/>
          </a:prstGeom>
        </p:spPr>
      </p:pic>
    </p:spTree>
    <p:extLst>
      <p:ext uri="{BB962C8B-B14F-4D97-AF65-F5344CB8AC3E}">
        <p14:creationId xmlns:p14="http://schemas.microsoft.com/office/powerpoint/2010/main" val="270965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D&amp;B employment data update</a:t>
            </a:r>
          </a:p>
        </p:txBody>
      </p:sp>
      <p:sp>
        <p:nvSpPr>
          <p:cNvPr id="3" name="Content Placeholder 2"/>
          <p:cNvSpPr>
            <a:spLocks noGrp="1"/>
          </p:cNvSpPr>
          <p:nvPr>
            <p:ph idx="1"/>
          </p:nvPr>
        </p:nvSpPr>
        <p:spPr>
          <a:xfrm>
            <a:off x="228600" y="1066800"/>
            <a:ext cx="8763000" cy="4876799"/>
          </a:xfrm>
        </p:spPr>
        <p:txBody>
          <a:bodyPr/>
          <a:lstStyle/>
          <a:p>
            <a:r>
              <a:rPr lang="en-US" dirty="0"/>
              <a:t>Majority in the survey responded 2019 data will be used</a:t>
            </a:r>
          </a:p>
          <a:p>
            <a:r>
              <a:rPr lang="en-US" dirty="0"/>
              <a:t>Second in the survey responded using the 2020 data </a:t>
            </a:r>
          </a:p>
          <a:p>
            <a:r>
              <a:rPr lang="en-US" dirty="0"/>
              <a:t>And some responded to wait and to be determined </a:t>
            </a:r>
          </a:p>
          <a:p>
            <a:pPr marL="0" indent="0">
              <a:buNone/>
            </a:pPr>
            <a:endParaRPr lang="en-US" dirty="0"/>
          </a:p>
        </p:txBody>
      </p:sp>
    </p:spTree>
    <p:extLst>
      <p:ext uri="{BB962C8B-B14F-4D97-AF65-F5344CB8AC3E}">
        <p14:creationId xmlns:p14="http://schemas.microsoft.com/office/powerpoint/2010/main" val="2480531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698</Words>
  <Application>Microsoft Office PowerPoint</Application>
  <PresentationFormat>On-screen Show (4:3)</PresentationFormat>
  <Paragraphs>114</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Office Theme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lpstr>D&amp;B employment data update</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KNWSAJE</dc:creator>
  <cp:lastModifiedBy>Tabatabaee, Frank</cp:lastModifiedBy>
  <cp:revision>119</cp:revision>
  <dcterms:created xsi:type="dcterms:W3CDTF">2012-08-09T15:12:11Z</dcterms:created>
  <dcterms:modified xsi:type="dcterms:W3CDTF">2022-02-18T16:37:53Z</dcterms:modified>
</cp:coreProperties>
</file>