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entation.xml" ContentType="application/vnd.openxmlformats-officedocument.presentationml.presentation.main+xml"/>
  <Override PartName="/ppt/slides/slide8.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notesSlides/notesSlide8.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56" r:id="rId2"/>
    <p:sldId id="258" r:id="rId3"/>
    <p:sldId id="259" r:id="rId4"/>
    <p:sldId id="260" r:id="rId5"/>
    <p:sldId id="261" r:id="rId6"/>
    <p:sldId id="262" r:id="rId7"/>
    <p:sldId id="263" r:id="rId8"/>
    <p:sldId id="264" r:id="rId9"/>
    <p:sldId id="265" r:id="rId10"/>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7FF"/>
    <a:srgbClr val="002D5F"/>
    <a:srgbClr val="000000"/>
    <a:srgbClr val="215B9A"/>
    <a:srgbClr val="FFCC00"/>
    <a:srgbClr val="013D70"/>
    <a:srgbClr val="2195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49FB86-5480-4123-9C99-6A91AEA172BD}" v="5" dt="2022-02-14T13:02:40.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844" autoAdjust="0"/>
  </p:normalViewPr>
  <p:slideViewPr>
    <p:cSldViewPr>
      <p:cViewPr varScale="1">
        <p:scale>
          <a:sx n="51" d="100"/>
          <a:sy n="51" d="100"/>
        </p:scale>
        <p:origin x="1800" y="4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22" y="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6232D74B-DF82-4947-876E-8FDC9E643F0A}" type="datetimeFigureOut">
              <a:rPr lang="en-US" smtClean="0"/>
              <a:pPr/>
              <a:t>2/14/2022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162EB704-DFFF-4492-A67B-F99B939A0145}" type="slidenum">
              <a:rPr lang="en-US" smtClean="0"/>
              <a:pPr/>
              <a:t>‹#›</a:t>
            </a:fld>
            <a:endParaRPr lang="en-US"/>
          </a:p>
        </p:txBody>
      </p:sp>
    </p:spTree>
    <p:extLst>
      <p:ext uri="{BB962C8B-B14F-4D97-AF65-F5344CB8AC3E}">
        <p14:creationId xmlns:p14="http://schemas.microsoft.com/office/powerpoint/2010/main" val="3456966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B51BD43-81C3-4C0B-96CC-72304EFB1187}" type="datetimeFigureOut">
              <a:rPr lang="en-US" smtClean="0"/>
              <a:pPr/>
              <a:t>2/14/2022</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C7484C2-2594-4B7F-B585-21AC6DD4D34F}" type="slidenum">
              <a:rPr lang="en-US" smtClean="0"/>
              <a:pPr/>
              <a:t>‹#›</a:t>
            </a:fld>
            <a:endParaRPr lang="en-US"/>
          </a:p>
        </p:txBody>
      </p:sp>
    </p:spTree>
    <p:extLst>
      <p:ext uri="{BB962C8B-B14F-4D97-AF65-F5344CB8AC3E}">
        <p14:creationId xmlns:p14="http://schemas.microsoft.com/office/powerpoint/2010/main" val="169382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Good morning. Thank you for inviting me to this meeting. Good to see so many friends and familiar faces. For those of you who don’t know me - I’m Huiwei Shen, Chief Planner with the Florida Department of Transportation. I started my career at FDOT as a modeler and the RICS 6000 systems administrator, but once a modeler always a modeler. </a:t>
            </a:r>
            <a:r>
              <a:rPr lang="en-US" sz="1400" dirty="0">
                <a:sym typeface="Wingdings" panose="05000000000000000000" pitchFamily="2" charset="2"/>
              </a:rPr>
              <a:t></a:t>
            </a:r>
            <a:endParaRPr lang="en-US" sz="1400" dirty="0"/>
          </a:p>
          <a:p>
            <a:endParaRPr lang="en-US" dirty="0"/>
          </a:p>
        </p:txBody>
      </p:sp>
      <p:sp>
        <p:nvSpPr>
          <p:cNvPr id="4" name="Slide Number Placeholder 3"/>
          <p:cNvSpPr>
            <a:spLocks noGrp="1"/>
          </p:cNvSpPr>
          <p:nvPr>
            <p:ph type="sldNum" sz="quarter" idx="5"/>
          </p:nvPr>
        </p:nvSpPr>
        <p:spPr/>
        <p:txBody>
          <a:bodyPr/>
          <a:lstStyle/>
          <a:p>
            <a:fld id="{4C7484C2-2594-4B7F-B585-21AC6DD4D34F}" type="slidenum">
              <a:rPr lang="en-US" smtClean="0"/>
              <a:pPr/>
              <a:t>1</a:t>
            </a:fld>
            <a:endParaRPr lang="en-US"/>
          </a:p>
        </p:txBody>
      </p:sp>
    </p:spTree>
    <p:extLst>
      <p:ext uri="{BB962C8B-B14F-4D97-AF65-F5344CB8AC3E}">
        <p14:creationId xmlns:p14="http://schemas.microsoft.com/office/powerpoint/2010/main" val="186675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fontScale="92500" lnSpcReduction="20000"/>
          </a:bodyPr>
          <a:lstStyle/>
          <a:p>
            <a:pPr marL="171450" indent="-171450">
              <a:buFont typeface="Arial" panose="020B0604020202020204" pitchFamily="34" charset="0"/>
              <a:buChar char="•"/>
            </a:pPr>
            <a:r>
              <a:rPr lang="en-US" sz="1400" b="0" dirty="0"/>
              <a:t>I must start by saying that the Florida Model Task Force is the best of its kind. We have been </a:t>
            </a:r>
            <a:r>
              <a:rPr lang="en-US" sz="1400" b="0" i="0" dirty="0">
                <a:solidFill>
                  <a:srgbClr val="000000"/>
                </a:solidFill>
                <a:effectLst/>
                <a:latin typeface="Open Sans" panose="020B0606030504020204" pitchFamily="34" charset="0"/>
              </a:rPr>
              <a:t>establishing standards, developing procedures, and setting policy directions for advancing travel demand modeling in the state for couple of decades now. I have not seen so much talent in one room in any other event. You all are smart, passionate about what you do, and you are the future of our industry. </a:t>
            </a:r>
          </a:p>
          <a:p>
            <a:pPr marL="171450" indent="-171450">
              <a:buFont typeface="Arial" panose="020B0604020202020204" pitchFamily="34" charset="0"/>
              <a:buChar char="•"/>
            </a:pPr>
            <a:r>
              <a:rPr lang="en-US" sz="1400" b="0" dirty="0"/>
              <a:t>Speaking of talent, let me take a minute to remember Jerry Faris, who passed away late last year. </a:t>
            </a:r>
            <a:r>
              <a:rPr lang="en-US" sz="1400" b="0" i="0" dirty="0">
                <a:solidFill>
                  <a:srgbClr val="444444"/>
                </a:solidFill>
                <a:effectLst/>
                <a:latin typeface="Source Serif Pro" panose="02040603050405020204" pitchFamily="18" charset="0"/>
              </a:rPr>
              <a:t>I'll always remember Jerry's warmth and professionalism. Many of us attended Jerry’s workshops, mostly conducted at a beach location that is close to a steakhouse. We learned a lot and had fun at the same time.</a:t>
            </a:r>
          </a:p>
          <a:p>
            <a:pPr marL="171450" indent="-171450">
              <a:buFont typeface="Arial" panose="020B0604020202020204" pitchFamily="34" charset="0"/>
              <a:buChar char="•"/>
            </a:pPr>
            <a:r>
              <a:rPr lang="en-US" sz="1400" b="0" i="0" dirty="0">
                <a:solidFill>
                  <a:srgbClr val="444444"/>
                </a:solidFill>
                <a:effectLst/>
                <a:latin typeface="Source Serif Pro" panose="02040603050405020204" pitchFamily="18" charset="0"/>
              </a:rPr>
              <a:t>I also appreciate the partnership approach of the model task force. Public and private sector employees including software vendors work together to develop best solutions that work for everyone. The industry partnership will be more and more important moving forward. </a:t>
            </a:r>
          </a:p>
          <a:p>
            <a:pPr marL="171450" indent="-171450">
              <a:buFont typeface="Arial" panose="020B0604020202020204" pitchFamily="34" charset="0"/>
              <a:buChar char="•"/>
            </a:pPr>
            <a:r>
              <a:rPr lang="en-US" sz="1400" b="0" i="0" dirty="0">
                <a:solidFill>
                  <a:srgbClr val="444444"/>
                </a:solidFill>
                <a:effectLst/>
                <a:latin typeface="Source Serif Pro" panose="02040603050405020204" pitchFamily="18" charset="0"/>
              </a:rPr>
              <a:t>As most of you know, we are transitioning to an era that the Florida Standard Model is software platform agnostic.  We have agreements with PTV and Caliper for software services. Both company offer excellent platforms.  We are currently offering training in each District. The existing models are also being converted to the new platforms. They need to get done on time for the upcoming MPO/TPO LRTP updates.</a:t>
            </a:r>
          </a:p>
          <a:p>
            <a:pPr marL="171450" indent="-171450">
              <a:buFont typeface="Arial" panose="020B0604020202020204" pitchFamily="34" charset="0"/>
              <a:buChar char="•"/>
            </a:pPr>
            <a:r>
              <a:rPr lang="en-US" sz="1400" b="0" i="0" dirty="0">
                <a:solidFill>
                  <a:srgbClr val="444444"/>
                </a:solidFill>
                <a:effectLst/>
                <a:latin typeface="Source Serif Pro" panose="02040603050405020204" pitchFamily="18" charset="0"/>
              </a:rPr>
              <a:t>So what’s going on in the wider world of transportation planning?</a:t>
            </a:r>
            <a:endParaRPr lang="en-US" sz="1400" b="0" dirty="0"/>
          </a:p>
          <a:p>
            <a:endParaRPr lang="en-US" dirty="0"/>
          </a:p>
        </p:txBody>
      </p:sp>
      <p:sp>
        <p:nvSpPr>
          <p:cNvPr id="4" name="Slide Number Placeholder 3"/>
          <p:cNvSpPr>
            <a:spLocks noGrp="1"/>
          </p:cNvSpPr>
          <p:nvPr>
            <p:ph type="sldNum" sz="quarter" idx="10"/>
          </p:nvPr>
        </p:nvSpPr>
        <p:spPr/>
        <p:txBody>
          <a:bodyPr/>
          <a:lstStyle/>
          <a:p>
            <a:fld id="{4C7484C2-2594-4B7F-B585-21AC6DD4D34F}" type="slidenum">
              <a:rPr lang="en-US" smtClean="0"/>
              <a:pPr/>
              <a:t>2</a:t>
            </a:fld>
            <a:endParaRPr lang="en-US"/>
          </a:p>
        </p:txBody>
      </p:sp>
    </p:spTree>
    <p:extLst>
      <p:ext uri="{BB962C8B-B14F-4D97-AF65-F5344CB8AC3E}">
        <p14:creationId xmlns:p14="http://schemas.microsoft.com/office/powerpoint/2010/main" val="81788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85750" indent="-285750">
              <a:buFont typeface="Arial" panose="020B0604020202020204" pitchFamily="34" charset="0"/>
              <a:buChar char="•"/>
            </a:pPr>
            <a:r>
              <a:rPr lang="en-US" sz="1200" b="0" i="0" u="none" strike="noStrike" baseline="0" dirty="0">
                <a:solidFill>
                  <a:srgbClr val="000000"/>
                </a:solidFill>
                <a:latin typeface="Times New Roman" panose="02020603050405020304" pitchFamily="18" charset="0"/>
              </a:rPr>
              <a:t>The Federal Highway Administration (FHWA) and the Federal Transit Administration (FTA) Offices of Planning jointly issued the 2021 Planning Emphasis Areas for statewide and metropolitan planning. These are things we need to consider incorporating in our models to the extent practical. I’ll play a video and then discuss the topics so that I don’t interfere with the dramatic star wars music.  </a:t>
            </a:r>
          </a:p>
          <a:p>
            <a:pPr marL="285750" indent="-285750">
              <a:buFont typeface="Arial" panose="020B0604020202020204" pitchFamily="34" charset="0"/>
              <a:buChar char="•"/>
            </a:pPr>
            <a:r>
              <a:rPr lang="en-US" sz="1200" b="1" i="0" u="none" strike="noStrike" baseline="0" dirty="0">
                <a:solidFill>
                  <a:srgbClr val="000000"/>
                </a:solidFill>
                <a:latin typeface="Times New Roman" panose="02020603050405020304" pitchFamily="18" charset="0"/>
              </a:rPr>
              <a:t>Tackling the Climate Crisis – Transition to a Clean Energy, Resilient Future </a:t>
            </a:r>
            <a:r>
              <a:rPr lang="en-US" sz="1200" b="0" i="0" u="none" strike="noStrike" baseline="0" dirty="0">
                <a:solidFill>
                  <a:srgbClr val="000000"/>
                </a:solidFill>
                <a:latin typeface="Times New Roman" panose="02020603050405020304" pitchFamily="18" charset="0"/>
              </a:rPr>
              <a:t>– our transportation plans and infrastructure investments need to help achieve the national greenhouse gas reduction goals of 50 to 52 percent below 2005 levels by 2030, and net-zero emissions by 2050, and increase resilience to extreme weather events and other disasters resulting from the increasing effects of climate change. Electric and other alternative fueled vehicles will play an important role in reducing emissions.</a:t>
            </a:r>
          </a:p>
          <a:p>
            <a:pPr marL="285750" indent="-285750">
              <a:buFont typeface="Arial" panose="020B0604020202020204" pitchFamily="34" charset="0"/>
              <a:buChar char="•"/>
            </a:pPr>
            <a:r>
              <a:rPr lang="en-US" sz="1200" b="1" i="0" u="none" strike="noStrike" baseline="0" dirty="0">
                <a:solidFill>
                  <a:srgbClr val="000000"/>
                </a:solidFill>
                <a:latin typeface="Times New Roman" panose="02020603050405020304" pitchFamily="18" charset="0"/>
              </a:rPr>
              <a:t>Equity and Justice40 in Transportation Planning - </a:t>
            </a:r>
            <a:r>
              <a:rPr lang="en-US" sz="1200" b="0" i="0" u="none" strike="noStrike" baseline="0" dirty="0">
                <a:solidFill>
                  <a:srgbClr val="000000"/>
                </a:solidFill>
                <a:latin typeface="Times New Roman" panose="02020603050405020304" pitchFamily="18" charset="0"/>
              </a:rPr>
              <a:t>racial equity is a focus area for the current administration. We need to make sure that our transportation investments are not adversely impacting the underserved and disadvantaged communities.</a:t>
            </a:r>
          </a:p>
          <a:p>
            <a:pPr marL="285750" indent="-285750">
              <a:buFont typeface="Arial" panose="020B0604020202020204" pitchFamily="34" charset="0"/>
              <a:buChar char="•"/>
            </a:pPr>
            <a:r>
              <a:rPr lang="en-US" sz="1200" b="1" i="0" u="none" strike="noStrike" baseline="0" dirty="0">
                <a:solidFill>
                  <a:srgbClr val="000000"/>
                </a:solidFill>
                <a:latin typeface="Times New Roman" panose="02020603050405020304" pitchFamily="18" charset="0"/>
              </a:rPr>
              <a:t>Complete Streets </a:t>
            </a:r>
            <a:r>
              <a:rPr lang="en-US" sz="1200" b="0" i="0" u="none" strike="noStrike" baseline="0" dirty="0">
                <a:solidFill>
                  <a:srgbClr val="000000"/>
                </a:solidFill>
                <a:latin typeface="Times New Roman" panose="02020603050405020304" pitchFamily="18" charset="0"/>
              </a:rPr>
              <a:t>– FDOT adopted a Complete Streets Policy back in 2014. We are taking a 360-degree approach to plan, design and operate transportation facilities. Incorporating all modes, considering all users and improving safety are key objectives. We are striving for </a:t>
            </a:r>
            <a:r>
              <a:rPr lang="en-US" b="0" i="0" dirty="0">
                <a:solidFill>
                  <a:srgbClr val="666666"/>
                </a:solidFill>
                <a:effectLst/>
                <a:latin typeface="Roboto" panose="02000000000000000000" pitchFamily="2" charset="0"/>
              </a:rPr>
              <a:t>no fatalities or serious injuries involving roadway traffic. </a:t>
            </a:r>
            <a:endParaRPr lang="en-US" sz="1200" b="0" i="0" u="none" strike="noStrike" baseline="0" dirty="0">
              <a:solidFill>
                <a:srgbClr val="000000"/>
              </a:solidFill>
              <a:latin typeface="Times New Roman" panose="02020603050405020304" pitchFamily="18" charset="0"/>
            </a:endParaRPr>
          </a:p>
          <a:p>
            <a:pPr marL="285750" indent="-285750">
              <a:buFont typeface="Arial" panose="020B0604020202020204" pitchFamily="34" charset="0"/>
              <a:buChar char="•"/>
            </a:pPr>
            <a:r>
              <a:rPr lang="en-US" sz="1200" b="1" i="0" u="none" strike="noStrike" baseline="0" dirty="0">
                <a:solidFill>
                  <a:srgbClr val="000000"/>
                </a:solidFill>
                <a:latin typeface="Times New Roman" panose="02020603050405020304" pitchFamily="18" charset="0"/>
              </a:rPr>
              <a:t>Public Involvement - </a:t>
            </a:r>
            <a:r>
              <a:rPr lang="en-US" sz="1200" b="0" i="0" u="none" strike="noStrike" baseline="0" dirty="0">
                <a:solidFill>
                  <a:srgbClr val="000000"/>
                </a:solidFill>
                <a:latin typeface="Times New Roman" panose="02020603050405020304" pitchFamily="18" charset="0"/>
              </a:rPr>
              <a:t>Early, effective, and continuous public involvement brings diverse viewpoints into the decision-making process. The Department’s Public Involvement process gives voice to everyone throughout the life cycle of transportation projects. </a:t>
            </a:r>
          </a:p>
          <a:p>
            <a:pPr marL="285750" indent="-285750">
              <a:buFont typeface="Arial" panose="020B0604020202020204" pitchFamily="34" charset="0"/>
              <a:buChar char="•"/>
            </a:pPr>
            <a:r>
              <a:rPr lang="en-US" sz="1200" b="1" i="0" u="none" strike="noStrike" baseline="0" dirty="0">
                <a:solidFill>
                  <a:srgbClr val="000000"/>
                </a:solidFill>
                <a:latin typeface="Times New Roman" panose="02020603050405020304" pitchFamily="18" charset="0"/>
              </a:rPr>
              <a:t>Strategic Highway Network (STRAHNET)/U.S. Department of Defense (DOD) Coordination </a:t>
            </a:r>
            <a:r>
              <a:rPr lang="en-US" sz="1200" b="0" i="0" u="none" strike="noStrike" baseline="0" dirty="0">
                <a:solidFill>
                  <a:srgbClr val="000000"/>
                </a:solidFill>
                <a:latin typeface="Times New Roman" panose="02020603050405020304" pitchFamily="18" charset="0"/>
              </a:rPr>
              <a:t>– providing access to DOD facilities like military bases is important from a national security perspective.</a:t>
            </a:r>
          </a:p>
          <a:p>
            <a:pPr marL="285750" indent="-285750">
              <a:buFont typeface="Arial" panose="020B0604020202020204" pitchFamily="34" charset="0"/>
              <a:buChar char="•"/>
            </a:pPr>
            <a:r>
              <a:rPr lang="en-US" sz="1200" b="1" i="0" u="none" strike="noStrike" baseline="0" dirty="0">
                <a:solidFill>
                  <a:srgbClr val="000000"/>
                </a:solidFill>
                <a:latin typeface="Times New Roman" panose="02020603050405020304" pitchFamily="18" charset="0"/>
              </a:rPr>
              <a:t>Federal Land Management Agency (FLMA) Coordination </a:t>
            </a:r>
            <a:r>
              <a:rPr lang="en-US" sz="1200" b="0" i="0" u="none" strike="noStrike" baseline="0" dirty="0">
                <a:solidFill>
                  <a:srgbClr val="000000"/>
                </a:solidFill>
                <a:latin typeface="Times New Roman" panose="02020603050405020304" pitchFamily="18" charset="0"/>
              </a:rPr>
              <a:t>– similarly, access to federal lands is important from a national perspective.</a:t>
            </a:r>
          </a:p>
          <a:p>
            <a:pPr marL="285750" indent="-285750">
              <a:buFont typeface="Arial" panose="020B0604020202020204" pitchFamily="34" charset="0"/>
              <a:buChar char="•"/>
            </a:pPr>
            <a:r>
              <a:rPr lang="en-US" sz="1200" b="1" i="0" u="none" strike="noStrike" baseline="0" dirty="0">
                <a:solidFill>
                  <a:srgbClr val="000000"/>
                </a:solidFill>
                <a:latin typeface="Times New Roman" panose="02020603050405020304" pitchFamily="18" charset="0"/>
              </a:rPr>
              <a:t>Planning and Environment Linkages (PEL) </a:t>
            </a:r>
            <a:r>
              <a:rPr lang="en-US" sz="1200" b="0" i="0" u="none" strike="noStrike" baseline="0" dirty="0">
                <a:solidFill>
                  <a:srgbClr val="000000"/>
                </a:solidFill>
                <a:latin typeface="Times New Roman" panose="02020603050405020304" pitchFamily="18" charset="0"/>
              </a:rPr>
              <a:t>- PEL is a collaborative and integrated approach to transportation decision-making that considers environmental, community, and economic goals early in the transportation planning process. This ensures seamless transition of projects from planning to PD&amp;E and expedites project delivery.</a:t>
            </a:r>
          </a:p>
          <a:p>
            <a:pPr marL="285750" indent="-285750">
              <a:buFont typeface="Arial" panose="020B0604020202020204" pitchFamily="34" charset="0"/>
              <a:buChar char="•"/>
            </a:pPr>
            <a:r>
              <a:rPr lang="en-US" sz="1200" b="1" i="0" u="none" strike="noStrike" baseline="0" dirty="0">
                <a:solidFill>
                  <a:srgbClr val="000000"/>
                </a:solidFill>
                <a:latin typeface="Times New Roman" panose="02020603050405020304" pitchFamily="18" charset="0"/>
              </a:rPr>
              <a:t>Data in Transportation Planning </a:t>
            </a:r>
            <a:r>
              <a:rPr lang="en-US" sz="1200" b="0" i="0" u="none" strike="noStrike" baseline="0" dirty="0">
                <a:solidFill>
                  <a:srgbClr val="000000"/>
                </a:solidFill>
                <a:latin typeface="Times New Roman" panose="02020603050405020304" pitchFamily="18" charset="0"/>
              </a:rPr>
              <a:t>– data sharing is becoming more and more important in the transportation planning process. Jennifer Fortunas will talk about a data integration space we are currently working on.         </a:t>
            </a:r>
          </a:p>
        </p:txBody>
      </p:sp>
      <p:sp>
        <p:nvSpPr>
          <p:cNvPr id="4" name="Slide Number Placeholder 3"/>
          <p:cNvSpPr>
            <a:spLocks noGrp="1"/>
          </p:cNvSpPr>
          <p:nvPr>
            <p:ph type="sldNum" sz="quarter" idx="5"/>
          </p:nvPr>
        </p:nvSpPr>
        <p:spPr/>
        <p:txBody>
          <a:bodyPr/>
          <a:lstStyle/>
          <a:p>
            <a:fld id="{4C7484C2-2594-4B7F-B585-21AC6DD4D34F}" type="slidenum">
              <a:rPr lang="en-US" smtClean="0"/>
              <a:pPr/>
              <a:t>3</a:t>
            </a:fld>
            <a:endParaRPr lang="en-US"/>
          </a:p>
        </p:txBody>
      </p:sp>
    </p:spTree>
    <p:extLst>
      <p:ext uri="{BB962C8B-B14F-4D97-AF65-F5344CB8AC3E}">
        <p14:creationId xmlns:p14="http://schemas.microsoft.com/office/powerpoint/2010/main" val="2382657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dirty="0"/>
              <a:t>The 2020 Census brought us changes in urban area criteria that would reshape and change urban boundaries and funding allocation. </a:t>
            </a:r>
            <a:r>
              <a:rPr lang="en-US" sz="1200" dirty="0">
                <a:latin typeface="Segoe UI" panose="020B0502040204020203" pitchFamily="34" charset="0"/>
                <a:cs typeface="Segoe UI" panose="020B0502040204020203" pitchFamily="34" charset="0"/>
              </a:rPr>
              <a:t>We are waiting for final criteria and FHWA guidance at this time.</a:t>
            </a:r>
          </a:p>
          <a:p>
            <a:pPr marL="342900" marR="0" lvl="0" indent="-342900">
              <a:lnSpc>
                <a:spcPct val="107000"/>
              </a:lnSpc>
              <a:spcBef>
                <a:spcPts val="0"/>
              </a:spcBef>
              <a:spcAft>
                <a:spcPts val="800"/>
              </a:spcAft>
              <a:buFont typeface="Symbol" panose="05050102010706020507" pitchFamily="18" charset="2"/>
              <a:buChar char=""/>
            </a:pPr>
            <a:r>
              <a:rPr lang="en-US" sz="1200" dirty="0">
                <a:latin typeface="Segoe UI" panose="020B0502040204020203" pitchFamily="34" charset="0"/>
                <a:cs typeface="Segoe UI" panose="020B0502040204020203" pitchFamily="34" charset="0"/>
              </a:rPr>
              <a:t>You can see the schedule on the slide. This is an important process as it may impact some of the MPO boundaries and funding allocations. </a:t>
            </a:r>
          </a:p>
          <a:p>
            <a:pPr marL="342900" marR="0" lvl="0" indent="-342900">
              <a:lnSpc>
                <a:spcPct val="107000"/>
              </a:lnSpc>
              <a:spcBef>
                <a:spcPts val="0"/>
              </a:spcBef>
              <a:spcAft>
                <a:spcPts val="800"/>
              </a:spcAft>
              <a:buFont typeface="Symbol" panose="05050102010706020507" pitchFamily="18" charset="2"/>
              <a:buChar char=""/>
            </a:pPr>
            <a:endParaRPr lang="en-US" sz="1200" dirty="0">
              <a:latin typeface="Segoe UI" panose="020B0502040204020203" pitchFamily="34" charset="0"/>
              <a:cs typeface="Segoe UI" panose="020B0502040204020203" pitchFamily="34" charset="0"/>
            </a:endParaRPr>
          </a:p>
          <a:p>
            <a:pPr marL="342900" marR="0" lvl="0" indent="-342900">
              <a:lnSpc>
                <a:spcPct val="107000"/>
              </a:lnSpc>
              <a:spcBef>
                <a:spcPts val="0"/>
              </a:spcBef>
              <a:spcAft>
                <a:spcPts val="800"/>
              </a:spcAft>
              <a:buFont typeface="Symbol" panose="05050102010706020507" pitchFamily="18" charset="2"/>
              <a:buChar char=""/>
            </a:pPr>
            <a:endParaRPr lang="en-US" dirty="0"/>
          </a:p>
          <a:p>
            <a:endParaRPr lang="en-US" dirty="0"/>
          </a:p>
        </p:txBody>
      </p:sp>
      <p:sp>
        <p:nvSpPr>
          <p:cNvPr id="4" name="Slide Number Placeholder 3"/>
          <p:cNvSpPr>
            <a:spLocks noGrp="1"/>
          </p:cNvSpPr>
          <p:nvPr>
            <p:ph type="sldNum" sz="quarter" idx="5"/>
          </p:nvPr>
        </p:nvSpPr>
        <p:spPr/>
        <p:txBody>
          <a:bodyPr/>
          <a:lstStyle/>
          <a:p>
            <a:fld id="{4C7484C2-2594-4B7F-B585-21AC6DD4D34F}" type="slidenum">
              <a:rPr lang="en-US" smtClean="0"/>
              <a:pPr/>
              <a:t>4</a:t>
            </a:fld>
            <a:endParaRPr lang="en-US"/>
          </a:p>
        </p:txBody>
      </p:sp>
    </p:spTree>
    <p:extLst>
      <p:ext uri="{BB962C8B-B14F-4D97-AF65-F5344CB8AC3E}">
        <p14:creationId xmlns:p14="http://schemas.microsoft.com/office/powerpoint/2010/main" val="3201163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The Bipartisan Infrastructure Law (BIL) was signed on November 16, 2021. </a:t>
            </a:r>
          </a:p>
          <a:p>
            <a:pPr marL="342900" marR="0" lvl="0" indent="-342900">
              <a:lnSpc>
                <a:spcPct val="107000"/>
              </a:lnSpc>
              <a:spcBef>
                <a:spcPts val="0"/>
              </a:spcBef>
              <a:spcAft>
                <a:spcPts val="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Arial" panose="020B0604020202020204" pitchFamily="34" charset="0"/>
              </a:rPr>
              <a:t>The BIL includes a five-year reauthorization of the federal surface transportation act (FAST Act)</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1200" b="0" dirty="0">
                <a:effectLst/>
                <a:latin typeface="Calibri" panose="020F0502020204030204" pitchFamily="34" charset="0"/>
                <a:ea typeface="Calibri" panose="020F0502020204030204" pitchFamily="34" charset="0"/>
                <a:cs typeface="Arial" panose="020B0604020202020204" pitchFamily="34" charset="0"/>
              </a:rPr>
              <a:t>The BIL provides a total of $1.2 trillion in funding nationally - $973 billion is available over the next five years from FFY 2022 through FFY 2026, including $550 billion for new investments for all modes of transportation, water, power and energy, environmental remediation, public lands, broadband, and resiliency.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1200" b="0">
                <a:effectLst/>
                <a:latin typeface="Calibri" panose="020F0502020204030204" pitchFamily="34" charset="0"/>
                <a:ea typeface="Calibri" panose="020F0502020204030204" pitchFamily="34" charset="0"/>
                <a:cs typeface="Arial" panose="020B0604020202020204" pitchFamily="34" charset="0"/>
              </a:rPr>
              <a:t>The BIL </a:t>
            </a:r>
            <a:r>
              <a:rPr lang="en-US" sz="1200" b="0" dirty="0">
                <a:effectLst/>
                <a:latin typeface="Calibri" panose="020F0502020204030204" pitchFamily="34" charset="0"/>
                <a:ea typeface="Calibri" panose="020F0502020204030204" pitchFamily="34" charset="0"/>
                <a:cs typeface="Arial" panose="020B0604020202020204" pitchFamily="34" charset="0"/>
              </a:rPr>
              <a:t>is estimated to bring </a:t>
            </a:r>
            <a:r>
              <a:rPr lang="en-US" sz="1200" b="0" u="sng" dirty="0">
                <a:effectLst/>
                <a:latin typeface="Calibri" panose="020F0502020204030204" pitchFamily="34" charset="0"/>
                <a:ea typeface="Calibri" panose="020F0502020204030204" pitchFamily="34" charset="0"/>
                <a:cs typeface="Arial" panose="020B0604020202020204" pitchFamily="34" charset="0"/>
              </a:rPr>
              <a:t>$16.7 billion</a:t>
            </a:r>
            <a:r>
              <a:rPr lang="en-US" sz="1200" b="0" dirty="0">
                <a:effectLst/>
                <a:latin typeface="Calibri" panose="020F0502020204030204" pitchFamily="34" charset="0"/>
                <a:ea typeface="Calibri" panose="020F0502020204030204" pitchFamily="34" charset="0"/>
                <a:cs typeface="Arial" panose="020B0604020202020204" pitchFamily="34" charset="0"/>
              </a:rPr>
              <a:t> in transportation formula funds to </a:t>
            </a:r>
            <a:r>
              <a:rPr lang="en-US" sz="1200" b="0" u="sng" dirty="0">
                <a:effectLst/>
                <a:latin typeface="Calibri" panose="020F0502020204030204" pitchFamily="34" charset="0"/>
                <a:ea typeface="Calibri" panose="020F0502020204030204" pitchFamily="34" charset="0"/>
                <a:cs typeface="Arial" panose="020B0604020202020204" pitchFamily="34" charset="0"/>
              </a:rPr>
              <a:t>Florida</a:t>
            </a:r>
            <a:r>
              <a:rPr lang="en-US" sz="1200" b="0" dirty="0">
                <a:effectLst/>
                <a:latin typeface="Calibri" panose="020F0502020204030204" pitchFamily="34" charset="0"/>
                <a:ea typeface="Calibri" panose="020F0502020204030204" pitchFamily="34" charset="0"/>
                <a:cs typeface="Arial" panose="020B0604020202020204" pitchFamily="34" charset="0"/>
              </a:rPr>
              <a:t> </a:t>
            </a:r>
            <a:r>
              <a:rPr lang="en-US" sz="1200" b="0" dirty="0">
                <a:solidFill>
                  <a:srgbClr val="000000"/>
                </a:solidFill>
                <a:effectLst/>
                <a:latin typeface="Calibri" panose="020F0502020204030204" pitchFamily="34" charset="0"/>
                <a:ea typeface="Calibri" panose="020F0502020204030204" pitchFamily="34" charset="0"/>
              </a:rPr>
              <a:t>among FDOT, transit agencies, airports, and other partners</a:t>
            </a:r>
            <a:r>
              <a:rPr lang="en-US" sz="1200" b="0" dirty="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1200" b="0" dirty="0">
                <a:effectLst/>
                <a:latin typeface="Calibri" panose="020F0502020204030204" pitchFamily="34" charset="0"/>
                <a:ea typeface="Calibri" panose="020F0502020204030204" pitchFamily="34" charset="0"/>
                <a:cs typeface="Calibri" panose="020F0502020204030204" pitchFamily="34" charset="0"/>
              </a:rPr>
              <a:t>Assistant Secretary Brad Thoburn will do a deeper dive on the BIL first thing tomorrow morning.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1200" b="0" dirty="0">
                <a:effectLst/>
                <a:latin typeface="Calibri" panose="020F0502020204030204" pitchFamily="34" charset="0"/>
                <a:ea typeface="Calibri" panose="020F0502020204030204" pitchFamily="34" charset="0"/>
                <a:cs typeface="Calibri" panose="020F0502020204030204" pitchFamily="34" charset="0"/>
              </a:rPr>
              <a:t>It will be very important for us to identify good projects for these opportunities and travel demand modeling will play a critical role. There is a lot of work ahead of us, and it will come fast and furious – so buckle up and get ready. </a:t>
            </a:r>
            <a:endParaRPr lang="en-US" sz="1200" b="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C7484C2-2594-4B7F-B585-21AC6DD4D34F}" type="slidenum">
              <a:rPr lang="en-US" smtClean="0"/>
              <a:pPr/>
              <a:t>5</a:t>
            </a:fld>
            <a:endParaRPr lang="en-US"/>
          </a:p>
        </p:txBody>
      </p:sp>
    </p:spTree>
    <p:extLst>
      <p:ext uri="{BB962C8B-B14F-4D97-AF65-F5344CB8AC3E}">
        <p14:creationId xmlns:p14="http://schemas.microsoft.com/office/powerpoint/2010/main" val="1639412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lgn="l" defTabSz="914400" rtl="0" eaLnBrk="1" latinLnBrk="0" hangingPunct="1">
              <a:buFont typeface="Arial" panose="020B0604020202020204" pitchFamily="34" charset="0"/>
              <a:buChar char="•"/>
            </a:pPr>
            <a:r>
              <a:rPr lang="en-US" sz="1400" kern="1200" dirty="0">
                <a:solidFill>
                  <a:schemeClr val="tx1"/>
                </a:solidFill>
                <a:latin typeface="+mn-lt"/>
                <a:ea typeface="+mn-ea"/>
                <a:cs typeface="+mn-cs"/>
              </a:rPr>
              <a:t>Technology and big data are providing new insights into how people travel</a:t>
            </a:r>
          </a:p>
          <a:p>
            <a:pPr marL="171450" indent="-171450" algn="l" defTabSz="914400" rtl="0" eaLnBrk="1" latinLnBrk="0" hangingPunct="1">
              <a:buFont typeface="Arial" panose="020B0604020202020204" pitchFamily="34" charset="0"/>
              <a:buChar char="•"/>
            </a:pPr>
            <a:r>
              <a:rPr lang="en-US" sz="1400" kern="1200" dirty="0">
                <a:solidFill>
                  <a:schemeClr val="tx1"/>
                </a:solidFill>
                <a:latin typeface="+mn-lt"/>
                <a:ea typeface="+mn-ea"/>
                <a:cs typeface="+mn-cs"/>
              </a:rPr>
              <a:t>When I started working for DOT, the big debate is about whether we will ever use a personal computer for travel demand modeling.  Within the past few years, emerging research on quantum computing is gaining momentum.  It’s going to be able to solve problems too complex for classical computers. Travel behavior is a complex phenomenon – can quantum</a:t>
            </a:r>
            <a:r>
              <a:rPr lang="en-US" sz="1400" b="0" i="0" dirty="0">
                <a:solidFill>
                  <a:srgbClr val="161616"/>
                </a:solidFill>
                <a:effectLst/>
                <a:latin typeface="IBM Plex Sans" panose="020B0604020202020204" pitchFamily="34" charset="0"/>
              </a:rPr>
              <a:t> algorithms be used to identify patterns linking individual data points emerge? </a:t>
            </a:r>
            <a:endParaRPr lang="en-US" sz="1400" kern="1200" dirty="0">
              <a:solidFill>
                <a:schemeClr val="tx1"/>
              </a:solidFill>
              <a:latin typeface="+mn-lt"/>
              <a:ea typeface="+mn-ea"/>
              <a:cs typeface="+mn-cs"/>
            </a:endParaRPr>
          </a:p>
          <a:p>
            <a:pPr marL="171450" indent="-171450">
              <a:buFont typeface="Arial" panose="020B0604020202020204" pitchFamily="34" charset="0"/>
              <a:buChar char="•"/>
            </a:pPr>
            <a:r>
              <a:rPr lang="en-US" sz="1400" b="0" i="0" dirty="0">
                <a:solidFill>
                  <a:srgbClr val="323232"/>
                </a:solidFill>
                <a:effectLst/>
                <a:latin typeface="Georgia" panose="02040502050405020303" pitchFamily="18" charset="0"/>
              </a:rPr>
              <a:t>I don’t think anyone one of us want to live without our cell phones.  Studying anonymized cell-phone data, researchers discovered what is called the Universal Visitation Law of Human Mobility.  What this law basically says is that there is an inverse square relation between the number of people in a given urban location and the distance they traveled to get there, as well as how frequently they made the trip. It seems intuitive that people visit nearby locations frequently and distant ones less so.  This newly discovered idea puts the concept into specific numerical terms.  </a:t>
            </a:r>
            <a:r>
              <a:rPr lang="en-US" sz="1400" dirty="0">
                <a:effectLst/>
                <a:latin typeface="Arial" panose="020B0604020202020204" pitchFamily="34" charset="0"/>
                <a:ea typeface="Calibri" panose="020F0502020204030204" pitchFamily="34" charset="0"/>
                <a:cs typeface="Times New Roman" panose="02020603050405020304" pitchFamily="18" charset="0"/>
              </a:rPr>
              <a:t>The image on the slide </a:t>
            </a:r>
            <a:r>
              <a:rPr lang="en-US" sz="1400" b="0" i="0" dirty="0">
                <a:solidFill>
                  <a:srgbClr val="656565"/>
                </a:solidFill>
                <a:effectLst/>
                <a:latin typeface="Benton"/>
              </a:rPr>
              <a:t>is showing visitor flows across the greater Boston area from cell-phone data. Thickness indicates the number of visitors, and color indicates visit frequency.  The holy grail of the four step modeling process may need to be re-evaluated.  This visitation law, considering both distance and the frequency of visits, outperformed the gravity model.  Fruit for thought.</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This model is outperforming gravity model. W</a:t>
            </a:r>
            <a:r>
              <a:rPr lang="en-US" sz="1400" dirty="0"/>
              <a:t>e need to think about how we can leverage new information and advance technological capabilities to enhance our modeling practices. </a:t>
            </a:r>
          </a:p>
          <a:p>
            <a:endParaRPr lang="en-US" dirty="0"/>
          </a:p>
        </p:txBody>
      </p:sp>
      <p:sp>
        <p:nvSpPr>
          <p:cNvPr id="4" name="Slide Number Placeholder 3"/>
          <p:cNvSpPr>
            <a:spLocks noGrp="1"/>
          </p:cNvSpPr>
          <p:nvPr>
            <p:ph type="sldNum" sz="quarter" idx="5"/>
          </p:nvPr>
        </p:nvSpPr>
        <p:spPr/>
        <p:txBody>
          <a:bodyPr/>
          <a:lstStyle/>
          <a:p>
            <a:fld id="{4C7484C2-2594-4B7F-B585-21AC6DD4D34F}" type="slidenum">
              <a:rPr lang="en-US" smtClean="0"/>
              <a:pPr/>
              <a:t>6</a:t>
            </a:fld>
            <a:endParaRPr lang="en-US"/>
          </a:p>
        </p:txBody>
      </p:sp>
    </p:spTree>
    <p:extLst>
      <p:ext uri="{BB962C8B-B14F-4D97-AF65-F5344CB8AC3E}">
        <p14:creationId xmlns:p14="http://schemas.microsoft.com/office/powerpoint/2010/main" val="311718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We are living the transformation of the transportation industry. Automated, connected, electric, and shared vehicles, big data, e-commerce, and other emerging trends are changing the world as we know it today. This is making future travel demand forecasting very challenging and exciting at the same time. How could we forecast demand 20 years out when everything is changing so fast, and we really don’t know what’s ahead of us. The sensible approach to take is to consider multiple possibilities in a probabilistic framework and conduct scenario planning so that we are prepared for all possible futures and remain flexible to adapt.   </a:t>
            </a:r>
          </a:p>
          <a:p>
            <a:endParaRPr lang="en-US" dirty="0"/>
          </a:p>
        </p:txBody>
      </p:sp>
      <p:sp>
        <p:nvSpPr>
          <p:cNvPr id="4" name="Slide Number Placeholder 3"/>
          <p:cNvSpPr>
            <a:spLocks noGrp="1"/>
          </p:cNvSpPr>
          <p:nvPr>
            <p:ph type="sldNum" sz="quarter" idx="5"/>
          </p:nvPr>
        </p:nvSpPr>
        <p:spPr/>
        <p:txBody>
          <a:bodyPr/>
          <a:lstStyle/>
          <a:p>
            <a:fld id="{4C7484C2-2594-4B7F-B585-21AC6DD4D34F}" type="slidenum">
              <a:rPr lang="en-US" smtClean="0"/>
              <a:pPr/>
              <a:t>7</a:t>
            </a:fld>
            <a:endParaRPr lang="en-US"/>
          </a:p>
        </p:txBody>
      </p:sp>
    </p:spTree>
    <p:extLst>
      <p:ext uri="{BB962C8B-B14F-4D97-AF65-F5344CB8AC3E}">
        <p14:creationId xmlns:p14="http://schemas.microsoft.com/office/powerpoint/2010/main" val="169782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I’ll leave you with these 5 things</a:t>
            </a:r>
          </a:p>
          <a:p>
            <a:pPr marL="171450" indent="-171450">
              <a:buFont typeface="Arial" panose="020B0604020202020204" pitchFamily="34" charset="0"/>
              <a:buChar char="•"/>
            </a:pPr>
            <a:r>
              <a:rPr lang="en-US" dirty="0"/>
              <a:t>Incorporate Planning Emphasis Areas – think of how to analyze equity, emissions reduction, demand for all modes including emerging modes like micro-mobility   </a:t>
            </a:r>
          </a:p>
          <a:p>
            <a:pPr marL="171450" indent="-171450">
              <a:buFont typeface="Arial" panose="020B0604020202020204" pitchFamily="34" charset="0"/>
              <a:buChar char="•"/>
            </a:pPr>
            <a:r>
              <a:rPr lang="en-US" dirty="0"/>
              <a:t>Leverage Emerging Technology and Data – how to enhance existing models leveraging new datasets and potentially think of new ways to better capture travel behavior </a:t>
            </a:r>
          </a:p>
          <a:p>
            <a:pPr marL="171450" indent="-171450">
              <a:buFont typeface="Arial" panose="020B0604020202020204" pitchFamily="34" charset="0"/>
              <a:buChar char="•"/>
            </a:pPr>
            <a:r>
              <a:rPr lang="en-US" dirty="0"/>
              <a:t>Consider Future Scenarios – how can we be prepared for all future possibilities and be nimble</a:t>
            </a:r>
          </a:p>
          <a:p>
            <a:pPr marL="171450" indent="-171450">
              <a:buFont typeface="Arial" panose="020B0604020202020204" pitchFamily="34" charset="0"/>
              <a:buChar char="•"/>
            </a:pPr>
            <a:r>
              <a:rPr lang="en-US" dirty="0"/>
              <a:t>Think outside of </a:t>
            </a:r>
            <a:r>
              <a:rPr lang="en-US"/>
              <a:t>the box </a:t>
            </a:r>
            <a:r>
              <a:rPr lang="en-US" dirty="0"/>
              <a:t>– there is a lot of opportunity for innovation in today’s environment. We cannot keep doing the same thing and expect different results.  </a:t>
            </a:r>
          </a:p>
          <a:p>
            <a:pPr marL="171450" indent="-171450">
              <a:buFont typeface="Arial" panose="020B0604020202020204" pitchFamily="34" charset="0"/>
              <a:buChar char="•"/>
            </a:pPr>
            <a:r>
              <a:rPr lang="en-US" dirty="0"/>
              <a:t>Align with Priorities – finally, there may be an opportunity to rethink the MTF committee and sub-committees and their mission statements given the new opportunities. Focus on these key areas to move the needle.  </a:t>
            </a:r>
          </a:p>
          <a:p>
            <a:endParaRPr lang="en-US" dirty="0"/>
          </a:p>
        </p:txBody>
      </p:sp>
      <p:sp>
        <p:nvSpPr>
          <p:cNvPr id="4" name="Slide Number Placeholder 3"/>
          <p:cNvSpPr>
            <a:spLocks noGrp="1"/>
          </p:cNvSpPr>
          <p:nvPr>
            <p:ph type="sldNum" sz="quarter" idx="5"/>
          </p:nvPr>
        </p:nvSpPr>
        <p:spPr/>
        <p:txBody>
          <a:bodyPr/>
          <a:lstStyle/>
          <a:p>
            <a:fld id="{4C7484C2-2594-4B7F-B585-21AC6DD4D34F}" type="slidenum">
              <a:rPr lang="en-US" smtClean="0"/>
              <a:pPr/>
              <a:t>8</a:t>
            </a:fld>
            <a:endParaRPr lang="en-US"/>
          </a:p>
        </p:txBody>
      </p:sp>
    </p:spTree>
    <p:extLst>
      <p:ext uri="{BB962C8B-B14F-4D97-AF65-F5344CB8AC3E}">
        <p14:creationId xmlns:p14="http://schemas.microsoft.com/office/powerpoint/2010/main" val="313950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all from me. Enjoy the event. Although I provided my contact information on this slide, don’t reach out to me. </a:t>
            </a:r>
            <a:r>
              <a:rPr lang="en-US" dirty="0">
                <a:sym typeface="Wingdings" panose="05000000000000000000" pitchFamily="2" charset="2"/>
              </a:rPr>
              <a:t></a:t>
            </a:r>
            <a:r>
              <a:rPr lang="en-US" dirty="0"/>
              <a:t> Reach out to Thomas Hill if you have any questions. Thank you.</a:t>
            </a:r>
          </a:p>
          <a:p>
            <a:endParaRPr lang="en-US" dirty="0"/>
          </a:p>
        </p:txBody>
      </p:sp>
      <p:sp>
        <p:nvSpPr>
          <p:cNvPr id="4" name="Slide Number Placeholder 3"/>
          <p:cNvSpPr>
            <a:spLocks noGrp="1"/>
          </p:cNvSpPr>
          <p:nvPr>
            <p:ph type="sldNum" sz="quarter" idx="5"/>
          </p:nvPr>
        </p:nvSpPr>
        <p:spPr/>
        <p:txBody>
          <a:bodyPr/>
          <a:lstStyle/>
          <a:p>
            <a:fld id="{4C7484C2-2594-4B7F-B585-21AC6DD4D34F}" type="slidenum">
              <a:rPr lang="en-US" smtClean="0"/>
              <a:pPr/>
              <a:t>9</a:t>
            </a:fld>
            <a:endParaRPr lang="en-US"/>
          </a:p>
        </p:txBody>
      </p:sp>
    </p:spTree>
    <p:extLst>
      <p:ext uri="{BB962C8B-B14F-4D97-AF65-F5344CB8AC3E}">
        <p14:creationId xmlns:p14="http://schemas.microsoft.com/office/powerpoint/2010/main" val="234894369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C4444DE-0128-438A-9859-9829E21F1A83}"/>
              </a:ext>
            </a:extLst>
          </p:cNvPr>
          <p:cNvGrpSpPr/>
          <p:nvPr userDrawn="1"/>
        </p:nvGrpSpPr>
        <p:grpSpPr>
          <a:xfrm>
            <a:off x="0" y="0"/>
            <a:ext cx="12192000" cy="6858000"/>
            <a:chOff x="0" y="0"/>
            <a:chExt cx="12192000" cy="6858000"/>
          </a:xfrm>
          <a:gradFill flip="none" rotWithShape="1">
            <a:gsLst>
              <a:gs pos="33000">
                <a:srgbClr val="013D70"/>
              </a:gs>
              <a:gs pos="100000">
                <a:srgbClr val="002D5F"/>
              </a:gs>
            </a:gsLst>
            <a:path path="circle">
              <a:fillToRect l="50000" t="50000" r="50000" b="50000"/>
            </a:path>
            <a:tileRect/>
          </a:gradFill>
        </p:grpSpPr>
        <p:sp>
          <p:nvSpPr>
            <p:cNvPr id="5" name="Rectangle 4">
              <a:extLst>
                <a:ext uri="{FF2B5EF4-FFF2-40B4-BE49-F238E27FC236}">
                  <a16:creationId xmlns:a16="http://schemas.microsoft.com/office/drawing/2014/main" id="{11DADBAA-8B13-4BE9-B875-2DAA17F68A3C}"/>
                </a:ext>
              </a:extLst>
            </p:cNvPr>
            <p:cNvSpPr/>
            <p:nvPr userDrawn="1"/>
          </p:nvSpPr>
          <p:spPr>
            <a:xfrm>
              <a:off x="0" y="0"/>
              <a:ext cx="12192000" cy="6858000"/>
            </a:xfrm>
            <a:prstGeom prst="rect">
              <a:avLst/>
            </a:prstGeom>
            <a:grpFill/>
            <a:ln>
              <a:solidFill>
                <a:srgbClr val="002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10" name="Picture 9" descr="A picture containing text, bus, outdoor, double&#10;&#10;Description automatically generated">
              <a:extLst>
                <a:ext uri="{FF2B5EF4-FFF2-40B4-BE49-F238E27FC236}">
                  <a16:creationId xmlns:a16="http://schemas.microsoft.com/office/drawing/2014/main" id="{3DD685C6-02A2-4A9C-B61F-30F7CA57E06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3460" b="98847" l="1913" r="99617">
                          <a14:foregroundMark x1="90895" y1="3871" x2="83168" y2="13591"/>
                          <a14:foregroundMark x1="83168" y1="13591" x2="92884" y2="17463"/>
                          <a14:foregroundMark x1="92884" y1="17463" x2="92884" y2="5272"/>
                          <a14:foregroundMark x1="92884" y1="5272" x2="92043" y2="4530"/>
                          <a14:foregroundMark x1="94032" y1="32784" x2="83168" y2="42586"/>
                          <a14:foregroundMark x1="83168" y1="42586" x2="95562" y2="42586"/>
                          <a14:foregroundMark x1="95562" y1="42586" x2="94797" y2="33526"/>
                          <a14:foregroundMark x1="99158" y1="3624" x2="98776" y2="21911"/>
                          <a14:foregroundMark x1="94338" y1="86079" x2="81943" y2="86079"/>
                          <a14:foregroundMark x1="81943" y1="86079" x2="82708" y2="96787"/>
                          <a14:foregroundMark x1="82708" y1="96787" x2="92196" y2="97282"/>
                          <a14:foregroundMark x1="92196" y1="97282" x2="95486" y2="86820"/>
                          <a14:foregroundMark x1="95486" y1="86820" x2="94338" y2="86244"/>
                          <a14:foregroundMark x1="54246" y1="97446" x2="72533" y2="97776"/>
                          <a14:foregroundMark x1="30145" y1="98517" x2="45677" y2="98847"/>
                          <a14:foregroundMark x1="21959" y1="77924" x2="9411" y2="77018"/>
                          <a14:foregroundMark x1="9411" y1="77018" x2="2295" y2="82043"/>
                          <a14:foregroundMark x1="2295" y1="82043" x2="1989" y2="91598"/>
                          <a14:foregroundMark x1="1989" y1="91598" x2="15379" y2="98353"/>
                          <a14:foregroundMark x1="15379" y1="98353" x2="21270" y2="89868"/>
                          <a14:foregroundMark x1="21270" y1="89868" x2="21729" y2="79160"/>
                          <a14:foregroundMark x1="99158" y1="28007" x2="99617" y2="46952"/>
                        </a14:backgroundRemoval>
                      </a14:imgEffect>
                    </a14:imgLayer>
                  </a14:imgProps>
                </a:ext>
                <a:ext uri="{28A0092B-C50C-407E-A947-70E740481C1C}">
                  <a14:useLocalDpi xmlns:a14="http://schemas.microsoft.com/office/drawing/2010/main" val="0"/>
                </a:ext>
              </a:extLst>
            </a:blip>
            <a:stretch>
              <a:fillRect/>
            </a:stretch>
          </p:blipFill>
          <p:spPr>
            <a:xfrm>
              <a:off x="6477000" y="1549652"/>
              <a:ext cx="5715000" cy="5308347"/>
            </a:xfrm>
            <a:prstGeom prst="rect">
              <a:avLst/>
            </a:prstGeom>
            <a:grpFill/>
          </p:spPr>
        </p:pic>
      </p:grpSp>
      <p:sp>
        <p:nvSpPr>
          <p:cNvPr id="2" name="Title 1"/>
          <p:cNvSpPr>
            <a:spLocks noGrp="1"/>
          </p:cNvSpPr>
          <p:nvPr>
            <p:ph type="ctrTitle"/>
          </p:nvPr>
        </p:nvSpPr>
        <p:spPr>
          <a:xfrm>
            <a:off x="406400" y="457205"/>
            <a:ext cx="10363200" cy="1470025"/>
          </a:xfrm>
        </p:spPr>
        <p:txBody>
          <a:bodyPr>
            <a:normAutofit/>
          </a:bodyPr>
          <a:lstStyle>
            <a:lvl1pPr algn="l">
              <a:defRPr sz="4000" b="1">
                <a:solidFill>
                  <a:schemeClr val="bg1"/>
                </a:solidFill>
                <a:latin typeface="Century Gothic" pitchFamily="34" charset="0"/>
              </a:defRPr>
            </a:lvl1pPr>
          </a:lstStyle>
          <a:p>
            <a:r>
              <a:rPr lang="en-US" dirty="0"/>
              <a:t>Click to edit Master title style</a:t>
            </a:r>
          </a:p>
        </p:txBody>
      </p:sp>
      <p:sp>
        <p:nvSpPr>
          <p:cNvPr id="3" name="Subtitle 2"/>
          <p:cNvSpPr>
            <a:spLocks noGrp="1"/>
          </p:cNvSpPr>
          <p:nvPr>
            <p:ph type="subTitle" idx="1"/>
          </p:nvPr>
        </p:nvSpPr>
        <p:spPr>
          <a:xfrm>
            <a:off x="406400" y="2133600"/>
            <a:ext cx="7721600" cy="990600"/>
          </a:xfrm>
        </p:spPr>
        <p:txBody>
          <a:bodyPr/>
          <a:lstStyle>
            <a:lvl1pPr marL="0" indent="0" algn="l">
              <a:buNone/>
              <a:defRPr>
                <a:solidFill>
                  <a:schemeClr val="tx1">
                    <a:tint val="75000"/>
                  </a:schemeClr>
                </a:solidFill>
                <a:latin typeface="Century Gothic"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06400" y="3276600"/>
            <a:ext cx="3454400" cy="762000"/>
          </a:xfrm>
        </p:spPr>
        <p:txBody>
          <a:bodyPr/>
          <a:lstStyle/>
          <a:p>
            <a:fld id="{E8BE4749-8582-4D1B-9468-A05B73C19960}" type="datetimeFigureOut">
              <a:rPr lang="en-US" smtClean="0"/>
              <a:pPr/>
              <a:t>2/14/2022</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BE4749-8582-4D1B-9468-A05B73C19960}"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AD2FA-D354-4EE8-BD92-86E7BF15242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BE4749-8582-4D1B-9468-A05B73C19960}"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AD2FA-D354-4EE8-BD92-86E7BF15242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9347200" cy="533400"/>
          </a:xfrm>
        </p:spPr>
        <p:txBody>
          <a:bodyPr>
            <a:noAutofit/>
          </a:bodyPr>
          <a:lstStyle>
            <a:lvl1pPr algn="l">
              <a:defRPr sz="3200" b="1">
                <a:solidFill>
                  <a:schemeClr val="bg1"/>
                </a:solidFill>
                <a:latin typeface="Century Gothic" pitchFamily="34" charset="0"/>
              </a:defRPr>
            </a:lvl1pPr>
          </a:lstStyle>
          <a:p>
            <a:r>
              <a:rPr lang="en-US" dirty="0"/>
              <a:t>Click to edit Master title style</a:t>
            </a:r>
          </a:p>
        </p:txBody>
      </p:sp>
      <p:sp>
        <p:nvSpPr>
          <p:cNvPr id="3" name="Content Placeholder 2"/>
          <p:cNvSpPr>
            <a:spLocks noGrp="1"/>
          </p:cNvSpPr>
          <p:nvPr>
            <p:ph idx="1"/>
          </p:nvPr>
        </p:nvSpPr>
        <p:spPr>
          <a:xfrm>
            <a:off x="609600" y="990602"/>
            <a:ext cx="11582400" cy="57911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 y="76206"/>
            <a:ext cx="9448800" cy="685799"/>
          </a:xfrm>
        </p:spPr>
        <p:txBody>
          <a:bodyPr anchor="t"/>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BE4749-8582-4D1B-9468-A05B73C19960}"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AD2FA-D354-4EE8-BD92-86E7BF15242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9042400" cy="533400"/>
          </a:xfrm>
        </p:spPr>
        <p:txBody>
          <a:bodyPr>
            <a:noAutofit/>
          </a:bodyPr>
          <a:lstStyle>
            <a:lvl1pPr algn="l">
              <a:defRPr sz="3200" b="1">
                <a:solidFill>
                  <a:schemeClr val="bg1"/>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BE4749-8582-4D1B-9468-A05B73C19960}" type="datetimeFigureOut">
              <a:rPr lang="en-US" smtClean="0"/>
              <a:pPr/>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AD2FA-D354-4EE8-BD92-86E7BF15242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
            <a:ext cx="9042400" cy="533400"/>
          </a:xfrm>
        </p:spPr>
        <p:txBody>
          <a:bodyPr/>
          <a:lstStyle>
            <a:lvl1pPr algn="l">
              <a:defRPr b="1">
                <a:solidFill>
                  <a:schemeClr val="bg1"/>
                </a:solidFill>
                <a:latin typeface="Century Gothic" panose="020B0502020202020204" pitchFamily="34" charset="0"/>
              </a:defRPr>
            </a:lvl1pPr>
          </a:lstStyle>
          <a:p>
            <a:r>
              <a:rPr lang="en-US" dirty="0"/>
              <a:t>Click to edit Master title styles</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BE4749-8582-4D1B-9468-A05B73C19960}" type="datetimeFigureOut">
              <a:rPr lang="en-US" smtClean="0"/>
              <a:pPr/>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CAD2FA-D354-4EE8-BD92-86E7BF15242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9042400" cy="533400"/>
          </a:xfrm>
        </p:spPr>
        <p:txBody>
          <a:bodyPr/>
          <a:lstStyle>
            <a:lvl1pPr algn="l">
              <a:defRPr b="1">
                <a:solidFill>
                  <a:schemeClr val="bg1"/>
                </a:solidFill>
                <a:latin typeface="Century Gothic" panose="020B0502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E8BE4749-8582-4D1B-9468-A05B73C19960}" type="datetimeFigureOut">
              <a:rPr lang="en-US" smtClean="0"/>
              <a:pPr/>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CAD2FA-D354-4EE8-BD92-86E7BF15242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E4749-8582-4D1B-9468-A05B73C19960}" type="datetimeFigureOut">
              <a:rPr lang="en-US" smtClean="0"/>
              <a:pPr/>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CAD2FA-D354-4EE8-BD92-86E7BF15242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BE4749-8582-4D1B-9468-A05B73C19960}" type="datetimeFigureOut">
              <a:rPr lang="en-US" smtClean="0"/>
              <a:pPr/>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AD2FA-D354-4EE8-BD92-86E7BF15242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BE4749-8582-4D1B-9468-A05B73C19960}" type="datetimeFigureOut">
              <a:rPr lang="en-US" smtClean="0"/>
              <a:pPr/>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AD2FA-D354-4EE8-BD92-86E7BF15242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FMTF_powerpoint_slide.jpg"/>
          <p:cNvPicPr>
            <a:picLocks noChangeAspect="1"/>
          </p:cNvPicPr>
          <p:nvPr userDrawn="1"/>
        </p:nvPicPr>
        <p:blipFill>
          <a:blip r:embed="rId13" cstate="print"/>
          <a:srcRect r="-820" b="87778"/>
          <a:stretch>
            <a:fillRect/>
          </a:stretch>
        </p:blipFill>
        <p:spPr>
          <a:xfrm>
            <a:off x="0" y="0"/>
            <a:ext cx="12192000" cy="817756"/>
          </a:xfrm>
          <a:prstGeom prst="rect">
            <a:avLst/>
          </a:prstGeom>
        </p:spPr>
      </p:pic>
      <p:sp>
        <p:nvSpPr>
          <p:cNvPr id="2" name="Title Placeholder 1"/>
          <p:cNvSpPr>
            <a:spLocks noGrp="1"/>
          </p:cNvSpPr>
          <p:nvPr>
            <p:ph type="title"/>
          </p:nvPr>
        </p:nvSpPr>
        <p:spPr>
          <a:xfrm>
            <a:off x="406400" y="152400"/>
            <a:ext cx="92456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6400" y="914400"/>
            <a:ext cx="114808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BE4749-8582-4D1B-9468-A05B73C19960}" type="datetimeFigureOut">
              <a:rPr lang="en-US" smtClean="0"/>
              <a:pPr/>
              <a:t>2/14/2022</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CAD2FA-D354-4EE8-BD92-86E7BF152427}" type="slidenum">
              <a:rPr lang="en-US" smtClean="0"/>
              <a:pPr/>
              <a:t>‹#›</a:t>
            </a:fld>
            <a:endParaRPr lang="en-US"/>
          </a:p>
        </p:txBody>
      </p:sp>
      <p:pic>
        <p:nvPicPr>
          <p:cNvPr id="10" name="Picture 9" descr="FMTF_powerpoint_pics.jpg"/>
          <p:cNvPicPr>
            <a:picLocks noChangeAspect="1"/>
          </p:cNvPicPr>
          <p:nvPr userDrawn="1"/>
        </p:nvPicPr>
        <p:blipFill>
          <a:blip r:embed="rId14" cstate="print"/>
          <a:srcRect l="49584" t="25556" r="15000" b="31515"/>
          <a:stretch>
            <a:fillRect/>
          </a:stretch>
        </p:blipFill>
        <p:spPr>
          <a:xfrm>
            <a:off x="10871200" y="122373"/>
            <a:ext cx="982160" cy="669654"/>
          </a:xfrm>
          <a:prstGeom prst="rect">
            <a:avLst/>
          </a:prstGeom>
        </p:spPr>
      </p:pic>
      <p:pic>
        <p:nvPicPr>
          <p:cNvPr id="11" name="Picture 10" descr="FMTF_powerpoint_pics.jpg"/>
          <p:cNvPicPr>
            <a:picLocks noChangeAspect="1"/>
          </p:cNvPicPr>
          <p:nvPr userDrawn="1"/>
        </p:nvPicPr>
        <p:blipFill>
          <a:blip r:embed="rId14" cstate="print"/>
          <a:srcRect l="14167" t="25556" r="50417" b="33440"/>
          <a:stretch>
            <a:fillRect/>
          </a:stretch>
        </p:blipFill>
        <p:spPr>
          <a:xfrm>
            <a:off x="9753600" y="122374"/>
            <a:ext cx="982160" cy="639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spcBef>
          <a:spcPct val="0"/>
        </a:spcBef>
        <a:buNone/>
        <a:defRPr sz="3300" b="1" kern="1200">
          <a:solidFill>
            <a:schemeClr val="bg1"/>
          </a:solidFill>
          <a:latin typeface="Century Gothic" panose="020B0502020202020204"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jpeg"/><Relationship Id="rId2" Type="http://schemas.openxmlformats.org/officeDocument/2006/relationships/notesSlide" Target="../notesSlides/notesSlide8.xml"/><Relationship Id="rId16"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jpe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5"/>
            <a:ext cx="10160000" cy="1470025"/>
          </a:xfrm>
        </p:spPr>
        <p:txBody>
          <a:bodyPr>
            <a:normAutofit/>
          </a:bodyPr>
          <a:lstStyle/>
          <a:p>
            <a:pPr algn="l"/>
            <a:r>
              <a:rPr lang="en-US" sz="4400" dirty="0">
                <a:solidFill>
                  <a:schemeClr val="bg1"/>
                </a:solidFill>
              </a:rPr>
              <a:t>Florida Model Task Force Meeting</a:t>
            </a:r>
          </a:p>
        </p:txBody>
      </p:sp>
      <p:sp>
        <p:nvSpPr>
          <p:cNvPr id="3" name="Subtitle 2"/>
          <p:cNvSpPr>
            <a:spLocks noGrp="1"/>
          </p:cNvSpPr>
          <p:nvPr>
            <p:ph type="subTitle" idx="1"/>
          </p:nvPr>
        </p:nvSpPr>
        <p:spPr>
          <a:xfrm>
            <a:off x="838200" y="2438400"/>
            <a:ext cx="4343400" cy="1543050"/>
          </a:xfrm>
        </p:spPr>
        <p:txBody>
          <a:bodyPr>
            <a:noAutofit/>
          </a:bodyPr>
          <a:lstStyle/>
          <a:p>
            <a:pPr lvl="0" algn="l" eaLnBrk="0" fontAlgn="base" hangingPunct="0">
              <a:spcBef>
                <a:spcPct val="50000"/>
              </a:spcBef>
              <a:spcAft>
                <a:spcPct val="0"/>
              </a:spcAft>
            </a:pPr>
            <a:endParaRPr lang="en-US" sz="1050" b="1" i="1" dirty="0">
              <a:solidFill>
                <a:schemeClr val="bg1"/>
              </a:solidFill>
            </a:endParaRPr>
          </a:p>
          <a:p>
            <a:pPr lvl="0" algn="l" eaLnBrk="0" fontAlgn="base" hangingPunct="0">
              <a:spcBef>
                <a:spcPct val="50000"/>
              </a:spcBef>
              <a:spcAft>
                <a:spcPct val="0"/>
              </a:spcAft>
            </a:pPr>
            <a:r>
              <a:rPr lang="en-US" sz="1600" b="1" i="1" dirty="0">
                <a:solidFill>
                  <a:schemeClr val="bg1"/>
                </a:solidFill>
              </a:rPr>
              <a:t>presented by</a:t>
            </a:r>
            <a:br>
              <a:rPr lang="en-US" sz="1600" b="1" i="1" dirty="0">
                <a:solidFill>
                  <a:schemeClr val="bg1"/>
                </a:solidFill>
              </a:rPr>
            </a:br>
            <a:r>
              <a:rPr lang="en-US" sz="2000" b="1" dirty="0">
                <a:solidFill>
                  <a:schemeClr val="bg1"/>
                </a:solidFill>
              </a:rPr>
              <a:t>Huiwei Shen, Chief Planner</a:t>
            </a:r>
            <a:r>
              <a:rPr lang="en-US" sz="1600" b="1" i="1" dirty="0">
                <a:solidFill>
                  <a:schemeClr val="bg1"/>
                </a:solidFill>
              </a:rPr>
              <a:t> </a:t>
            </a:r>
            <a:br>
              <a:rPr lang="en-US" b="1" dirty="0">
                <a:solidFill>
                  <a:schemeClr val="bg1"/>
                </a:solidFill>
              </a:rPr>
            </a:br>
            <a:r>
              <a:rPr lang="en-US" sz="2000" b="1" dirty="0">
                <a:solidFill>
                  <a:schemeClr val="bg1"/>
                </a:solidFill>
              </a:rPr>
              <a:t>(former modeler)</a:t>
            </a:r>
          </a:p>
          <a:p>
            <a:pPr lvl="0" algn="l" eaLnBrk="0" fontAlgn="base" hangingPunct="0">
              <a:spcBef>
                <a:spcPct val="50000"/>
              </a:spcBef>
              <a:spcAft>
                <a:spcPct val="0"/>
              </a:spcAft>
            </a:pPr>
            <a:endParaRPr lang="en-US" sz="1600" b="1" dirty="0">
              <a:solidFill>
                <a:schemeClr val="bg1"/>
              </a:solidFill>
            </a:endParaRPr>
          </a:p>
          <a:p>
            <a:pPr lvl="0" algn="l" eaLnBrk="0" fontAlgn="base" hangingPunct="0">
              <a:spcBef>
                <a:spcPct val="50000"/>
              </a:spcBef>
              <a:spcAft>
                <a:spcPct val="0"/>
              </a:spcAft>
            </a:pPr>
            <a:r>
              <a:rPr lang="en-US" sz="1600" b="1" dirty="0">
                <a:solidFill>
                  <a:schemeClr val="bg1"/>
                </a:solidFill>
              </a:rPr>
              <a:t>February 23, 2022</a:t>
            </a:r>
          </a:p>
          <a:p>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09EB471-F98D-49B7-AE93-A2B3F2E9E2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89" t="34748" b="21659"/>
          <a:stretch/>
        </p:blipFill>
        <p:spPr>
          <a:xfrm>
            <a:off x="1" y="3429000"/>
            <a:ext cx="12192000" cy="3441405"/>
          </a:xfrm>
          <a:prstGeom prst="rect">
            <a:avLst/>
          </a:prstGeom>
        </p:spPr>
      </p:pic>
      <p:sp>
        <p:nvSpPr>
          <p:cNvPr id="3" name="Rectangle 2">
            <a:extLst>
              <a:ext uri="{FF2B5EF4-FFF2-40B4-BE49-F238E27FC236}">
                <a16:creationId xmlns:a16="http://schemas.microsoft.com/office/drawing/2014/main" id="{24D9167E-8576-4915-B65B-EA0DBEEB0E55}"/>
              </a:ext>
            </a:extLst>
          </p:cNvPr>
          <p:cNvSpPr/>
          <p:nvPr/>
        </p:nvSpPr>
        <p:spPr>
          <a:xfrm>
            <a:off x="0" y="3429000"/>
            <a:ext cx="12192000" cy="185448"/>
          </a:xfrm>
          <a:prstGeom prst="rect">
            <a:avLst/>
          </a:prstGeom>
          <a:solidFill>
            <a:srgbClr val="D1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52400"/>
            <a:ext cx="9067800" cy="533400"/>
          </a:xfrm>
        </p:spPr>
        <p:txBody>
          <a:bodyPr>
            <a:noAutofit/>
          </a:bodyPr>
          <a:lstStyle/>
          <a:p>
            <a:pPr algn="l"/>
            <a:r>
              <a:rPr lang="en-US" dirty="0"/>
              <a:t>Best in Class</a:t>
            </a:r>
            <a:endParaRPr lang="en-US" dirty="0">
              <a:solidFill>
                <a:schemeClr val="bg1"/>
              </a:solidFill>
            </a:endParaRPr>
          </a:p>
        </p:txBody>
      </p:sp>
      <p:sp>
        <p:nvSpPr>
          <p:cNvPr id="4" name="Subtitle 2">
            <a:extLst>
              <a:ext uri="{FF2B5EF4-FFF2-40B4-BE49-F238E27FC236}">
                <a16:creationId xmlns:a16="http://schemas.microsoft.com/office/drawing/2014/main" id="{D60614A3-30E8-4B97-A23F-F70883A8750C}"/>
              </a:ext>
            </a:extLst>
          </p:cNvPr>
          <p:cNvSpPr txBox="1">
            <a:spLocks/>
          </p:cNvSpPr>
          <p:nvPr/>
        </p:nvSpPr>
        <p:spPr>
          <a:xfrm>
            <a:off x="1005276" y="5029200"/>
            <a:ext cx="2132354" cy="525462"/>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2000" b="1" dirty="0">
                <a:latin typeface="Century Gothic" panose="020B0502020202020204" pitchFamily="34" charset="0"/>
              </a:rPr>
              <a:t>Legendary </a:t>
            </a:r>
            <a:r>
              <a:rPr lang="en-US" sz="2000" dirty="0">
                <a:latin typeface="Century Gothic" panose="020B0502020202020204" pitchFamily="34" charset="0"/>
              </a:rPr>
              <a:t>Talent</a:t>
            </a:r>
          </a:p>
        </p:txBody>
      </p:sp>
      <p:sp>
        <p:nvSpPr>
          <p:cNvPr id="6" name="Subtitle 2">
            <a:extLst>
              <a:ext uri="{FF2B5EF4-FFF2-40B4-BE49-F238E27FC236}">
                <a16:creationId xmlns:a16="http://schemas.microsoft.com/office/drawing/2014/main" id="{B3E24ACA-D30D-4C11-8E65-857947DBA893}"/>
              </a:ext>
            </a:extLst>
          </p:cNvPr>
          <p:cNvSpPr txBox="1">
            <a:spLocks/>
          </p:cNvSpPr>
          <p:nvPr/>
        </p:nvSpPr>
        <p:spPr>
          <a:xfrm>
            <a:off x="5085623" y="5029200"/>
            <a:ext cx="2321614" cy="525462"/>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latin typeface="Century Gothic" panose="020B0502020202020204" pitchFamily="34" charset="0"/>
              </a:rPr>
              <a:t>Industry </a:t>
            </a:r>
            <a:r>
              <a:rPr lang="en-US" sz="2000" dirty="0">
                <a:latin typeface="Century Gothic" panose="020B0502020202020204" pitchFamily="34" charset="0"/>
              </a:rPr>
              <a:t>Partnership</a:t>
            </a:r>
          </a:p>
        </p:txBody>
      </p:sp>
      <p:sp>
        <p:nvSpPr>
          <p:cNvPr id="8" name="Subtitle 2">
            <a:extLst>
              <a:ext uri="{FF2B5EF4-FFF2-40B4-BE49-F238E27FC236}">
                <a16:creationId xmlns:a16="http://schemas.microsoft.com/office/drawing/2014/main" id="{E20E9675-D5F9-45D3-9113-28FE7D90C1D4}"/>
              </a:ext>
            </a:extLst>
          </p:cNvPr>
          <p:cNvSpPr txBox="1">
            <a:spLocks/>
          </p:cNvSpPr>
          <p:nvPr/>
        </p:nvSpPr>
        <p:spPr>
          <a:xfrm>
            <a:off x="9377332" y="5029200"/>
            <a:ext cx="2321614" cy="5254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000" b="1" dirty="0">
                <a:latin typeface="Century Gothic" panose="020B0502020202020204" pitchFamily="34" charset="0"/>
              </a:rPr>
              <a:t>New </a:t>
            </a:r>
          </a:p>
          <a:p>
            <a:pPr>
              <a:lnSpc>
                <a:spcPct val="100000"/>
              </a:lnSpc>
              <a:spcBef>
                <a:spcPts val="0"/>
              </a:spcBef>
            </a:pPr>
            <a:r>
              <a:rPr lang="en-US" sz="2000" dirty="0">
                <a:latin typeface="Century Gothic" panose="020B0502020202020204" pitchFamily="34" charset="0"/>
              </a:rPr>
              <a:t>Platform</a:t>
            </a:r>
          </a:p>
        </p:txBody>
      </p:sp>
      <p:sp>
        <p:nvSpPr>
          <p:cNvPr id="10" name="Oval 9" descr="Multi-colored graphs and numbers">
            <a:extLst>
              <a:ext uri="{FF2B5EF4-FFF2-40B4-BE49-F238E27FC236}">
                <a16:creationId xmlns:a16="http://schemas.microsoft.com/office/drawing/2014/main" id="{EE497412-1A7D-4C11-AB32-41459C83995D}"/>
              </a:ext>
            </a:extLst>
          </p:cNvPr>
          <p:cNvSpPr/>
          <p:nvPr/>
        </p:nvSpPr>
        <p:spPr>
          <a:xfrm>
            <a:off x="8792065" y="1967112"/>
            <a:ext cx="2743200" cy="2743200"/>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descr="Colorful charts and graphs">
            <a:extLst>
              <a:ext uri="{FF2B5EF4-FFF2-40B4-BE49-F238E27FC236}">
                <a16:creationId xmlns:a16="http://schemas.microsoft.com/office/drawing/2014/main" id="{FC175022-46C4-4608-BE63-C9987682BC7F}"/>
              </a:ext>
            </a:extLst>
          </p:cNvPr>
          <p:cNvSpPr/>
          <p:nvPr/>
        </p:nvSpPr>
        <p:spPr>
          <a:xfrm>
            <a:off x="9165970" y="2025163"/>
            <a:ext cx="2746373" cy="2746373"/>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CC0C9399-5DD8-4588-845A-7D53BB63151D}"/>
              </a:ext>
            </a:extLst>
          </p:cNvPr>
          <p:cNvGrpSpPr/>
          <p:nvPr/>
        </p:nvGrpSpPr>
        <p:grpSpPr>
          <a:xfrm>
            <a:off x="4711718" y="1967112"/>
            <a:ext cx="3120278" cy="2804424"/>
            <a:chOff x="4711718" y="1967112"/>
            <a:chExt cx="3120278" cy="2804424"/>
          </a:xfrm>
        </p:grpSpPr>
        <p:sp>
          <p:nvSpPr>
            <p:cNvPr id="14" name="Oval 13" descr="Multi-colored graphs and numbers">
              <a:extLst>
                <a:ext uri="{FF2B5EF4-FFF2-40B4-BE49-F238E27FC236}">
                  <a16:creationId xmlns:a16="http://schemas.microsoft.com/office/drawing/2014/main" id="{92D735D5-2949-49F2-9942-8E0C9B5F035C}"/>
                </a:ext>
              </a:extLst>
            </p:cNvPr>
            <p:cNvSpPr/>
            <p:nvPr/>
          </p:nvSpPr>
          <p:spPr>
            <a:xfrm>
              <a:off x="4711718" y="1967112"/>
              <a:ext cx="2743200" cy="2743200"/>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EE3B3C91-B556-4ED8-B693-0D755497D81B}"/>
                </a:ext>
              </a:extLst>
            </p:cNvPr>
            <p:cNvSpPr/>
            <p:nvPr/>
          </p:nvSpPr>
          <p:spPr>
            <a:xfrm>
              <a:off x="5085624" y="2025163"/>
              <a:ext cx="2746372" cy="2746373"/>
            </a:xfrm>
            <a:prstGeom prst="ellipse">
              <a:avLst/>
            </a:prstGeom>
            <a:blipFill>
              <a:blip r:embed="rId5">
                <a:extLst>
                  <a:ext uri="{28A0092B-C50C-407E-A947-70E740481C1C}">
                    <a14:useLocalDpi xmlns:a14="http://schemas.microsoft.com/office/drawing/2010/main" val="0"/>
                  </a:ext>
                </a:extLst>
              </a:blip>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7A1805A8-29CA-4CC0-87A7-FBD25E12BB49}"/>
              </a:ext>
            </a:extLst>
          </p:cNvPr>
          <p:cNvGrpSpPr/>
          <p:nvPr/>
        </p:nvGrpSpPr>
        <p:grpSpPr>
          <a:xfrm>
            <a:off x="631371" y="1967112"/>
            <a:ext cx="3156299" cy="2804424"/>
            <a:chOff x="551778" y="2483415"/>
            <a:chExt cx="3156299" cy="2804424"/>
          </a:xfrm>
        </p:grpSpPr>
        <p:sp>
          <p:nvSpPr>
            <p:cNvPr id="17" name="Oval 16" descr="Multi-colored graphs and numbers">
              <a:extLst>
                <a:ext uri="{FF2B5EF4-FFF2-40B4-BE49-F238E27FC236}">
                  <a16:creationId xmlns:a16="http://schemas.microsoft.com/office/drawing/2014/main" id="{13678578-3053-409D-8B6F-689A6291C96B}"/>
                </a:ext>
              </a:extLst>
            </p:cNvPr>
            <p:cNvSpPr/>
            <p:nvPr/>
          </p:nvSpPr>
          <p:spPr>
            <a:xfrm>
              <a:off x="551778" y="2483415"/>
              <a:ext cx="2743200" cy="2743200"/>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descr="Shaking hands after meeting in a cafe">
              <a:extLst>
                <a:ext uri="{FF2B5EF4-FFF2-40B4-BE49-F238E27FC236}">
                  <a16:creationId xmlns:a16="http://schemas.microsoft.com/office/drawing/2014/main" id="{6D7CD04C-A4C1-405D-90ED-3C3FF593EF86}"/>
                </a:ext>
              </a:extLst>
            </p:cNvPr>
            <p:cNvSpPr/>
            <p:nvPr/>
          </p:nvSpPr>
          <p:spPr>
            <a:xfrm>
              <a:off x="961705" y="2541466"/>
              <a:ext cx="2746372" cy="2746373"/>
            </a:xfrm>
            <a:prstGeom prst="ellipse">
              <a:avLst/>
            </a:prstGeom>
            <a:blipFill dpi="0" rotWithShape="1">
              <a:blip r:embed="rId6">
                <a:extLst>
                  <a:ext uri="{28A0092B-C50C-407E-A947-70E740481C1C}">
                    <a14:useLocalDpi xmlns:a14="http://schemas.microsoft.com/office/drawing/2010/main" val="0"/>
                  </a:ext>
                </a:extLst>
              </a:blip>
              <a:srcRect/>
              <a:stretch>
                <a:fillRect l="-1105" t="-4505" r="-2437" b="-19911"/>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3863-5AE8-4432-B69C-C7E49F66B505}"/>
              </a:ext>
            </a:extLst>
          </p:cNvPr>
          <p:cNvSpPr>
            <a:spLocks noGrp="1"/>
          </p:cNvSpPr>
          <p:nvPr>
            <p:ph type="title"/>
          </p:nvPr>
        </p:nvSpPr>
        <p:spPr>
          <a:xfrm>
            <a:off x="609600" y="152400"/>
            <a:ext cx="9347200" cy="533400"/>
          </a:xfrm>
        </p:spPr>
        <p:txBody>
          <a:bodyPr anchor="ctr">
            <a:normAutofit/>
          </a:bodyPr>
          <a:lstStyle/>
          <a:p>
            <a:pPr>
              <a:lnSpc>
                <a:spcPct val="90000"/>
              </a:lnSpc>
            </a:pPr>
            <a:r>
              <a:rPr lang="en-US" dirty="0"/>
              <a:t>Planning Emphasis Areas</a:t>
            </a:r>
            <a:endParaRPr lang="en-US"/>
          </a:p>
        </p:txBody>
      </p:sp>
      <p:pic>
        <p:nvPicPr>
          <p:cNvPr id="4" name="Accomplishments star wars style_3">
            <a:hlinkClick r:id="" action="ppaction://media"/>
            <a:extLst>
              <a:ext uri="{FF2B5EF4-FFF2-40B4-BE49-F238E27FC236}">
                <a16:creationId xmlns:a16="http://schemas.microsoft.com/office/drawing/2014/main" id="{47ABA341-A0FD-4A22-BAE4-8A4E3BA8C1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8200"/>
            <a:ext cx="12192000" cy="5791199"/>
          </a:xfrm>
          <a:prstGeom prst="rect">
            <a:avLst/>
          </a:prstGeom>
          <a:noFill/>
        </p:spPr>
      </p:pic>
    </p:spTree>
    <p:extLst>
      <p:ext uri="{BB962C8B-B14F-4D97-AF65-F5344CB8AC3E}">
        <p14:creationId xmlns:p14="http://schemas.microsoft.com/office/powerpoint/2010/main" val="339850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6419-D86E-4C7A-B712-593B4E65FBBA}"/>
              </a:ext>
            </a:extLst>
          </p:cNvPr>
          <p:cNvSpPr>
            <a:spLocks noGrp="1"/>
          </p:cNvSpPr>
          <p:nvPr>
            <p:ph type="title"/>
          </p:nvPr>
        </p:nvSpPr>
        <p:spPr>
          <a:xfrm>
            <a:off x="304800" y="175032"/>
            <a:ext cx="9347200" cy="533400"/>
          </a:xfrm>
        </p:spPr>
        <p:txBody>
          <a:bodyPr/>
          <a:lstStyle/>
          <a:p>
            <a:r>
              <a:rPr lang="en-US" dirty="0"/>
              <a:t>2020 Census &amp; Urban Boundary Update</a:t>
            </a:r>
          </a:p>
        </p:txBody>
      </p:sp>
      <p:grpSp>
        <p:nvGrpSpPr>
          <p:cNvPr id="29" name="Group 28">
            <a:extLst>
              <a:ext uri="{FF2B5EF4-FFF2-40B4-BE49-F238E27FC236}">
                <a16:creationId xmlns:a16="http://schemas.microsoft.com/office/drawing/2014/main" id="{4EFF5F2D-AD3A-40BC-A2B3-4C9D9D21DCE5}"/>
              </a:ext>
            </a:extLst>
          </p:cNvPr>
          <p:cNvGrpSpPr/>
          <p:nvPr/>
        </p:nvGrpSpPr>
        <p:grpSpPr>
          <a:xfrm>
            <a:off x="-381000" y="762000"/>
            <a:ext cx="7162800" cy="6086773"/>
            <a:chOff x="2399966" y="908253"/>
            <a:chExt cx="7162800" cy="6086773"/>
          </a:xfrm>
        </p:grpSpPr>
        <p:sp>
          <p:nvSpPr>
            <p:cNvPr id="6" name="Subtitle 2">
              <a:extLst>
                <a:ext uri="{FF2B5EF4-FFF2-40B4-BE49-F238E27FC236}">
                  <a16:creationId xmlns:a16="http://schemas.microsoft.com/office/drawing/2014/main" id="{A44F5242-E470-44BF-99B4-8102BB89BBBD}"/>
                </a:ext>
              </a:extLst>
            </p:cNvPr>
            <p:cNvSpPr txBox="1">
              <a:spLocks/>
            </p:cNvSpPr>
            <p:nvPr/>
          </p:nvSpPr>
          <p:spPr>
            <a:xfrm>
              <a:off x="3252533" y="2420963"/>
              <a:ext cx="2282135" cy="839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en-US" sz="1600" dirty="0">
                  <a:latin typeface="Century Gothic" panose="020B0502020202020204" pitchFamily="34" charset="0"/>
                </a:rPr>
                <a:t>US Census Releases </a:t>
              </a:r>
            </a:p>
            <a:p>
              <a:pPr algn="r">
                <a:lnSpc>
                  <a:spcPct val="100000"/>
                </a:lnSpc>
                <a:spcBef>
                  <a:spcPts val="0"/>
                </a:spcBef>
              </a:pPr>
              <a:r>
                <a:rPr lang="en-US" sz="1600" dirty="0">
                  <a:latin typeface="Century Gothic" panose="020B0502020202020204" pitchFamily="34" charset="0"/>
                </a:rPr>
                <a:t>Finalized 2020 </a:t>
              </a:r>
            </a:p>
            <a:p>
              <a:pPr algn="r">
                <a:lnSpc>
                  <a:spcPct val="100000"/>
                </a:lnSpc>
                <a:spcBef>
                  <a:spcPts val="0"/>
                </a:spcBef>
              </a:pPr>
              <a:r>
                <a:rPr lang="en-US" sz="1600" dirty="0">
                  <a:latin typeface="Century Gothic" panose="020B0502020202020204" pitchFamily="34" charset="0"/>
                </a:rPr>
                <a:t>Urban Areas</a:t>
              </a:r>
            </a:p>
          </p:txBody>
        </p:sp>
        <p:sp>
          <p:nvSpPr>
            <p:cNvPr id="7" name="Subtitle 2">
              <a:extLst>
                <a:ext uri="{FF2B5EF4-FFF2-40B4-BE49-F238E27FC236}">
                  <a16:creationId xmlns:a16="http://schemas.microsoft.com/office/drawing/2014/main" id="{1DF61442-160E-4718-BB15-6B3E969B3160}"/>
                </a:ext>
              </a:extLst>
            </p:cNvPr>
            <p:cNvSpPr txBox="1">
              <a:spLocks/>
            </p:cNvSpPr>
            <p:nvPr/>
          </p:nvSpPr>
          <p:spPr>
            <a:xfrm>
              <a:off x="7109574" y="3369149"/>
              <a:ext cx="2285206" cy="80577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dirty="0">
                  <a:latin typeface="Century Gothic" panose="020B0502020202020204" pitchFamily="34" charset="0"/>
                </a:rPr>
                <a:t>Coordination of 2020 </a:t>
              </a:r>
            </a:p>
            <a:p>
              <a:pPr algn="l">
                <a:lnSpc>
                  <a:spcPct val="100000"/>
                </a:lnSpc>
                <a:spcBef>
                  <a:spcPts val="0"/>
                </a:spcBef>
              </a:pPr>
              <a:r>
                <a:rPr lang="en-US" sz="1600" dirty="0">
                  <a:latin typeface="Century Gothic" panose="020B0502020202020204" pitchFamily="34" charset="0"/>
                </a:rPr>
                <a:t>Urban Area </a:t>
              </a:r>
            </a:p>
            <a:p>
              <a:pPr algn="l">
                <a:lnSpc>
                  <a:spcPct val="100000"/>
                </a:lnSpc>
                <a:spcBef>
                  <a:spcPts val="0"/>
                </a:spcBef>
              </a:pPr>
              <a:r>
                <a:rPr lang="en-US" sz="1600" dirty="0">
                  <a:latin typeface="Century Gothic" panose="020B0502020202020204" pitchFamily="34" charset="0"/>
                </a:rPr>
                <a:t>Adjustments</a:t>
              </a:r>
            </a:p>
          </p:txBody>
        </p:sp>
        <p:sp>
          <p:nvSpPr>
            <p:cNvPr id="8" name="Subtitle 2">
              <a:extLst>
                <a:ext uri="{FF2B5EF4-FFF2-40B4-BE49-F238E27FC236}">
                  <a16:creationId xmlns:a16="http://schemas.microsoft.com/office/drawing/2014/main" id="{4A0B0DBF-5105-40CF-A557-70CEB08D9674}"/>
                </a:ext>
              </a:extLst>
            </p:cNvPr>
            <p:cNvSpPr txBox="1">
              <a:spLocks/>
            </p:cNvSpPr>
            <p:nvPr/>
          </p:nvSpPr>
          <p:spPr>
            <a:xfrm>
              <a:off x="2958954" y="4452932"/>
              <a:ext cx="2686863" cy="8240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en-US" sz="1600" dirty="0">
                  <a:latin typeface="Century Gothic" panose="020B0502020202020204" pitchFamily="34" charset="0"/>
                </a:rPr>
                <a:t>Finalization of Adjusted </a:t>
              </a:r>
            </a:p>
            <a:p>
              <a:pPr algn="r">
                <a:lnSpc>
                  <a:spcPct val="100000"/>
                </a:lnSpc>
                <a:spcBef>
                  <a:spcPts val="0"/>
                </a:spcBef>
              </a:pPr>
              <a:r>
                <a:rPr lang="en-US" sz="1600" dirty="0">
                  <a:latin typeface="Century Gothic" panose="020B0502020202020204" pitchFamily="34" charset="0"/>
                </a:rPr>
                <a:t>Urban Areas &amp; </a:t>
              </a:r>
            </a:p>
            <a:p>
              <a:pPr algn="r">
                <a:lnSpc>
                  <a:spcPct val="100000"/>
                </a:lnSpc>
                <a:spcBef>
                  <a:spcPts val="0"/>
                </a:spcBef>
              </a:pPr>
              <a:r>
                <a:rPr lang="en-US" sz="1600" dirty="0">
                  <a:latin typeface="Century Gothic" panose="020B0502020202020204" pitchFamily="34" charset="0"/>
                </a:rPr>
                <a:t>Functional Classifications</a:t>
              </a:r>
            </a:p>
          </p:txBody>
        </p:sp>
        <p:sp>
          <p:nvSpPr>
            <p:cNvPr id="9" name="Subtitle 2">
              <a:extLst>
                <a:ext uri="{FF2B5EF4-FFF2-40B4-BE49-F238E27FC236}">
                  <a16:creationId xmlns:a16="http://schemas.microsoft.com/office/drawing/2014/main" id="{E93210C4-7889-45A1-A5D2-8D12F3B351D7}"/>
                </a:ext>
              </a:extLst>
            </p:cNvPr>
            <p:cNvSpPr txBox="1">
              <a:spLocks/>
            </p:cNvSpPr>
            <p:nvPr/>
          </p:nvSpPr>
          <p:spPr>
            <a:xfrm>
              <a:off x="7035713" y="5387679"/>
              <a:ext cx="2527053" cy="5373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600" dirty="0">
                  <a:latin typeface="Century Gothic" panose="020B0502020202020204" pitchFamily="34" charset="0"/>
                </a:rPr>
                <a:t>FDOT Business </a:t>
              </a:r>
            </a:p>
            <a:p>
              <a:pPr algn="l">
                <a:spcBef>
                  <a:spcPts val="0"/>
                </a:spcBef>
              </a:pPr>
              <a:r>
                <a:rPr lang="en-US" sz="1600" dirty="0">
                  <a:latin typeface="Century Gothic" panose="020B0502020202020204" pitchFamily="34" charset="0"/>
                </a:rPr>
                <a:t>System Integration </a:t>
              </a:r>
            </a:p>
            <a:p>
              <a:pPr algn="l">
                <a:spcBef>
                  <a:spcPts val="0"/>
                </a:spcBef>
              </a:pPr>
              <a:r>
                <a:rPr lang="en-US" sz="1600" dirty="0">
                  <a:latin typeface="Century Gothic" panose="020B0502020202020204" pitchFamily="34" charset="0"/>
                </a:rPr>
                <a:t>&amp; HPMS Submission</a:t>
              </a:r>
            </a:p>
          </p:txBody>
        </p:sp>
        <p:sp>
          <p:nvSpPr>
            <p:cNvPr id="10" name="Subtitle 2">
              <a:extLst>
                <a:ext uri="{FF2B5EF4-FFF2-40B4-BE49-F238E27FC236}">
                  <a16:creationId xmlns:a16="http://schemas.microsoft.com/office/drawing/2014/main" id="{0F262575-75F1-4A82-AAAC-76A99153D1AC}"/>
                </a:ext>
              </a:extLst>
            </p:cNvPr>
            <p:cNvSpPr txBox="1">
              <a:spLocks/>
            </p:cNvSpPr>
            <p:nvPr/>
          </p:nvSpPr>
          <p:spPr>
            <a:xfrm>
              <a:off x="2399966" y="6380680"/>
              <a:ext cx="3252735" cy="5373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600" dirty="0">
                  <a:latin typeface="Century Gothic" panose="020B0502020202020204" pitchFamily="34" charset="0"/>
                </a:rPr>
                <a:t>Finalize Transportation Improvement Plans (TIPS</a:t>
              </a:r>
              <a:r>
                <a:rPr lang="en-US" sz="1400" dirty="0">
                  <a:latin typeface="Century Gothic" panose="020B0502020202020204" pitchFamily="34" charset="0"/>
                </a:rPr>
                <a:t>)</a:t>
              </a:r>
            </a:p>
          </p:txBody>
        </p:sp>
        <p:grpSp>
          <p:nvGrpSpPr>
            <p:cNvPr id="22" name="Group 21">
              <a:extLst>
                <a:ext uri="{FF2B5EF4-FFF2-40B4-BE49-F238E27FC236}">
                  <a16:creationId xmlns:a16="http://schemas.microsoft.com/office/drawing/2014/main" id="{F66F2023-F820-4966-B0F2-12EBEC30A6D8}"/>
                </a:ext>
              </a:extLst>
            </p:cNvPr>
            <p:cNvGrpSpPr/>
            <p:nvPr/>
          </p:nvGrpSpPr>
          <p:grpSpPr>
            <a:xfrm>
              <a:off x="5629097" y="908253"/>
              <a:ext cx="1432717" cy="6086773"/>
              <a:chOff x="5746349" y="999827"/>
              <a:chExt cx="1432717" cy="6086773"/>
            </a:xfrm>
          </p:grpSpPr>
          <p:pic>
            <p:nvPicPr>
              <p:cNvPr id="18" name="Graphic 17">
                <a:extLst>
                  <a:ext uri="{FF2B5EF4-FFF2-40B4-BE49-F238E27FC236}">
                    <a16:creationId xmlns:a16="http://schemas.microsoft.com/office/drawing/2014/main" id="{D20FCD1F-9D53-42EC-9D2D-D5545C2D4B6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5079"/>
              <a:stretch/>
            </p:blipFill>
            <p:spPr>
              <a:xfrm>
                <a:off x="5746349" y="999827"/>
                <a:ext cx="1432717" cy="2145792"/>
              </a:xfrm>
              <a:prstGeom prst="rect">
                <a:avLst/>
              </a:prstGeom>
            </p:spPr>
          </p:pic>
          <p:pic>
            <p:nvPicPr>
              <p:cNvPr id="19" name="Graphic 18">
                <a:extLst>
                  <a:ext uri="{FF2B5EF4-FFF2-40B4-BE49-F238E27FC236}">
                    <a16:creationId xmlns:a16="http://schemas.microsoft.com/office/drawing/2014/main" id="{65E0A600-BF6F-47B2-BA26-1F187B878C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6349" y="2546187"/>
                <a:ext cx="1432717" cy="2526792"/>
              </a:xfrm>
              <a:prstGeom prst="rect">
                <a:avLst/>
              </a:prstGeom>
            </p:spPr>
          </p:pic>
          <p:pic>
            <p:nvPicPr>
              <p:cNvPr id="20" name="Graphic 19">
                <a:extLst>
                  <a:ext uri="{FF2B5EF4-FFF2-40B4-BE49-F238E27FC236}">
                    <a16:creationId xmlns:a16="http://schemas.microsoft.com/office/drawing/2014/main" id="{185F4553-76B8-4E47-8B14-5551AE64D2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46349" y="4559808"/>
                <a:ext cx="1432717" cy="2526792"/>
              </a:xfrm>
              <a:prstGeom prst="rect">
                <a:avLst/>
              </a:prstGeom>
            </p:spPr>
          </p:pic>
        </p:grpSp>
        <p:sp>
          <p:nvSpPr>
            <p:cNvPr id="21" name="Subtitle 2">
              <a:extLst>
                <a:ext uri="{FF2B5EF4-FFF2-40B4-BE49-F238E27FC236}">
                  <a16:creationId xmlns:a16="http://schemas.microsoft.com/office/drawing/2014/main" id="{4D48097C-01DF-429C-9447-70BF4CCCD855}"/>
                </a:ext>
              </a:extLst>
            </p:cNvPr>
            <p:cNvSpPr txBox="1">
              <a:spLocks/>
            </p:cNvSpPr>
            <p:nvPr/>
          </p:nvSpPr>
          <p:spPr>
            <a:xfrm>
              <a:off x="7074132" y="1338509"/>
              <a:ext cx="1600200" cy="6508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dirty="0">
                  <a:latin typeface="Century Gothic" panose="020B0502020202020204" pitchFamily="34" charset="0"/>
                </a:rPr>
                <a:t>Planning &amp; Coordination</a:t>
              </a:r>
            </a:p>
          </p:txBody>
        </p:sp>
        <p:sp>
          <p:nvSpPr>
            <p:cNvPr id="23" name="Subtitle 2">
              <a:extLst>
                <a:ext uri="{FF2B5EF4-FFF2-40B4-BE49-F238E27FC236}">
                  <a16:creationId xmlns:a16="http://schemas.microsoft.com/office/drawing/2014/main" id="{C189E9A3-E981-40F2-B5E7-0ADFE78AFCAA}"/>
                </a:ext>
              </a:extLst>
            </p:cNvPr>
            <p:cNvSpPr txBox="1">
              <a:spLocks/>
            </p:cNvSpPr>
            <p:nvPr/>
          </p:nvSpPr>
          <p:spPr>
            <a:xfrm>
              <a:off x="7101556" y="1019907"/>
              <a:ext cx="839665" cy="3201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800" b="1" dirty="0">
                  <a:solidFill>
                    <a:schemeClr val="accent2"/>
                  </a:solidFill>
                  <a:latin typeface="Century Gothic" panose="020B0502020202020204" pitchFamily="34" charset="0"/>
                </a:rPr>
                <a:t>2021</a:t>
              </a:r>
            </a:p>
          </p:txBody>
        </p:sp>
        <p:sp>
          <p:nvSpPr>
            <p:cNvPr id="24" name="Subtitle 2">
              <a:extLst>
                <a:ext uri="{FF2B5EF4-FFF2-40B4-BE49-F238E27FC236}">
                  <a16:creationId xmlns:a16="http://schemas.microsoft.com/office/drawing/2014/main" id="{6CCF2165-A184-4C8A-9BDB-30153FA328CE}"/>
                </a:ext>
              </a:extLst>
            </p:cNvPr>
            <p:cNvSpPr txBox="1">
              <a:spLocks/>
            </p:cNvSpPr>
            <p:nvPr/>
          </p:nvSpPr>
          <p:spPr>
            <a:xfrm>
              <a:off x="3865413" y="2117392"/>
              <a:ext cx="1669255" cy="2897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800" b="1" dirty="0">
                  <a:solidFill>
                    <a:schemeClr val="accent2"/>
                  </a:solidFill>
                  <a:latin typeface="Century Gothic" panose="020B0502020202020204" pitchFamily="34" charset="0"/>
                </a:rPr>
                <a:t>Summer 2022</a:t>
              </a:r>
            </a:p>
          </p:txBody>
        </p:sp>
        <p:sp>
          <p:nvSpPr>
            <p:cNvPr id="25" name="Subtitle 2">
              <a:extLst>
                <a:ext uri="{FF2B5EF4-FFF2-40B4-BE49-F238E27FC236}">
                  <a16:creationId xmlns:a16="http://schemas.microsoft.com/office/drawing/2014/main" id="{614A8089-3ABC-4B07-AB3F-BE5E15E32353}"/>
                </a:ext>
              </a:extLst>
            </p:cNvPr>
            <p:cNvSpPr txBox="1">
              <a:spLocks/>
            </p:cNvSpPr>
            <p:nvPr/>
          </p:nvSpPr>
          <p:spPr>
            <a:xfrm>
              <a:off x="7124415" y="3077763"/>
              <a:ext cx="1351068" cy="3350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800" b="1" dirty="0">
                  <a:solidFill>
                    <a:schemeClr val="accent2"/>
                  </a:solidFill>
                  <a:latin typeface="Century Gothic" panose="020B0502020202020204" pitchFamily="34" charset="0"/>
                </a:rPr>
                <a:t>2022-2023</a:t>
              </a:r>
            </a:p>
          </p:txBody>
        </p:sp>
        <p:sp>
          <p:nvSpPr>
            <p:cNvPr id="26" name="Subtitle 2">
              <a:extLst>
                <a:ext uri="{FF2B5EF4-FFF2-40B4-BE49-F238E27FC236}">
                  <a16:creationId xmlns:a16="http://schemas.microsoft.com/office/drawing/2014/main" id="{2801BAA6-1C0D-4ECB-B197-E09E6ED887FC}"/>
                </a:ext>
              </a:extLst>
            </p:cNvPr>
            <p:cNvSpPr txBox="1">
              <a:spLocks/>
            </p:cNvSpPr>
            <p:nvPr/>
          </p:nvSpPr>
          <p:spPr>
            <a:xfrm>
              <a:off x="4873241" y="4147908"/>
              <a:ext cx="810069" cy="3201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800" b="1" dirty="0">
                  <a:solidFill>
                    <a:schemeClr val="accent2"/>
                  </a:solidFill>
                  <a:latin typeface="Century Gothic" panose="020B0502020202020204" pitchFamily="34" charset="0"/>
                </a:rPr>
                <a:t>2023</a:t>
              </a:r>
            </a:p>
          </p:txBody>
        </p:sp>
        <p:sp>
          <p:nvSpPr>
            <p:cNvPr id="27" name="Subtitle 2">
              <a:extLst>
                <a:ext uri="{FF2B5EF4-FFF2-40B4-BE49-F238E27FC236}">
                  <a16:creationId xmlns:a16="http://schemas.microsoft.com/office/drawing/2014/main" id="{D1BC89D4-CF64-4FBD-8C4E-545253772E58}"/>
                </a:ext>
              </a:extLst>
            </p:cNvPr>
            <p:cNvSpPr txBox="1">
              <a:spLocks/>
            </p:cNvSpPr>
            <p:nvPr/>
          </p:nvSpPr>
          <p:spPr>
            <a:xfrm>
              <a:off x="7065910" y="5061672"/>
              <a:ext cx="734039" cy="3201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800" b="1" dirty="0">
                  <a:solidFill>
                    <a:schemeClr val="accent2"/>
                  </a:solidFill>
                  <a:latin typeface="Century Gothic" panose="020B0502020202020204" pitchFamily="34" charset="0"/>
                </a:rPr>
                <a:t>2024</a:t>
              </a:r>
            </a:p>
          </p:txBody>
        </p:sp>
        <p:sp>
          <p:nvSpPr>
            <p:cNvPr id="28" name="Subtitle 2">
              <a:extLst>
                <a:ext uri="{FF2B5EF4-FFF2-40B4-BE49-F238E27FC236}">
                  <a16:creationId xmlns:a16="http://schemas.microsoft.com/office/drawing/2014/main" id="{05E0E3D0-B950-418A-9A00-387D4752C229}"/>
                </a:ext>
              </a:extLst>
            </p:cNvPr>
            <p:cNvSpPr txBox="1">
              <a:spLocks/>
            </p:cNvSpPr>
            <p:nvPr/>
          </p:nvSpPr>
          <p:spPr>
            <a:xfrm>
              <a:off x="4960011" y="6039263"/>
              <a:ext cx="733869" cy="3201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800" b="1" dirty="0">
                  <a:solidFill>
                    <a:schemeClr val="accent2"/>
                  </a:solidFill>
                  <a:latin typeface="Century Gothic" panose="020B0502020202020204" pitchFamily="34" charset="0"/>
                </a:rPr>
                <a:t>2026</a:t>
              </a:r>
            </a:p>
          </p:txBody>
        </p:sp>
      </p:grpSp>
      <p:pic>
        <p:nvPicPr>
          <p:cNvPr id="1026" name="Picture 2">
            <a:extLst>
              <a:ext uri="{FF2B5EF4-FFF2-40B4-BE49-F238E27FC236}">
                <a16:creationId xmlns:a16="http://schemas.microsoft.com/office/drawing/2014/main" id="{672FAEB5-1F4A-44A3-BBD0-BD0BFEF60A3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997" r="15203"/>
          <a:stretch/>
        </p:blipFill>
        <p:spPr bwMode="auto">
          <a:xfrm>
            <a:off x="6941159" y="762000"/>
            <a:ext cx="5239587" cy="61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14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2EC3B5-CBE0-42E4-9E6B-F0186B66BA82}"/>
              </a:ext>
            </a:extLst>
          </p:cNvPr>
          <p:cNvSpPr/>
          <p:nvPr/>
        </p:nvSpPr>
        <p:spPr>
          <a:xfrm>
            <a:off x="0" y="685800"/>
            <a:ext cx="12192000" cy="6172200"/>
          </a:xfrm>
          <a:custGeom>
            <a:avLst/>
            <a:gdLst>
              <a:gd name="connsiteX0" fmla="*/ 0 w 12192000"/>
              <a:gd name="connsiteY0" fmla="*/ 0 h 6172200"/>
              <a:gd name="connsiteX1" fmla="*/ 12192000 w 12192000"/>
              <a:gd name="connsiteY1" fmla="*/ 0 h 6172200"/>
              <a:gd name="connsiteX2" fmla="*/ 12192000 w 12192000"/>
              <a:gd name="connsiteY2" fmla="*/ 6172200 h 6172200"/>
              <a:gd name="connsiteX3" fmla="*/ 0 w 12192000"/>
              <a:gd name="connsiteY3" fmla="*/ 6172200 h 6172200"/>
              <a:gd name="connsiteX4" fmla="*/ 0 w 12192000"/>
              <a:gd name="connsiteY4" fmla="*/ 0 h 6172200"/>
              <a:gd name="connsiteX0" fmla="*/ 0 w 12192000"/>
              <a:gd name="connsiteY0" fmla="*/ 6172200 h 6172200"/>
              <a:gd name="connsiteX1" fmla="*/ 12192000 w 12192000"/>
              <a:gd name="connsiteY1" fmla="*/ 0 h 6172200"/>
              <a:gd name="connsiteX2" fmla="*/ 12192000 w 12192000"/>
              <a:gd name="connsiteY2" fmla="*/ 6172200 h 6172200"/>
              <a:gd name="connsiteX3" fmla="*/ 0 w 12192000"/>
              <a:gd name="connsiteY3" fmla="*/ 6172200 h 6172200"/>
            </a:gdLst>
            <a:ahLst/>
            <a:cxnLst>
              <a:cxn ang="0">
                <a:pos x="connsiteX0" y="connsiteY0"/>
              </a:cxn>
              <a:cxn ang="0">
                <a:pos x="connsiteX1" y="connsiteY1"/>
              </a:cxn>
              <a:cxn ang="0">
                <a:pos x="connsiteX2" y="connsiteY2"/>
              </a:cxn>
              <a:cxn ang="0">
                <a:pos x="connsiteX3" y="connsiteY3"/>
              </a:cxn>
            </a:cxnLst>
            <a:rect l="l" t="t" r="r" b="b"/>
            <a:pathLst>
              <a:path w="12192000" h="6172200">
                <a:moveTo>
                  <a:pt x="0" y="6172200"/>
                </a:moveTo>
                <a:lnTo>
                  <a:pt x="12192000" y="0"/>
                </a:lnTo>
                <a:lnTo>
                  <a:pt x="12192000" y="6172200"/>
                </a:lnTo>
                <a:lnTo>
                  <a:pt x="0" y="6172200"/>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050EE-E4FC-4A80-9088-044449AE05FE}"/>
              </a:ext>
            </a:extLst>
          </p:cNvPr>
          <p:cNvSpPr>
            <a:spLocks noGrp="1"/>
          </p:cNvSpPr>
          <p:nvPr>
            <p:ph type="title"/>
          </p:nvPr>
        </p:nvSpPr>
        <p:spPr/>
        <p:txBody>
          <a:bodyPr/>
          <a:lstStyle/>
          <a:p>
            <a:r>
              <a:rPr lang="en-US" dirty="0"/>
              <a:t>Infrastructure Investments &amp; Jobs Act</a:t>
            </a:r>
          </a:p>
        </p:txBody>
      </p:sp>
      <p:sp>
        <p:nvSpPr>
          <p:cNvPr id="5" name="Oval 4">
            <a:extLst>
              <a:ext uri="{FF2B5EF4-FFF2-40B4-BE49-F238E27FC236}">
                <a16:creationId xmlns:a16="http://schemas.microsoft.com/office/drawing/2014/main" id="{9386D81C-0E2C-4DBC-90C6-4DE5B52C1CCF}"/>
              </a:ext>
            </a:extLst>
          </p:cNvPr>
          <p:cNvSpPr/>
          <p:nvPr/>
        </p:nvSpPr>
        <p:spPr>
          <a:xfrm>
            <a:off x="6096000" y="1447800"/>
            <a:ext cx="4394198" cy="4394198"/>
          </a:xfrm>
          <a:prstGeom prst="ellipse">
            <a:avLst/>
          </a:prstGeom>
          <a:blipFill>
            <a:blip r:embed="rId4" cstate="print">
              <a:extLst>
                <a:ext uri="{28A0092B-C50C-407E-A947-70E740481C1C}">
                  <a14:useLocalDpi xmlns:a14="http://schemas.microsoft.com/office/drawing/2010/main" val="0"/>
                </a:ext>
              </a:extLst>
            </a:blip>
            <a:stretch>
              <a:fillRect l="-2245" t="-11390" r="-2245" b="-23008"/>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2FE41B55-4487-4C32-950D-0C67B1420A21}"/>
              </a:ext>
            </a:extLst>
          </p:cNvPr>
          <p:cNvSpPr txBox="1">
            <a:spLocks/>
          </p:cNvSpPr>
          <p:nvPr/>
        </p:nvSpPr>
        <p:spPr>
          <a:xfrm>
            <a:off x="1600200" y="2743200"/>
            <a:ext cx="2579390" cy="4361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latin typeface="Century Gothic" panose="020B0502020202020204" pitchFamily="34" charset="0"/>
              </a:rPr>
              <a:t>Formula Funds for Florida</a:t>
            </a:r>
          </a:p>
        </p:txBody>
      </p:sp>
      <p:sp>
        <p:nvSpPr>
          <p:cNvPr id="7" name="Subtitle 2">
            <a:extLst>
              <a:ext uri="{FF2B5EF4-FFF2-40B4-BE49-F238E27FC236}">
                <a16:creationId xmlns:a16="http://schemas.microsoft.com/office/drawing/2014/main" id="{CA8E415F-759F-4F5A-875A-F5BB1B6EB852}"/>
              </a:ext>
            </a:extLst>
          </p:cNvPr>
          <p:cNvSpPr txBox="1">
            <a:spLocks/>
          </p:cNvSpPr>
          <p:nvPr/>
        </p:nvSpPr>
        <p:spPr>
          <a:xfrm>
            <a:off x="1327795" y="4646147"/>
            <a:ext cx="3124200" cy="60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latin typeface="Century Gothic" panose="020B0502020202020204" pitchFamily="34" charset="0"/>
              </a:rPr>
              <a:t>Discretionary Federal Funding Opportunity </a:t>
            </a:r>
          </a:p>
        </p:txBody>
      </p:sp>
      <p:sp>
        <p:nvSpPr>
          <p:cNvPr id="8" name="Subtitle 2">
            <a:extLst>
              <a:ext uri="{FF2B5EF4-FFF2-40B4-BE49-F238E27FC236}">
                <a16:creationId xmlns:a16="http://schemas.microsoft.com/office/drawing/2014/main" id="{C205791D-BFDB-4CB4-8978-F4AAE6491D5D}"/>
              </a:ext>
            </a:extLst>
          </p:cNvPr>
          <p:cNvSpPr txBox="1">
            <a:spLocks/>
          </p:cNvSpPr>
          <p:nvPr/>
        </p:nvSpPr>
        <p:spPr>
          <a:xfrm>
            <a:off x="1600200" y="3989905"/>
            <a:ext cx="2579390" cy="8086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solidFill>
                  <a:srgbClr val="002D5F"/>
                </a:solidFill>
                <a:latin typeface="Century Gothic" panose="020B0502020202020204" pitchFamily="34" charset="0"/>
              </a:rPr>
              <a:t>$</a:t>
            </a:r>
            <a:r>
              <a:rPr lang="en-US" sz="4800" b="1" dirty="0">
                <a:solidFill>
                  <a:srgbClr val="002D5F"/>
                </a:solidFill>
                <a:latin typeface="Century Gothic" panose="020B0502020202020204" pitchFamily="34" charset="0"/>
              </a:rPr>
              <a:t>187</a:t>
            </a:r>
            <a:r>
              <a:rPr lang="en-US" sz="4800" dirty="0">
                <a:solidFill>
                  <a:srgbClr val="002D5F"/>
                </a:solidFill>
                <a:latin typeface="Century Gothic" panose="020B0502020202020204" pitchFamily="34" charset="0"/>
              </a:rPr>
              <a:t>B</a:t>
            </a:r>
          </a:p>
        </p:txBody>
      </p:sp>
      <p:sp>
        <p:nvSpPr>
          <p:cNvPr id="9" name="Subtitle 2">
            <a:extLst>
              <a:ext uri="{FF2B5EF4-FFF2-40B4-BE49-F238E27FC236}">
                <a16:creationId xmlns:a16="http://schemas.microsoft.com/office/drawing/2014/main" id="{7D6F56BB-30FC-469C-8187-3F04B1057674}"/>
              </a:ext>
            </a:extLst>
          </p:cNvPr>
          <p:cNvSpPr txBox="1">
            <a:spLocks/>
          </p:cNvSpPr>
          <p:nvPr/>
        </p:nvSpPr>
        <p:spPr>
          <a:xfrm>
            <a:off x="1600200" y="2077505"/>
            <a:ext cx="2579390" cy="609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solidFill>
                  <a:srgbClr val="002D5F"/>
                </a:solidFill>
                <a:latin typeface="Century Gothic" panose="020B0502020202020204" pitchFamily="34" charset="0"/>
              </a:rPr>
              <a:t>$</a:t>
            </a:r>
            <a:r>
              <a:rPr lang="en-US" sz="4800" b="1" dirty="0">
                <a:solidFill>
                  <a:srgbClr val="002D5F"/>
                </a:solidFill>
                <a:latin typeface="Century Gothic" panose="020B0502020202020204" pitchFamily="34" charset="0"/>
              </a:rPr>
              <a:t>16.7</a:t>
            </a:r>
            <a:r>
              <a:rPr lang="en-US" sz="4800" dirty="0">
                <a:solidFill>
                  <a:srgbClr val="002D5F"/>
                </a:solidFill>
                <a:latin typeface="Century Gothic" panose="020B0502020202020204" pitchFamily="34" charset="0"/>
              </a:rPr>
              <a:t>B</a:t>
            </a:r>
          </a:p>
        </p:txBody>
      </p:sp>
    </p:spTree>
    <p:extLst>
      <p:ext uri="{BB962C8B-B14F-4D97-AF65-F5344CB8AC3E}">
        <p14:creationId xmlns:p14="http://schemas.microsoft.com/office/powerpoint/2010/main" val="3008144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E470070B-4492-4CCE-8D10-32FF158841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802"/>
          <a:stretch/>
        </p:blipFill>
        <p:spPr bwMode="auto">
          <a:xfrm>
            <a:off x="227420" y="901064"/>
            <a:ext cx="6107521" cy="56404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CD5961-59D5-4647-9F97-5ADF38F457B8}"/>
              </a:ext>
            </a:extLst>
          </p:cNvPr>
          <p:cNvSpPr>
            <a:spLocks noGrp="1"/>
          </p:cNvSpPr>
          <p:nvPr>
            <p:ph type="title"/>
          </p:nvPr>
        </p:nvSpPr>
        <p:spPr/>
        <p:txBody>
          <a:bodyPr/>
          <a:lstStyle/>
          <a:p>
            <a:r>
              <a:rPr lang="en-US" dirty="0"/>
              <a:t>Next Generation Modeling</a:t>
            </a:r>
          </a:p>
        </p:txBody>
      </p:sp>
      <p:pic>
        <p:nvPicPr>
          <p:cNvPr id="4" name="Picture 2" descr="Simple Mathematical Law Predicts Movement in Cities around the World">
            <a:extLst>
              <a:ext uri="{FF2B5EF4-FFF2-40B4-BE49-F238E27FC236}">
                <a16:creationId xmlns:a16="http://schemas.microsoft.com/office/drawing/2014/main" id="{B102C864-6D62-4AE9-893D-D94704806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923924"/>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9A74A2F4-0DF7-470A-88A6-E47557D56D09}"/>
              </a:ext>
            </a:extLst>
          </p:cNvPr>
          <p:cNvSpPr txBox="1">
            <a:spLocks/>
          </p:cNvSpPr>
          <p:nvPr/>
        </p:nvSpPr>
        <p:spPr>
          <a:xfrm>
            <a:off x="227421" y="5562600"/>
            <a:ext cx="6107521" cy="990600"/>
          </a:xfrm>
          <a:prstGeom prst="rect">
            <a:avLst/>
          </a:prstGeom>
          <a:solidFill>
            <a:srgbClr val="000000">
              <a:alpha val="74902"/>
            </a:srgbClr>
          </a:solidFill>
        </p:spPr>
        <p:txBody>
          <a:bodyPr vert="horz" lIns="274320" tIns="45720" rIns="91440" bIns="45720" rtlCol="0" anchor="ctr" anchorCtr="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2000" b="1" dirty="0">
                <a:solidFill>
                  <a:schemeClr val="bg1"/>
                </a:solidFill>
                <a:latin typeface="Century Gothic" panose="020B0502020202020204" pitchFamily="34" charset="0"/>
              </a:rPr>
              <a:t>Quantum Computing </a:t>
            </a:r>
          </a:p>
        </p:txBody>
      </p:sp>
      <p:sp>
        <p:nvSpPr>
          <p:cNvPr id="8" name="Subtitle 2">
            <a:extLst>
              <a:ext uri="{FF2B5EF4-FFF2-40B4-BE49-F238E27FC236}">
                <a16:creationId xmlns:a16="http://schemas.microsoft.com/office/drawing/2014/main" id="{7E793ED6-1967-4F64-8AAC-FE35972F78F3}"/>
              </a:ext>
            </a:extLst>
          </p:cNvPr>
          <p:cNvSpPr txBox="1">
            <a:spLocks/>
          </p:cNvSpPr>
          <p:nvPr/>
        </p:nvSpPr>
        <p:spPr>
          <a:xfrm>
            <a:off x="6383819" y="5553074"/>
            <a:ext cx="5636731" cy="990600"/>
          </a:xfrm>
          <a:prstGeom prst="rect">
            <a:avLst/>
          </a:prstGeom>
          <a:solidFill>
            <a:srgbClr val="000000">
              <a:alpha val="74902"/>
            </a:srgbClr>
          </a:solidFill>
        </p:spPr>
        <p:txBody>
          <a:bodyPr vert="horz" lIns="274320" tIns="45720" rIns="91440" bIns="45720" rtlCol="0" anchor="ctr" anchorCtr="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2000" b="1" dirty="0">
                <a:solidFill>
                  <a:schemeClr val="bg1"/>
                </a:solidFill>
                <a:latin typeface="Century Gothic" panose="020B0502020202020204" pitchFamily="34" charset="0"/>
              </a:rPr>
              <a:t>Universal Visitation </a:t>
            </a:r>
          </a:p>
          <a:p>
            <a:pPr marL="0" indent="0">
              <a:buNone/>
            </a:pPr>
            <a:r>
              <a:rPr lang="en-US" sz="2000" b="1" dirty="0">
                <a:solidFill>
                  <a:schemeClr val="bg1"/>
                </a:solidFill>
                <a:latin typeface="Century Gothic" panose="020B0502020202020204" pitchFamily="34" charset="0"/>
              </a:rPr>
              <a:t>Law of Human Mobility</a:t>
            </a:r>
          </a:p>
        </p:txBody>
      </p:sp>
    </p:spTree>
    <p:extLst>
      <p:ext uri="{BB962C8B-B14F-4D97-AF65-F5344CB8AC3E}">
        <p14:creationId xmlns:p14="http://schemas.microsoft.com/office/powerpoint/2010/main" val="735078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F50F-6B17-4D51-8521-07BD3F4B6154}"/>
              </a:ext>
            </a:extLst>
          </p:cNvPr>
          <p:cNvSpPr>
            <a:spLocks noGrp="1"/>
          </p:cNvSpPr>
          <p:nvPr>
            <p:ph type="title"/>
          </p:nvPr>
        </p:nvSpPr>
        <p:spPr/>
        <p:txBody>
          <a:bodyPr/>
          <a:lstStyle/>
          <a:p>
            <a:r>
              <a:rPr lang="en-US" dirty="0"/>
              <a:t>A New Paradigm</a:t>
            </a:r>
          </a:p>
        </p:txBody>
      </p:sp>
      <p:pic>
        <p:nvPicPr>
          <p:cNvPr id="4" name="Picture 3" descr="Chart&#10;&#10;Description automatically generated">
            <a:extLst>
              <a:ext uri="{FF2B5EF4-FFF2-40B4-BE49-F238E27FC236}">
                <a16:creationId xmlns:a16="http://schemas.microsoft.com/office/drawing/2014/main" id="{6F957052-C399-4350-AD54-CB4E4A5AAA97}"/>
              </a:ext>
            </a:extLst>
          </p:cNvPr>
          <p:cNvPicPr>
            <a:picLocks noChangeAspect="1"/>
          </p:cNvPicPr>
          <p:nvPr/>
        </p:nvPicPr>
        <p:blipFill rotWithShape="1">
          <a:blip r:embed="rId3">
            <a:extLst>
              <a:ext uri="{28A0092B-C50C-407E-A947-70E740481C1C}">
                <a14:useLocalDpi xmlns:a14="http://schemas.microsoft.com/office/drawing/2010/main" val="0"/>
              </a:ext>
            </a:extLst>
          </a:blip>
          <a:srcRect t="31456" r="31849"/>
          <a:stretch/>
        </p:blipFill>
        <p:spPr>
          <a:xfrm>
            <a:off x="152400" y="1295400"/>
            <a:ext cx="6740617" cy="5132797"/>
          </a:xfrm>
          <a:prstGeom prst="rect">
            <a:avLst/>
          </a:prstGeom>
        </p:spPr>
      </p:pic>
      <p:sp>
        <p:nvSpPr>
          <p:cNvPr id="5" name="Oval 4" descr="Multi-colored graphs and numbers">
            <a:extLst>
              <a:ext uri="{FF2B5EF4-FFF2-40B4-BE49-F238E27FC236}">
                <a16:creationId xmlns:a16="http://schemas.microsoft.com/office/drawing/2014/main" id="{CB230FA3-6408-460C-8368-4D1C2226E172}"/>
              </a:ext>
            </a:extLst>
          </p:cNvPr>
          <p:cNvSpPr/>
          <p:nvPr/>
        </p:nvSpPr>
        <p:spPr>
          <a:xfrm>
            <a:off x="7162800" y="1295400"/>
            <a:ext cx="4648200" cy="4648200"/>
          </a:xfrm>
          <a:prstGeom prst="ellipse">
            <a:avLst/>
          </a:prstGeom>
          <a:blipFill dpi="0" rotWithShape="1">
            <a:blip r:embed="rId4" cstate="print">
              <a:extLst>
                <a:ext uri="{28A0092B-C50C-407E-A947-70E740481C1C}">
                  <a14:useLocalDpi xmlns:a14="http://schemas.microsoft.com/office/drawing/2010/main" val="0"/>
                </a:ext>
              </a:extLst>
            </a:blip>
            <a:srcRect/>
            <a:stretch>
              <a:fillRect l="-5804" t="-3279" r="-18786" b="-29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6018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319C0-A06C-4AB1-AA19-589E0ABC9293}"/>
              </a:ext>
            </a:extLst>
          </p:cNvPr>
          <p:cNvSpPr>
            <a:spLocks noGrp="1"/>
          </p:cNvSpPr>
          <p:nvPr>
            <p:ph type="title"/>
          </p:nvPr>
        </p:nvSpPr>
        <p:spPr/>
        <p:txBody>
          <a:bodyPr/>
          <a:lstStyle/>
          <a:p>
            <a:r>
              <a:rPr lang="en-US" dirty="0"/>
              <a:t>Call for Action</a:t>
            </a:r>
          </a:p>
        </p:txBody>
      </p:sp>
      <p:grpSp>
        <p:nvGrpSpPr>
          <p:cNvPr id="3" name="Group 2">
            <a:extLst>
              <a:ext uri="{FF2B5EF4-FFF2-40B4-BE49-F238E27FC236}">
                <a16:creationId xmlns:a16="http://schemas.microsoft.com/office/drawing/2014/main" id="{D91D6610-47F9-4EC2-B78B-2F20A7004F79}"/>
              </a:ext>
            </a:extLst>
          </p:cNvPr>
          <p:cNvGrpSpPr/>
          <p:nvPr/>
        </p:nvGrpSpPr>
        <p:grpSpPr>
          <a:xfrm>
            <a:off x="304800" y="1295400"/>
            <a:ext cx="1805333" cy="3063031"/>
            <a:chOff x="304801" y="2286000"/>
            <a:chExt cx="1805333" cy="3063031"/>
          </a:xfrm>
        </p:grpSpPr>
        <p:grpSp>
          <p:nvGrpSpPr>
            <p:cNvPr id="5" name="Group 4">
              <a:extLst>
                <a:ext uri="{FF2B5EF4-FFF2-40B4-BE49-F238E27FC236}">
                  <a16:creationId xmlns:a16="http://schemas.microsoft.com/office/drawing/2014/main" id="{450AC24F-0745-4D72-9B37-BFEC7438A3F4}"/>
                </a:ext>
              </a:extLst>
            </p:cNvPr>
            <p:cNvGrpSpPr/>
            <p:nvPr/>
          </p:nvGrpSpPr>
          <p:grpSpPr>
            <a:xfrm>
              <a:off x="304801" y="2286000"/>
              <a:ext cx="1805333" cy="3063031"/>
              <a:chOff x="312872" y="2571750"/>
              <a:chExt cx="948032" cy="1608485"/>
            </a:xfrm>
          </p:grpSpPr>
          <p:sp>
            <p:nvSpPr>
              <p:cNvPr id="6" name="Content Placeholder 2">
                <a:extLst>
                  <a:ext uri="{FF2B5EF4-FFF2-40B4-BE49-F238E27FC236}">
                    <a16:creationId xmlns:a16="http://schemas.microsoft.com/office/drawing/2014/main" id="{71702036-94C0-444C-96A5-4704EF1D9E69}"/>
                  </a:ext>
                </a:extLst>
              </p:cNvPr>
              <p:cNvSpPr txBox="1">
                <a:spLocks/>
              </p:cNvSpPr>
              <p:nvPr/>
            </p:nvSpPr>
            <p:spPr>
              <a:xfrm>
                <a:off x="312872" y="3580634"/>
                <a:ext cx="935248" cy="599601"/>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lnSpc>
                    <a:spcPct val="100000"/>
                  </a:lnSpc>
                  <a:spcBef>
                    <a:spcPts val="0"/>
                  </a:spcBef>
                  <a:buNone/>
                </a:pPr>
                <a:r>
                  <a:rPr lang="en-US" sz="2000" b="1" dirty="0">
                    <a:latin typeface="Century Gothic" panose="020B0502020202020204" pitchFamily="34" charset="0"/>
                  </a:rPr>
                  <a:t>Incorporate Planning Emphasis Areas</a:t>
                </a:r>
              </a:p>
            </p:txBody>
          </p:sp>
          <p:sp>
            <p:nvSpPr>
              <p:cNvPr id="8" name="Rectangle 7">
                <a:extLst>
                  <a:ext uri="{FF2B5EF4-FFF2-40B4-BE49-F238E27FC236}">
                    <a16:creationId xmlns:a16="http://schemas.microsoft.com/office/drawing/2014/main" id="{7AA44164-7E5B-4574-A93C-20E747D7F6DF}"/>
                  </a:ext>
                </a:extLst>
              </p:cNvPr>
              <p:cNvSpPr/>
              <p:nvPr/>
            </p:nvSpPr>
            <p:spPr>
              <a:xfrm>
                <a:off x="346504" y="2571750"/>
                <a:ext cx="9144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Graphic 30" descr="Clipboard Checked with solid fill">
              <a:extLst>
                <a:ext uri="{FF2B5EF4-FFF2-40B4-BE49-F238E27FC236}">
                  <a16:creationId xmlns:a16="http://schemas.microsoft.com/office/drawing/2014/main" id="{DFDDA014-8ED0-49C4-8F34-276EDC11D6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372" y="2699443"/>
              <a:ext cx="914400" cy="914400"/>
            </a:xfrm>
            <a:prstGeom prst="rect">
              <a:avLst/>
            </a:prstGeom>
          </p:spPr>
        </p:pic>
      </p:grpSp>
      <p:grpSp>
        <p:nvGrpSpPr>
          <p:cNvPr id="4" name="Group 3">
            <a:extLst>
              <a:ext uri="{FF2B5EF4-FFF2-40B4-BE49-F238E27FC236}">
                <a16:creationId xmlns:a16="http://schemas.microsoft.com/office/drawing/2014/main" id="{2B8004FB-A104-4B46-9D1B-980D395FF2BD}"/>
              </a:ext>
            </a:extLst>
          </p:cNvPr>
          <p:cNvGrpSpPr/>
          <p:nvPr/>
        </p:nvGrpSpPr>
        <p:grpSpPr>
          <a:xfrm>
            <a:off x="2766631" y="1295400"/>
            <a:ext cx="1799388" cy="3026123"/>
            <a:chOff x="2587702" y="2286000"/>
            <a:chExt cx="1799388" cy="3026123"/>
          </a:xfrm>
        </p:grpSpPr>
        <p:grpSp>
          <p:nvGrpSpPr>
            <p:cNvPr id="10" name="Group 9">
              <a:extLst>
                <a:ext uri="{FF2B5EF4-FFF2-40B4-BE49-F238E27FC236}">
                  <a16:creationId xmlns:a16="http://schemas.microsoft.com/office/drawing/2014/main" id="{16DED496-9A84-472D-9470-6914F45D8D7F}"/>
                </a:ext>
              </a:extLst>
            </p:cNvPr>
            <p:cNvGrpSpPr/>
            <p:nvPr/>
          </p:nvGrpSpPr>
          <p:grpSpPr>
            <a:xfrm>
              <a:off x="2587702" y="2286000"/>
              <a:ext cx="1799388" cy="3026123"/>
              <a:chOff x="1559013" y="2571750"/>
              <a:chExt cx="944910" cy="1589104"/>
            </a:xfrm>
          </p:grpSpPr>
          <p:sp>
            <p:nvSpPr>
              <p:cNvPr id="11" name="Content Placeholder 2">
                <a:extLst>
                  <a:ext uri="{FF2B5EF4-FFF2-40B4-BE49-F238E27FC236}">
                    <a16:creationId xmlns:a16="http://schemas.microsoft.com/office/drawing/2014/main" id="{A2500BA2-249D-4982-96C0-DE20A2F3E6C2}"/>
                  </a:ext>
                </a:extLst>
              </p:cNvPr>
              <p:cNvSpPr txBox="1">
                <a:spLocks/>
              </p:cNvSpPr>
              <p:nvPr/>
            </p:nvSpPr>
            <p:spPr>
              <a:xfrm>
                <a:off x="1559013" y="3561253"/>
                <a:ext cx="944910" cy="599601"/>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lnSpc>
                    <a:spcPct val="100000"/>
                  </a:lnSpc>
                  <a:spcBef>
                    <a:spcPts val="0"/>
                  </a:spcBef>
                  <a:buNone/>
                </a:pPr>
                <a:r>
                  <a:rPr lang="en-US" sz="2000" b="1" dirty="0">
                    <a:latin typeface="Century Gothic" panose="020B0502020202020204" pitchFamily="34" charset="0"/>
                  </a:rPr>
                  <a:t>Leverage Emerging Technology </a:t>
                </a:r>
              </a:p>
              <a:p>
                <a:pPr marL="0" lvl="1" indent="0" algn="ctr">
                  <a:lnSpc>
                    <a:spcPct val="100000"/>
                  </a:lnSpc>
                  <a:spcBef>
                    <a:spcPts val="0"/>
                  </a:spcBef>
                  <a:buNone/>
                </a:pPr>
                <a:r>
                  <a:rPr lang="en-US" sz="2000" b="1" dirty="0">
                    <a:latin typeface="Century Gothic" panose="020B0502020202020204" pitchFamily="34" charset="0"/>
                  </a:rPr>
                  <a:t>&amp; Data</a:t>
                </a:r>
              </a:p>
            </p:txBody>
          </p:sp>
          <p:sp>
            <p:nvSpPr>
              <p:cNvPr id="13" name="Rectangle 12">
                <a:extLst>
                  <a:ext uri="{FF2B5EF4-FFF2-40B4-BE49-F238E27FC236}">
                    <a16:creationId xmlns:a16="http://schemas.microsoft.com/office/drawing/2014/main" id="{8115A7FF-0631-4832-8233-E43235853045}"/>
                  </a:ext>
                </a:extLst>
              </p:cNvPr>
              <p:cNvSpPr/>
              <p:nvPr/>
            </p:nvSpPr>
            <p:spPr>
              <a:xfrm>
                <a:off x="1559013" y="2571750"/>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Graphic 32" descr="Wireless with solid fill">
              <a:extLst>
                <a:ext uri="{FF2B5EF4-FFF2-40B4-BE49-F238E27FC236}">
                  <a16:creationId xmlns:a16="http://schemas.microsoft.com/office/drawing/2014/main" id="{46E4B3F9-EE16-4A7E-8093-C3D1C8B572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36086">
              <a:off x="2988601" y="2686050"/>
              <a:ext cx="914400" cy="914400"/>
            </a:xfrm>
            <a:prstGeom prst="rect">
              <a:avLst/>
            </a:prstGeom>
          </p:spPr>
        </p:pic>
      </p:grpSp>
      <p:grpSp>
        <p:nvGrpSpPr>
          <p:cNvPr id="7" name="Group 6">
            <a:extLst>
              <a:ext uri="{FF2B5EF4-FFF2-40B4-BE49-F238E27FC236}">
                <a16:creationId xmlns:a16="http://schemas.microsoft.com/office/drawing/2014/main" id="{B1D577AB-CC11-4B1E-870D-1591AC8C1683}"/>
              </a:ext>
            </a:extLst>
          </p:cNvPr>
          <p:cNvGrpSpPr/>
          <p:nvPr/>
        </p:nvGrpSpPr>
        <p:grpSpPr>
          <a:xfrm>
            <a:off x="5222517" y="1295400"/>
            <a:ext cx="1741289" cy="3063030"/>
            <a:chOff x="4856734" y="2311695"/>
            <a:chExt cx="1741289" cy="3063030"/>
          </a:xfrm>
        </p:grpSpPr>
        <p:grpSp>
          <p:nvGrpSpPr>
            <p:cNvPr id="15" name="Group 14">
              <a:extLst>
                <a:ext uri="{FF2B5EF4-FFF2-40B4-BE49-F238E27FC236}">
                  <a16:creationId xmlns:a16="http://schemas.microsoft.com/office/drawing/2014/main" id="{61DEBD38-D990-4067-A780-0B33B698808D}"/>
                </a:ext>
              </a:extLst>
            </p:cNvPr>
            <p:cNvGrpSpPr/>
            <p:nvPr/>
          </p:nvGrpSpPr>
          <p:grpSpPr>
            <a:xfrm>
              <a:off x="4856734" y="2311695"/>
              <a:ext cx="1741289" cy="3063030"/>
              <a:chOff x="2824269" y="2571750"/>
              <a:chExt cx="914401" cy="1608485"/>
            </a:xfrm>
          </p:grpSpPr>
          <p:sp>
            <p:nvSpPr>
              <p:cNvPr id="16" name="Content Placeholder 2">
                <a:extLst>
                  <a:ext uri="{FF2B5EF4-FFF2-40B4-BE49-F238E27FC236}">
                    <a16:creationId xmlns:a16="http://schemas.microsoft.com/office/drawing/2014/main" id="{2D9FA388-9A7D-4DED-8323-958029EB2A6F}"/>
                  </a:ext>
                </a:extLst>
              </p:cNvPr>
              <p:cNvSpPr txBox="1">
                <a:spLocks/>
              </p:cNvSpPr>
              <p:nvPr/>
            </p:nvSpPr>
            <p:spPr>
              <a:xfrm>
                <a:off x="2824269" y="3580634"/>
                <a:ext cx="914401" cy="599601"/>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lnSpc>
                    <a:spcPct val="100000"/>
                  </a:lnSpc>
                  <a:spcBef>
                    <a:spcPts val="0"/>
                  </a:spcBef>
                  <a:buNone/>
                </a:pPr>
                <a:r>
                  <a:rPr lang="en-US" sz="2000" b="1" dirty="0">
                    <a:latin typeface="Century Gothic" panose="020B0502020202020204" pitchFamily="34" charset="0"/>
                  </a:rPr>
                  <a:t>Consider </a:t>
                </a:r>
              </a:p>
              <a:p>
                <a:pPr marL="0" lvl="1" indent="0" algn="ctr">
                  <a:lnSpc>
                    <a:spcPct val="100000"/>
                  </a:lnSpc>
                  <a:spcBef>
                    <a:spcPts val="0"/>
                  </a:spcBef>
                  <a:buNone/>
                </a:pPr>
                <a:r>
                  <a:rPr lang="en-US" sz="2000" b="1" dirty="0">
                    <a:latin typeface="Century Gothic" panose="020B0502020202020204" pitchFamily="34" charset="0"/>
                  </a:rPr>
                  <a:t>Future </a:t>
                </a:r>
              </a:p>
              <a:p>
                <a:pPr marL="0" lvl="1" indent="0" algn="ctr">
                  <a:lnSpc>
                    <a:spcPct val="100000"/>
                  </a:lnSpc>
                  <a:spcBef>
                    <a:spcPts val="0"/>
                  </a:spcBef>
                  <a:buNone/>
                </a:pPr>
                <a:r>
                  <a:rPr lang="en-US" sz="2000" b="1" dirty="0">
                    <a:latin typeface="Century Gothic" panose="020B0502020202020204" pitchFamily="34" charset="0"/>
                  </a:rPr>
                  <a:t>Scenarios</a:t>
                </a:r>
              </a:p>
            </p:txBody>
          </p:sp>
          <p:sp>
            <p:nvSpPr>
              <p:cNvPr id="18" name="Rectangle 17">
                <a:extLst>
                  <a:ext uri="{FF2B5EF4-FFF2-40B4-BE49-F238E27FC236}">
                    <a16:creationId xmlns:a16="http://schemas.microsoft.com/office/drawing/2014/main" id="{B17B62C1-2676-4B0C-B554-66C97C82FBA2}"/>
                  </a:ext>
                </a:extLst>
              </p:cNvPr>
              <p:cNvSpPr/>
              <p:nvPr/>
            </p:nvSpPr>
            <p:spPr>
              <a:xfrm>
                <a:off x="2824269" y="2571750"/>
                <a:ext cx="9144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Graphic 34" descr="Playbook with solid fill">
              <a:extLst>
                <a:ext uri="{FF2B5EF4-FFF2-40B4-BE49-F238E27FC236}">
                  <a16:creationId xmlns:a16="http://schemas.microsoft.com/office/drawing/2014/main" id="{80EB184A-304D-41F8-955F-700F392A4B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52720" y="2686050"/>
              <a:ext cx="914400" cy="914400"/>
            </a:xfrm>
            <a:prstGeom prst="rect">
              <a:avLst/>
            </a:prstGeom>
          </p:spPr>
        </p:pic>
      </p:grpSp>
      <p:grpSp>
        <p:nvGrpSpPr>
          <p:cNvPr id="9" name="Group 8">
            <a:extLst>
              <a:ext uri="{FF2B5EF4-FFF2-40B4-BE49-F238E27FC236}">
                <a16:creationId xmlns:a16="http://schemas.microsoft.com/office/drawing/2014/main" id="{8E8D7A38-F53A-4516-8315-AF796BE6E44C}"/>
              </a:ext>
            </a:extLst>
          </p:cNvPr>
          <p:cNvGrpSpPr/>
          <p:nvPr/>
        </p:nvGrpSpPr>
        <p:grpSpPr>
          <a:xfrm>
            <a:off x="7620304" y="1295400"/>
            <a:ext cx="1741288" cy="3063030"/>
            <a:chOff x="7234991" y="2352753"/>
            <a:chExt cx="1741288" cy="3063030"/>
          </a:xfrm>
        </p:grpSpPr>
        <p:grpSp>
          <p:nvGrpSpPr>
            <p:cNvPr id="20" name="Group 19">
              <a:extLst>
                <a:ext uri="{FF2B5EF4-FFF2-40B4-BE49-F238E27FC236}">
                  <a16:creationId xmlns:a16="http://schemas.microsoft.com/office/drawing/2014/main" id="{DC6552C2-F7CA-4E96-9499-D3C7998D1D46}"/>
                </a:ext>
              </a:extLst>
            </p:cNvPr>
            <p:cNvGrpSpPr/>
            <p:nvPr/>
          </p:nvGrpSpPr>
          <p:grpSpPr>
            <a:xfrm>
              <a:off x="7234991" y="2352753"/>
              <a:ext cx="1741288" cy="3063030"/>
              <a:chOff x="4106403" y="2571750"/>
              <a:chExt cx="914400" cy="1608485"/>
            </a:xfrm>
          </p:grpSpPr>
          <p:sp>
            <p:nvSpPr>
              <p:cNvPr id="21" name="Content Placeholder 2">
                <a:extLst>
                  <a:ext uri="{FF2B5EF4-FFF2-40B4-BE49-F238E27FC236}">
                    <a16:creationId xmlns:a16="http://schemas.microsoft.com/office/drawing/2014/main" id="{853E70B6-515C-4BB5-AD3A-AB335CDC9F81}"/>
                  </a:ext>
                </a:extLst>
              </p:cNvPr>
              <p:cNvSpPr txBox="1">
                <a:spLocks/>
              </p:cNvSpPr>
              <p:nvPr/>
            </p:nvSpPr>
            <p:spPr>
              <a:xfrm>
                <a:off x="4132908" y="3580634"/>
                <a:ext cx="887894" cy="599601"/>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lnSpc>
                    <a:spcPct val="100000"/>
                  </a:lnSpc>
                  <a:spcBef>
                    <a:spcPts val="0"/>
                  </a:spcBef>
                  <a:buNone/>
                </a:pPr>
                <a:r>
                  <a:rPr lang="en-US" sz="2000" b="1" dirty="0">
                    <a:latin typeface="Century Gothic" panose="020B0502020202020204" pitchFamily="34" charset="0"/>
                  </a:rPr>
                  <a:t>Think </a:t>
                </a:r>
              </a:p>
              <a:p>
                <a:pPr marL="0" lvl="1" indent="0" algn="ctr">
                  <a:lnSpc>
                    <a:spcPct val="100000"/>
                  </a:lnSpc>
                  <a:spcBef>
                    <a:spcPts val="0"/>
                  </a:spcBef>
                  <a:buNone/>
                </a:pPr>
                <a:r>
                  <a:rPr lang="en-US" sz="2000" b="1" dirty="0">
                    <a:latin typeface="Century Gothic" panose="020B0502020202020204" pitchFamily="34" charset="0"/>
                  </a:rPr>
                  <a:t>Outside of the Box</a:t>
                </a:r>
              </a:p>
            </p:txBody>
          </p:sp>
          <p:sp>
            <p:nvSpPr>
              <p:cNvPr id="23" name="Rectangle 22">
                <a:extLst>
                  <a:ext uri="{FF2B5EF4-FFF2-40B4-BE49-F238E27FC236}">
                    <a16:creationId xmlns:a16="http://schemas.microsoft.com/office/drawing/2014/main" id="{E8E028E4-B32D-4D6D-8250-9D491F76124F}"/>
                  </a:ext>
                </a:extLst>
              </p:cNvPr>
              <p:cNvSpPr/>
              <p:nvPr/>
            </p:nvSpPr>
            <p:spPr>
              <a:xfrm>
                <a:off x="4106403" y="2571750"/>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Graphic 36" descr="Lightbulb and gear with solid fill">
              <a:extLst>
                <a:ext uri="{FF2B5EF4-FFF2-40B4-BE49-F238E27FC236}">
                  <a16:creationId xmlns:a16="http://schemas.microsoft.com/office/drawing/2014/main" id="{25D97000-61BF-4597-9D8D-0FA78950CF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30569" y="2766196"/>
              <a:ext cx="914400" cy="914400"/>
            </a:xfrm>
            <a:prstGeom prst="rect">
              <a:avLst/>
            </a:prstGeom>
          </p:spPr>
        </p:pic>
      </p:grpSp>
      <p:grpSp>
        <p:nvGrpSpPr>
          <p:cNvPr id="12" name="Group 11">
            <a:extLst>
              <a:ext uri="{FF2B5EF4-FFF2-40B4-BE49-F238E27FC236}">
                <a16:creationId xmlns:a16="http://schemas.microsoft.com/office/drawing/2014/main" id="{428F4EAE-BDB0-49F9-8062-583197471F36}"/>
              </a:ext>
            </a:extLst>
          </p:cNvPr>
          <p:cNvGrpSpPr/>
          <p:nvPr/>
        </p:nvGrpSpPr>
        <p:grpSpPr>
          <a:xfrm>
            <a:off x="10185711" y="1295400"/>
            <a:ext cx="1741288" cy="3063030"/>
            <a:chOff x="9834510" y="2311695"/>
            <a:chExt cx="1741288" cy="3063030"/>
          </a:xfrm>
        </p:grpSpPr>
        <p:grpSp>
          <p:nvGrpSpPr>
            <p:cNvPr id="25" name="Group 24">
              <a:extLst>
                <a:ext uri="{FF2B5EF4-FFF2-40B4-BE49-F238E27FC236}">
                  <a16:creationId xmlns:a16="http://schemas.microsoft.com/office/drawing/2014/main" id="{A7156902-C4DB-4791-9C34-B26039B3BE26}"/>
                </a:ext>
              </a:extLst>
            </p:cNvPr>
            <p:cNvGrpSpPr/>
            <p:nvPr/>
          </p:nvGrpSpPr>
          <p:grpSpPr>
            <a:xfrm>
              <a:off x="9834510" y="2311695"/>
              <a:ext cx="1741288" cy="3063030"/>
              <a:chOff x="5378040" y="2571750"/>
              <a:chExt cx="914400" cy="1608485"/>
            </a:xfrm>
          </p:grpSpPr>
          <p:sp>
            <p:nvSpPr>
              <p:cNvPr id="26" name="Content Placeholder 2">
                <a:extLst>
                  <a:ext uri="{FF2B5EF4-FFF2-40B4-BE49-F238E27FC236}">
                    <a16:creationId xmlns:a16="http://schemas.microsoft.com/office/drawing/2014/main" id="{F249DFE2-0C07-4459-974A-AAED0BA28C92}"/>
                  </a:ext>
                </a:extLst>
              </p:cNvPr>
              <p:cNvSpPr txBox="1">
                <a:spLocks/>
              </p:cNvSpPr>
              <p:nvPr/>
            </p:nvSpPr>
            <p:spPr>
              <a:xfrm>
                <a:off x="5378040" y="3580634"/>
                <a:ext cx="914400" cy="599601"/>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lnSpc>
                    <a:spcPct val="100000"/>
                  </a:lnSpc>
                  <a:spcBef>
                    <a:spcPts val="0"/>
                  </a:spcBef>
                  <a:buNone/>
                </a:pPr>
                <a:r>
                  <a:rPr lang="en-US" sz="2000" b="1" dirty="0">
                    <a:latin typeface="Century Gothic" panose="020B0502020202020204" pitchFamily="34" charset="0"/>
                  </a:rPr>
                  <a:t>Align with Priorities</a:t>
                </a:r>
              </a:p>
            </p:txBody>
          </p:sp>
          <p:sp>
            <p:nvSpPr>
              <p:cNvPr id="28" name="Rectangle 27">
                <a:extLst>
                  <a:ext uri="{FF2B5EF4-FFF2-40B4-BE49-F238E27FC236}">
                    <a16:creationId xmlns:a16="http://schemas.microsoft.com/office/drawing/2014/main" id="{5EC107D8-B51C-4696-B8DD-D0A7F628A46A}"/>
                  </a:ext>
                </a:extLst>
              </p:cNvPr>
              <p:cNvSpPr/>
              <p:nvPr/>
            </p:nvSpPr>
            <p:spPr>
              <a:xfrm>
                <a:off x="5378040" y="2571750"/>
                <a:ext cx="9144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9" name="Graphic 38" descr="Network with solid fill">
              <a:extLst>
                <a:ext uri="{FF2B5EF4-FFF2-40B4-BE49-F238E27FC236}">
                  <a16:creationId xmlns:a16="http://schemas.microsoft.com/office/drawing/2014/main" id="{4B95E8AA-F241-409E-8DF9-DD6037C67E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87822" y="2686050"/>
              <a:ext cx="914400" cy="914400"/>
            </a:xfrm>
            <a:prstGeom prst="rect">
              <a:avLst/>
            </a:prstGeom>
          </p:spPr>
        </p:pic>
      </p:grpSp>
      <p:pic>
        <p:nvPicPr>
          <p:cNvPr id="29" name="Picture 28">
            <a:extLst>
              <a:ext uri="{FF2B5EF4-FFF2-40B4-BE49-F238E27FC236}">
                <a16:creationId xmlns:a16="http://schemas.microsoft.com/office/drawing/2014/main" id="{19907DB4-0706-426B-8E7A-00C05111591D}"/>
              </a:ext>
            </a:extLst>
          </p:cNvPr>
          <p:cNvPicPr>
            <a:picLocks noChangeAspect="1"/>
          </p:cNvPicPr>
          <p:nvPr/>
        </p:nvPicPr>
        <p:blipFill>
          <a:blip r:embed="rId13" cstate="print">
            <a:extLst>
              <a:ext uri="{28A0092B-C50C-407E-A947-70E740481C1C}">
                <a14:useLocalDpi xmlns:a14="http://schemas.microsoft.com/office/drawing/2010/main" val="0"/>
              </a:ext>
            </a:extLst>
          </a:blip>
          <a:srcRect l="15889" r="15889"/>
          <a:stretch/>
        </p:blipFill>
        <p:spPr>
          <a:xfrm>
            <a:off x="9930232" y="4701057"/>
            <a:ext cx="2261768" cy="2210792"/>
          </a:xfrm>
          <a:prstGeom prst="rect">
            <a:avLst/>
          </a:prstGeom>
        </p:spPr>
      </p:pic>
      <p:pic>
        <p:nvPicPr>
          <p:cNvPr id="30" name="Picture 29">
            <a:extLst>
              <a:ext uri="{FF2B5EF4-FFF2-40B4-BE49-F238E27FC236}">
                <a16:creationId xmlns:a16="http://schemas.microsoft.com/office/drawing/2014/main" id="{FD126F7A-AC68-4572-A1E7-EF1DA7253BD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188" t="17921" r="29110"/>
          <a:stretch/>
        </p:blipFill>
        <p:spPr>
          <a:xfrm>
            <a:off x="7444356" y="4701057"/>
            <a:ext cx="2423160" cy="2210792"/>
          </a:xfrm>
          <a:prstGeom prst="rect">
            <a:avLst/>
          </a:prstGeom>
        </p:spPr>
      </p:pic>
      <p:pic>
        <p:nvPicPr>
          <p:cNvPr id="32" name="Picture 31">
            <a:extLst>
              <a:ext uri="{FF2B5EF4-FFF2-40B4-BE49-F238E27FC236}">
                <a16:creationId xmlns:a16="http://schemas.microsoft.com/office/drawing/2014/main" id="{DCB6A266-7A45-4115-89BE-DC5BB2E885CF}"/>
              </a:ext>
            </a:extLst>
          </p:cNvPr>
          <p:cNvPicPr>
            <a:picLocks noChangeAspect="1"/>
          </p:cNvPicPr>
          <p:nvPr/>
        </p:nvPicPr>
        <p:blipFill>
          <a:blip r:embed="rId15" cstate="print">
            <a:extLst>
              <a:ext uri="{28A0092B-C50C-407E-A947-70E740481C1C}">
                <a14:useLocalDpi xmlns:a14="http://schemas.microsoft.com/office/drawing/2010/main" val="0"/>
              </a:ext>
            </a:extLst>
          </a:blip>
          <a:srcRect l="13297" r="13297"/>
          <a:stretch/>
        </p:blipFill>
        <p:spPr>
          <a:xfrm>
            <a:off x="4958479" y="4701057"/>
            <a:ext cx="2423160" cy="2210792"/>
          </a:xfrm>
          <a:prstGeom prst="rect">
            <a:avLst/>
          </a:prstGeom>
        </p:spPr>
      </p:pic>
      <p:pic>
        <p:nvPicPr>
          <p:cNvPr id="34" name="Picture 33">
            <a:extLst>
              <a:ext uri="{FF2B5EF4-FFF2-40B4-BE49-F238E27FC236}">
                <a16:creationId xmlns:a16="http://schemas.microsoft.com/office/drawing/2014/main" id="{CEA0EFAA-2ED5-4D69-9269-4A395343F8DA}"/>
              </a:ext>
            </a:extLst>
          </p:cNvPr>
          <p:cNvPicPr>
            <a:picLocks noChangeAspect="1"/>
          </p:cNvPicPr>
          <p:nvPr/>
        </p:nvPicPr>
        <p:blipFill>
          <a:blip r:embed="rId16" cstate="print">
            <a:extLst>
              <a:ext uri="{28A0092B-C50C-407E-A947-70E740481C1C}">
                <a14:useLocalDpi xmlns:a14="http://schemas.microsoft.com/office/drawing/2010/main" val="0"/>
              </a:ext>
            </a:extLst>
          </a:blip>
          <a:srcRect l="19179" r="19179"/>
          <a:stretch/>
        </p:blipFill>
        <p:spPr>
          <a:xfrm>
            <a:off x="2472602" y="4701057"/>
            <a:ext cx="2423160" cy="2210792"/>
          </a:xfrm>
          <a:prstGeom prst="rect">
            <a:avLst/>
          </a:prstGeom>
        </p:spPr>
      </p:pic>
      <p:pic>
        <p:nvPicPr>
          <p:cNvPr id="36" name="Picture 35">
            <a:extLst>
              <a:ext uri="{FF2B5EF4-FFF2-40B4-BE49-F238E27FC236}">
                <a16:creationId xmlns:a16="http://schemas.microsoft.com/office/drawing/2014/main" id="{A70D9ADB-1E06-41D3-8916-9DCBECECBC5B}"/>
              </a:ext>
            </a:extLst>
          </p:cNvPr>
          <p:cNvPicPr>
            <a:picLocks noChangeAspect="1"/>
          </p:cNvPicPr>
          <p:nvPr/>
        </p:nvPicPr>
        <p:blipFill>
          <a:blip r:embed="rId17" cstate="print">
            <a:extLst>
              <a:ext uri="{28A0092B-C50C-407E-A947-70E740481C1C}">
                <a14:useLocalDpi xmlns:a14="http://schemas.microsoft.com/office/drawing/2010/main" val="0"/>
              </a:ext>
            </a:extLst>
          </a:blip>
          <a:srcRect l="13489" r="13489"/>
          <a:stretch/>
        </p:blipFill>
        <p:spPr>
          <a:xfrm>
            <a:off x="-13275" y="4701057"/>
            <a:ext cx="2423160" cy="2210792"/>
          </a:xfrm>
          <a:prstGeom prst="rect">
            <a:avLst/>
          </a:prstGeom>
        </p:spPr>
      </p:pic>
    </p:spTree>
    <p:extLst>
      <p:ext uri="{BB962C8B-B14F-4D97-AF65-F5344CB8AC3E}">
        <p14:creationId xmlns:p14="http://schemas.microsoft.com/office/powerpoint/2010/main" val="2553234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8B46E7-B62C-4A97-B995-1AC3A985BA4B}"/>
              </a:ext>
            </a:extLst>
          </p:cNvPr>
          <p:cNvSpPr>
            <a:spLocks noGrp="1"/>
          </p:cNvSpPr>
          <p:nvPr>
            <p:ph type="subTitle" idx="1"/>
          </p:nvPr>
        </p:nvSpPr>
        <p:spPr>
          <a:xfrm>
            <a:off x="406400" y="2133600"/>
            <a:ext cx="7721600" cy="2514600"/>
          </a:xfrm>
        </p:spPr>
        <p:txBody>
          <a:bodyPr>
            <a:normAutofit/>
          </a:bodyPr>
          <a:lstStyle/>
          <a:p>
            <a:r>
              <a:rPr lang="en-US" sz="2800" b="1" dirty="0">
                <a:solidFill>
                  <a:schemeClr val="bg1"/>
                </a:solidFill>
              </a:rPr>
              <a:t>Huiwei Shen</a:t>
            </a:r>
            <a:br>
              <a:rPr lang="en-US" sz="2800" b="1" dirty="0">
                <a:solidFill>
                  <a:schemeClr val="bg1"/>
                </a:solidFill>
              </a:rPr>
            </a:br>
            <a:r>
              <a:rPr lang="en-US" sz="2400" b="1" dirty="0">
                <a:solidFill>
                  <a:schemeClr val="bg1"/>
                </a:solidFill>
              </a:rPr>
              <a:t>Chief Planner</a:t>
            </a:r>
          </a:p>
          <a:p>
            <a:r>
              <a:rPr lang="en-US" dirty="0">
                <a:solidFill>
                  <a:schemeClr val="bg1"/>
                </a:solidFill>
              </a:rPr>
              <a:t>Florida Department of Transportation</a:t>
            </a:r>
          </a:p>
          <a:p>
            <a:r>
              <a:rPr lang="en-US" dirty="0">
                <a:solidFill>
                  <a:schemeClr val="bg1"/>
                </a:solidFill>
              </a:rPr>
              <a:t>huiwei.shen@dot.state.fl.us</a:t>
            </a:r>
          </a:p>
          <a:p>
            <a:r>
              <a:rPr lang="en-US" dirty="0">
                <a:solidFill>
                  <a:schemeClr val="bg1"/>
                </a:solidFill>
              </a:rPr>
              <a:t>850.414.4911</a:t>
            </a:r>
            <a:endParaRPr lang="en-US" dirty="0"/>
          </a:p>
        </p:txBody>
      </p:sp>
      <p:pic>
        <p:nvPicPr>
          <p:cNvPr id="2050" name="Picture 2" descr="Target Zero Fatalities &amp; Serious Injuries">
            <a:extLst>
              <a:ext uri="{FF2B5EF4-FFF2-40B4-BE49-F238E27FC236}">
                <a16:creationId xmlns:a16="http://schemas.microsoft.com/office/drawing/2014/main" id="{C26A60D5-070D-44E3-BF78-2BBE4F1DA6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10" y="4572000"/>
            <a:ext cx="3657600" cy="148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691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3A1CEA5DD5CD41A5D16E93E1ACB810" ma:contentTypeVersion="5" ma:contentTypeDescription="Create a new document." ma:contentTypeScope="" ma:versionID="8fb23bc98d0366c0ead737c2fddb7cd6">
  <xsd:schema xmlns:xsd="http://www.w3.org/2001/XMLSchema" xmlns:xs="http://www.w3.org/2001/XMLSchema" xmlns:p="http://schemas.microsoft.com/office/2006/metadata/properties" xmlns:ns2="80f4cd8f-94a4-400c-8e5c-522c4b7a562a" xmlns:ns3="b4902c75-ef42-4c23-b3ae-440cacf802ff" targetNamespace="http://schemas.microsoft.com/office/2006/metadata/properties" ma:root="true" ma:fieldsID="e804f37ed1a71bb46bf1b98247edc661" ns2:_="" ns3:_="">
    <xsd:import namespace="80f4cd8f-94a4-400c-8e5c-522c4b7a562a"/>
    <xsd:import namespace="b4902c75-ef42-4c23-b3ae-440cacf802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TWO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f4cd8f-94a4-400c-8e5c-522c4b7a56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WOTitle" ma:index="12" nillable="true" ma:displayName="TWO" ma:decimals="0" ma:format="Dropdown" ma:internalName="TWOTitle"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b4902c75-ef42-4c23-b3ae-440cacf802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WOTitle xmlns="80f4cd8f-94a4-400c-8e5c-522c4b7a562a" xsi:nil="true"/>
  </documentManagement>
</p:properties>
</file>

<file path=customXml/itemProps1.xml><?xml version="1.0" encoding="utf-8"?>
<ds:datastoreItem xmlns:ds="http://schemas.openxmlformats.org/officeDocument/2006/customXml" ds:itemID="{CD9BED7A-005C-46D3-948A-D834D498350E}"/>
</file>

<file path=customXml/itemProps2.xml><?xml version="1.0" encoding="utf-8"?>
<ds:datastoreItem xmlns:ds="http://schemas.openxmlformats.org/officeDocument/2006/customXml" ds:itemID="{F4148E22-3E78-40EB-9CCC-478381CD4915}"/>
</file>

<file path=customXml/itemProps3.xml><?xml version="1.0" encoding="utf-8"?>
<ds:datastoreItem xmlns:ds="http://schemas.openxmlformats.org/officeDocument/2006/customXml" ds:itemID="{476581C3-B31D-4C8D-A1FB-FE6E611C2702}"/>
</file>

<file path=docProps/app.xml><?xml version="1.0" encoding="utf-8"?>
<Properties xmlns="http://schemas.openxmlformats.org/officeDocument/2006/extended-properties" xmlns:vt="http://schemas.openxmlformats.org/officeDocument/2006/docPropsVTypes">
  <TotalTime>986</TotalTime>
  <Words>1752</Words>
  <Application>Microsoft Office PowerPoint</Application>
  <PresentationFormat>Widescreen</PresentationFormat>
  <Paragraphs>101</Paragraphs>
  <Slides>9</Slides>
  <Notes>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vt:i4>
      </vt:variant>
    </vt:vector>
  </HeadingPairs>
  <TitlesOfParts>
    <vt:vector size="22" baseType="lpstr">
      <vt:lpstr>Arial</vt:lpstr>
      <vt:lpstr>Benton</vt:lpstr>
      <vt:lpstr>Calibri</vt:lpstr>
      <vt:lpstr>Century Gothic</vt:lpstr>
      <vt:lpstr>Georgia</vt:lpstr>
      <vt:lpstr>IBM Plex Sans</vt:lpstr>
      <vt:lpstr>Open Sans</vt:lpstr>
      <vt:lpstr>Roboto</vt:lpstr>
      <vt:lpstr>Segoe UI</vt:lpstr>
      <vt:lpstr>Source Serif Pro</vt:lpstr>
      <vt:lpstr>Symbol</vt:lpstr>
      <vt:lpstr>Times New Roman</vt:lpstr>
      <vt:lpstr>Office Theme</vt:lpstr>
      <vt:lpstr>Florida Model Task Force Meeting</vt:lpstr>
      <vt:lpstr>Best in Class</vt:lpstr>
      <vt:lpstr>Planning Emphasis Areas</vt:lpstr>
      <vt:lpstr>2020 Census &amp; Urban Boundary Update</vt:lpstr>
      <vt:lpstr>Infrastructure Investments &amp; Jobs Act</vt:lpstr>
      <vt:lpstr>Next Generation Modeling</vt:lpstr>
      <vt:lpstr>A New Paradigm</vt:lpstr>
      <vt:lpstr>Call for Action</vt:lpstr>
      <vt:lpstr>PowerPoint Presentation</vt:lpstr>
    </vt:vector>
  </TitlesOfParts>
  <Company>FDOT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KNWSAJE</dc:creator>
  <cp:lastModifiedBy>Thomas Hill</cp:lastModifiedBy>
  <cp:revision>113</cp:revision>
  <cp:lastPrinted>2022-02-14T13:02:43Z</cp:lastPrinted>
  <dcterms:created xsi:type="dcterms:W3CDTF">2012-08-09T15:12:11Z</dcterms:created>
  <dcterms:modified xsi:type="dcterms:W3CDTF">2022-02-14T21:13:26Z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0x0101002D3A1CEA5DD5CD41A5D16E93E1ACB810</vt:lpwstr>
  </property>
</Properties>
</file>