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70.xml" ContentType="application/vnd.openxmlformats-officedocument.presentationml.slide+xml"/>
  <Override PartName="/ppt/slides/slide100.xml" ContentType="application/vnd.openxmlformats-officedocument.presentationml.slide+xml"/>
  <Override PartName="/ppt/slides/slide60.xml" ContentType="application/vnd.openxmlformats-officedocument.presentationml.slide+xml"/>
  <Override PartName="/ppt/notesSlides/notesSlide60.xml" ContentType="application/vnd.openxmlformats-officedocument.presentationml.notesSlide+xml"/>
  <Override PartName="/ppt/slideLayouts/slideLayout20.xml" ContentType="application/vnd.openxmlformats-officedocument.presentationml.slideLayout+xml"/>
  <Override PartName="/ppt/slides/slide400.xml" ContentType="application/vnd.openxmlformats-officedocument.presentationml.slide+xml"/>
  <Override PartName="/ppt/notesSlides/notesSlide90.xml" ContentType="application/vnd.openxmlformats-officedocument.presentationml.notesSlide+xml"/>
  <Override PartName="/ppt/slides/slide80.xml" ContentType="application/vnd.openxmlformats-officedocument.presentationml.slide+xml"/>
  <Override PartName="/ppt/notesSlides/notesSlide50.xml" ContentType="application/vnd.openxmlformats-officedocument.presentationml.notesSlide+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notesSlides/notesSlide300.xml" ContentType="application/vnd.openxmlformats-officedocument.presentationml.notesSlide+xml"/>
  <Override PartName="/ppt/slides/slide500.xml" ContentType="application/vnd.openxmlformats-officedocument.presentationml.slide+xml"/>
  <Override PartName="/ppt/notesSlides/notesSlide70.xml" ContentType="application/vnd.openxmlformats-officedocument.presentationml.notesSlide+xml"/>
  <Override PartName="/ppt/theme/theme20.xml" ContentType="application/vnd.openxmlformats-officedocument.theme+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notesSlides/notesSlide40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54"/>
  </p:notesMasterIdLst>
  <p:sldIdLst>
    <p:sldId id="514" r:id="rId2"/>
    <p:sldId id="512" r:id="rId3"/>
    <p:sldId id="513" r:id="rId4"/>
    <p:sldId id="454" r:id="rId5"/>
    <p:sldId id="460" r:id="rId6"/>
    <p:sldId id="511" r:id="rId7"/>
    <p:sldId id="515" r:id="rId8"/>
    <p:sldId id="516" r:id="rId9"/>
    <p:sldId id="517" r:id="rId10"/>
    <p:sldId id="518" r:id="rId11"/>
    <p:sldId id="257" r:id="rId12"/>
    <p:sldId id="256" r:id="rId13"/>
    <p:sldId id="541" r:id="rId14"/>
    <p:sldId id="533" r:id="rId15"/>
    <p:sldId id="532" r:id="rId16"/>
    <p:sldId id="542" r:id="rId17"/>
    <p:sldId id="264" r:id="rId18"/>
    <p:sldId id="265" r:id="rId19"/>
    <p:sldId id="543" r:id="rId20"/>
    <p:sldId id="327" r:id="rId21"/>
    <p:sldId id="305" r:id="rId22"/>
    <p:sldId id="301" r:id="rId23"/>
    <p:sldId id="544" r:id="rId24"/>
    <p:sldId id="353" r:id="rId25"/>
    <p:sldId id="261" r:id="rId26"/>
    <p:sldId id="545" r:id="rId27"/>
    <p:sldId id="272" r:id="rId28"/>
    <p:sldId id="655" r:id="rId29"/>
    <p:sldId id="546" r:id="rId30"/>
    <p:sldId id="565" r:id="rId31"/>
    <p:sldId id="562" r:id="rId32"/>
    <p:sldId id="560" r:id="rId33"/>
    <p:sldId id="564" r:id="rId34"/>
    <p:sldId id="566" r:id="rId35"/>
    <p:sldId id="279" r:id="rId36"/>
    <p:sldId id="568" r:id="rId37"/>
    <p:sldId id="567" r:id="rId38"/>
    <p:sldId id="569" r:id="rId39"/>
    <p:sldId id="570" r:id="rId40"/>
    <p:sldId id="462" r:id="rId41"/>
    <p:sldId id="571" r:id="rId42"/>
    <p:sldId id="260" r:id="rId43"/>
    <p:sldId id="550" r:id="rId44"/>
    <p:sldId id="424" r:id="rId45"/>
    <p:sldId id="659" r:id="rId46"/>
    <p:sldId id="658" r:id="rId47"/>
    <p:sldId id="311" r:id="rId48"/>
    <p:sldId id="656" r:id="rId49"/>
    <p:sldId id="259" r:id="rId50"/>
    <p:sldId id="268" r:id="rId51"/>
    <p:sldId id="657" r:id="rId52"/>
    <p:sldId id="66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vepalli, Venkat" initials="SV" lastIdx="2" clrIdx="0">
    <p:extLst>
      <p:ext uri="{19B8F6BF-5375-455C-9EA6-DF929625EA0E}">
        <p15:presenceInfo xmlns:p15="http://schemas.microsoft.com/office/powerpoint/2012/main" userId="S::Venkat.Sarvepalli@dot.state.fl.us::34969509-5d9b-4eb6-90b4-a1eb801e92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443" autoAdjust="0"/>
  </p:normalViewPr>
  <p:slideViewPr>
    <p:cSldViewPr snapToGrid="0">
      <p:cViewPr varScale="1">
        <p:scale>
          <a:sx n="84" d="100"/>
          <a:sy n="84" d="100"/>
        </p:scale>
        <p:origin x="1572" y="60"/>
      </p:cViewPr>
      <p:guideLst/>
    </p:cSldViewPr>
  </p:slideViewPr>
  <p:notesTextViewPr>
    <p:cViewPr>
      <p:scale>
        <a:sx n="3" d="2"/>
        <a:sy n="3" d="2"/>
      </p:scale>
      <p:origin x="0" y="-138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he.wang\Documents\PyDTA\run%20time%20lo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Run Time and Cost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log!$M$2</c:f>
              <c:strCache>
                <c:ptCount val="1"/>
                <c:pt idx="0">
                  <c:v>Time (hr)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log!$E$15:$E$17</c:f>
              <c:numCache>
                <c:formatCode>General</c:formatCode>
                <c:ptCount val="3"/>
                <c:pt idx="0">
                  <c:v>12</c:v>
                </c:pt>
                <c:pt idx="1">
                  <c:v>24</c:v>
                </c:pt>
                <c:pt idx="2">
                  <c:v>48</c:v>
                </c:pt>
              </c:numCache>
            </c:numRef>
          </c:cat>
          <c:val>
            <c:numRef>
              <c:f>log!$M$15:$M$17</c:f>
              <c:numCache>
                <c:formatCode>0.0</c:formatCode>
                <c:ptCount val="3"/>
                <c:pt idx="0">
                  <c:v>20.608333333333334</c:v>
                </c:pt>
                <c:pt idx="1">
                  <c:v>11.745833333333334</c:v>
                </c:pt>
                <c:pt idx="2">
                  <c:v>7.5916666666666668</c:v>
                </c:pt>
              </c:numCache>
            </c:numRef>
          </c:val>
          <c:extLst>
            <c:ext xmlns:c16="http://schemas.microsoft.com/office/drawing/2014/chart" uri="{C3380CC4-5D6E-409C-BE32-E72D297353CC}">
              <c16:uniqueId val="{00000000-9351-4D7F-82C6-83D6A2665445}"/>
            </c:ext>
          </c:extLst>
        </c:ser>
        <c:dLbls>
          <c:dLblPos val="inEnd"/>
          <c:showLegendKey val="0"/>
          <c:showVal val="1"/>
          <c:showCatName val="0"/>
          <c:showSerName val="0"/>
          <c:showPercent val="0"/>
          <c:showBubbleSize val="0"/>
        </c:dLbls>
        <c:gapWidth val="219"/>
        <c:axId val="712773976"/>
        <c:axId val="712778896"/>
      </c:barChart>
      <c:lineChart>
        <c:grouping val="standard"/>
        <c:varyColors val="0"/>
        <c:ser>
          <c:idx val="2"/>
          <c:order val="1"/>
          <c:tx>
            <c:strRef>
              <c:f>log!$N$2</c:f>
              <c:strCache>
                <c:ptCount val="1"/>
                <c:pt idx="0">
                  <c:v>Cost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log!$P$3:$P$7</c:f>
              <c:numCache>
                <c:formatCode>General</c:formatCode>
                <c:ptCount val="5"/>
                <c:pt idx="0">
                  <c:v>8</c:v>
                </c:pt>
                <c:pt idx="1">
                  <c:v>16</c:v>
                </c:pt>
                <c:pt idx="2">
                  <c:v>32</c:v>
                </c:pt>
                <c:pt idx="3">
                  <c:v>64</c:v>
                </c:pt>
                <c:pt idx="4">
                  <c:v>128</c:v>
                </c:pt>
              </c:numCache>
            </c:numRef>
          </c:cat>
          <c:val>
            <c:numRef>
              <c:f>log!$N$15:$N$17</c:f>
              <c:numCache>
                <c:formatCode>_("$"* #,##0.00_);_("$"* \(#,##0.00\);_("$"* "-"??_);_(@_)</c:formatCode>
                <c:ptCount val="3"/>
                <c:pt idx="0">
                  <c:v>4.32775</c:v>
                </c:pt>
                <c:pt idx="1">
                  <c:v>4.8157916666666667</c:v>
                </c:pt>
                <c:pt idx="2">
                  <c:v>6.2251666666666665</c:v>
                </c:pt>
              </c:numCache>
            </c:numRef>
          </c:val>
          <c:smooth val="0"/>
          <c:extLst>
            <c:ext xmlns:c16="http://schemas.microsoft.com/office/drawing/2014/chart" uri="{C3380CC4-5D6E-409C-BE32-E72D297353CC}">
              <c16:uniqueId val="{00000001-9351-4D7F-82C6-83D6A2665445}"/>
            </c:ext>
          </c:extLst>
        </c:ser>
        <c:dLbls>
          <c:showLegendKey val="0"/>
          <c:showVal val="1"/>
          <c:showCatName val="0"/>
          <c:showSerName val="0"/>
          <c:showPercent val="0"/>
          <c:showBubbleSize val="0"/>
        </c:dLbls>
        <c:marker val="1"/>
        <c:smooth val="0"/>
        <c:axId val="707871280"/>
        <c:axId val="707867016"/>
      </c:lineChart>
      <c:catAx>
        <c:axId val="7127739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Processors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2778896"/>
        <c:crosses val="autoZero"/>
        <c:auto val="1"/>
        <c:lblAlgn val="ctr"/>
        <c:lblOffset val="100"/>
        <c:noMultiLvlLbl val="0"/>
      </c:catAx>
      <c:valAx>
        <c:axId val="712778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(hours)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2773976"/>
        <c:crosses val="autoZero"/>
        <c:crossBetween val="between"/>
      </c:valAx>
      <c:valAx>
        <c:axId val="707867016"/>
        <c:scaling>
          <c:orientation val="minMax"/>
          <c:max val="10"/>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Cost</a:t>
                </a:r>
                <a:r>
                  <a:rPr lang="en-US"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7871280"/>
        <c:crosses val="max"/>
        <c:crossBetween val="between"/>
        <c:majorUnit val="2"/>
      </c:valAx>
      <c:catAx>
        <c:axId val="707871280"/>
        <c:scaling>
          <c:orientation val="minMax"/>
        </c:scaling>
        <c:delete val="1"/>
        <c:axPos val="b"/>
        <c:numFmt formatCode="General" sourceLinked="1"/>
        <c:majorTickMark val="out"/>
        <c:minorTickMark val="none"/>
        <c:tickLblPos val="nextTo"/>
        <c:crossAx val="7078670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47AA3-02D9-419F-9BFB-8B0D88256C8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097BC65-1CEA-4778-A7D6-2436BA549AA6}">
      <dgm:prSet phldrT="[Text]" custT="1"/>
      <dgm:spPr>
        <a:solidFill>
          <a:schemeClr val="accent4">
            <a:lumMod val="60000"/>
            <a:lumOff val="40000"/>
          </a:schemeClr>
        </a:solidFill>
        <a:ln>
          <a:solidFill>
            <a:srgbClr val="FFC000"/>
          </a:solidFill>
        </a:ln>
      </dgm:spPr>
      <dgm:t>
        <a:bodyPr/>
        <a:lstStyle/>
        <a:p>
          <a:r>
            <a:rPr lang="en-US" sz="1200" dirty="0">
              <a:solidFill>
                <a:schemeClr val="tx1"/>
              </a:solidFill>
            </a:rPr>
            <a:t>Scenario Manager </a:t>
          </a:r>
        </a:p>
        <a:p>
          <a:r>
            <a:rPr lang="en-US" sz="1000" dirty="0">
              <a:solidFill>
                <a:srgbClr val="FFFF00"/>
              </a:solidFill>
            </a:rPr>
            <a:t>(R &amp; C++)</a:t>
          </a:r>
        </a:p>
      </dgm:t>
    </dgm:pt>
    <dgm:pt modelId="{006BD16D-0FC0-4FDE-ABCD-E505F72F2FB7}" type="parTrans" cxnId="{B540CCA7-07AD-4D54-A6A5-B28FD3B4A522}">
      <dgm:prSet/>
      <dgm:spPr/>
      <dgm:t>
        <a:bodyPr/>
        <a:lstStyle/>
        <a:p>
          <a:endParaRPr lang="en-US"/>
        </a:p>
      </dgm:t>
    </dgm:pt>
    <dgm:pt modelId="{DF669779-6FB8-4C41-88A5-4059DCA59178}" type="sibTrans" cxnId="{B540CCA7-07AD-4D54-A6A5-B28FD3B4A522}">
      <dgm:prSet/>
      <dgm:spPr/>
      <dgm:t>
        <a:bodyPr/>
        <a:lstStyle/>
        <a:p>
          <a:endParaRPr lang="en-US"/>
        </a:p>
      </dgm:t>
    </dgm:pt>
    <dgm:pt modelId="{8231098F-488A-451A-A77A-CD8E523668CC}">
      <dgm:prSet phldrT="[Text]" custT="1"/>
      <dgm:spPr>
        <a:ln>
          <a:solidFill>
            <a:srgbClr val="FFC000"/>
          </a:solidFill>
        </a:ln>
      </dgm:spPr>
      <dgm:t>
        <a:bodyPr/>
        <a:lstStyle/>
        <a:p>
          <a:r>
            <a:rPr lang="en-US" sz="800" dirty="0"/>
            <a:t>Master Database to Scenario Specific Network</a:t>
          </a:r>
        </a:p>
      </dgm:t>
    </dgm:pt>
    <dgm:pt modelId="{3E7E653F-DCFE-4378-9D34-03D1AA2BF153}" type="parTrans" cxnId="{116C2806-3ACA-4770-A70A-1D55869FEE2F}">
      <dgm:prSet/>
      <dgm:spPr/>
      <dgm:t>
        <a:bodyPr/>
        <a:lstStyle/>
        <a:p>
          <a:endParaRPr lang="en-US"/>
        </a:p>
      </dgm:t>
    </dgm:pt>
    <dgm:pt modelId="{EBCD654D-10F9-4032-9431-2E5DF1A7C939}" type="sibTrans" cxnId="{116C2806-3ACA-4770-A70A-1D55869FEE2F}">
      <dgm:prSet/>
      <dgm:spPr/>
      <dgm:t>
        <a:bodyPr/>
        <a:lstStyle/>
        <a:p>
          <a:endParaRPr lang="en-US"/>
        </a:p>
      </dgm:t>
    </dgm:pt>
    <dgm:pt modelId="{40A3CF18-4E39-4CA1-A099-961ACE86FA18}">
      <dgm:prSet phldrT="[Text]" custT="1"/>
      <dgm:spPr>
        <a:ln>
          <a:solidFill>
            <a:srgbClr val="FFC000"/>
          </a:solidFill>
        </a:ln>
      </dgm:spPr>
      <dgm:t>
        <a:bodyPr/>
        <a:lstStyle/>
        <a:p>
          <a:r>
            <a:rPr lang="en-US" sz="800" dirty="0"/>
            <a:t>Free-Flow Model</a:t>
          </a:r>
        </a:p>
      </dgm:t>
    </dgm:pt>
    <dgm:pt modelId="{38C14D40-FBF2-409A-B528-0133D9FFB8B4}" type="parTrans" cxnId="{9BF8756F-8667-47F8-B2D5-FEDD2DAC980A}">
      <dgm:prSet/>
      <dgm:spPr/>
      <dgm:t>
        <a:bodyPr/>
        <a:lstStyle/>
        <a:p>
          <a:endParaRPr lang="en-US"/>
        </a:p>
      </dgm:t>
    </dgm:pt>
    <dgm:pt modelId="{A27EC91F-F1D1-4BAF-BE0F-806076FFA117}" type="sibTrans" cxnId="{9BF8756F-8667-47F8-B2D5-FEDD2DAC980A}">
      <dgm:prSet/>
      <dgm:spPr/>
      <dgm:t>
        <a:bodyPr/>
        <a:lstStyle/>
        <a:p>
          <a:endParaRPr lang="en-US"/>
        </a:p>
      </dgm:t>
    </dgm:pt>
    <dgm:pt modelId="{6CDB58B5-00B0-4BD2-B7EC-13AFD01F1863}">
      <dgm:prSet phldrT="[Text]" custT="1"/>
      <dgm:spPr>
        <a:ln>
          <a:solidFill>
            <a:srgbClr val="FFC000"/>
          </a:solidFill>
        </a:ln>
      </dgm:spPr>
      <dgm:t>
        <a:bodyPr/>
        <a:lstStyle/>
        <a:p>
          <a:r>
            <a:rPr lang="en-US" sz="800" dirty="0"/>
            <a:t>Network -1:  Network attributes to support Demand modeling (static time of day skimming)</a:t>
          </a:r>
        </a:p>
      </dgm:t>
    </dgm:pt>
    <dgm:pt modelId="{A2DEB744-28EB-44AB-9DA6-D102B456FD55}" type="parTrans" cxnId="{143697A1-3925-4320-A73E-12C5E821DC75}">
      <dgm:prSet/>
      <dgm:spPr/>
      <dgm:t>
        <a:bodyPr/>
        <a:lstStyle/>
        <a:p>
          <a:endParaRPr lang="en-US"/>
        </a:p>
      </dgm:t>
    </dgm:pt>
    <dgm:pt modelId="{C0DD59A0-1E42-4C94-8FF8-279023A66859}" type="sibTrans" cxnId="{143697A1-3925-4320-A73E-12C5E821DC75}">
      <dgm:prSet/>
      <dgm:spPr/>
      <dgm:t>
        <a:bodyPr/>
        <a:lstStyle/>
        <a:p>
          <a:endParaRPr lang="en-US"/>
        </a:p>
      </dgm:t>
    </dgm:pt>
    <dgm:pt modelId="{4EBD71E9-4DFA-47A0-AC7D-3145A61ED2C3}">
      <dgm:prSet phldrT="[Text]" custT="1"/>
      <dgm:spPr>
        <a:ln>
          <a:solidFill>
            <a:srgbClr val="FFC000"/>
          </a:solidFill>
        </a:ln>
      </dgm:spPr>
      <dgm:t>
        <a:bodyPr/>
        <a:lstStyle/>
        <a:p>
          <a:r>
            <a:rPr lang="en-US" sz="800" dirty="0"/>
            <a:t>Network -2: Attributes to support  Macro DTA assignment</a:t>
          </a:r>
        </a:p>
      </dgm:t>
    </dgm:pt>
    <dgm:pt modelId="{CB450D79-8E43-44D4-A559-26DA8A3F5AC2}" type="parTrans" cxnId="{8849558C-307B-4F3B-9DD1-6E25F674B57C}">
      <dgm:prSet/>
      <dgm:spPr/>
      <dgm:t>
        <a:bodyPr/>
        <a:lstStyle/>
        <a:p>
          <a:endParaRPr lang="en-US"/>
        </a:p>
      </dgm:t>
    </dgm:pt>
    <dgm:pt modelId="{72B31A1F-2582-40C6-A150-89D5F26A8C90}" type="sibTrans" cxnId="{8849558C-307B-4F3B-9DD1-6E25F674B57C}">
      <dgm:prSet/>
      <dgm:spPr/>
      <dgm:t>
        <a:bodyPr/>
        <a:lstStyle/>
        <a:p>
          <a:endParaRPr lang="en-US"/>
        </a:p>
      </dgm:t>
    </dgm:pt>
    <dgm:pt modelId="{BB715B69-E7B8-4330-A3D3-6CD08376F050}" type="pres">
      <dgm:prSet presAssocID="{F6447AA3-02D9-419F-9BFB-8B0D88256C87}" presName="linearFlow" presStyleCnt="0">
        <dgm:presLayoutVars>
          <dgm:dir/>
          <dgm:animLvl val="lvl"/>
          <dgm:resizeHandles val="exact"/>
        </dgm:presLayoutVars>
      </dgm:prSet>
      <dgm:spPr/>
    </dgm:pt>
    <dgm:pt modelId="{CBA310C9-7FAE-4ED9-90B6-7A08E1CC8210}" type="pres">
      <dgm:prSet presAssocID="{D097BC65-1CEA-4778-A7D6-2436BA549AA6}" presName="composite" presStyleCnt="0"/>
      <dgm:spPr/>
    </dgm:pt>
    <dgm:pt modelId="{3E695FEF-E15B-41F2-B8F3-816BF5CBBDD7}" type="pres">
      <dgm:prSet presAssocID="{D097BC65-1CEA-4778-A7D6-2436BA549AA6}" presName="parentText" presStyleLbl="alignNode1" presStyleIdx="0" presStyleCnt="1">
        <dgm:presLayoutVars>
          <dgm:chMax val="1"/>
          <dgm:bulletEnabled val="1"/>
        </dgm:presLayoutVars>
      </dgm:prSet>
      <dgm:spPr/>
    </dgm:pt>
    <dgm:pt modelId="{A46E1A5A-3A34-4A67-93E9-CAE17F8926C1}" type="pres">
      <dgm:prSet presAssocID="{D097BC65-1CEA-4778-A7D6-2436BA549AA6}" presName="descendantText" presStyleLbl="alignAcc1" presStyleIdx="0" presStyleCnt="1">
        <dgm:presLayoutVars>
          <dgm:bulletEnabled val="1"/>
        </dgm:presLayoutVars>
      </dgm:prSet>
      <dgm:spPr/>
    </dgm:pt>
  </dgm:ptLst>
  <dgm:cxnLst>
    <dgm:cxn modelId="{116C2806-3ACA-4770-A70A-1D55869FEE2F}" srcId="{D097BC65-1CEA-4778-A7D6-2436BA549AA6}" destId="{8231098F-488A-451A-A77A-CD8E523668CC}" srcOrd="0" destOrd="0" parTransId="{3E7E653F-DCFE-4378-9D34-03D1AA2BF153}" sibTransId="{EBCD654D-10F9-4032-9431-2E5DF1A7C939}"/>
    <dgm:cxn modelId="{4058FB5C-DBE0-4702-9EBC-654C1C6BE2C9}" type="presOf" srcId="{6CDB58B5-00B0-4BD2-B7EC-13AFD01F1863}" destId="{A46E1A5A-3A34-4A67-93E9-CAE17F8926C1}" srcOrd="0" destOrd="2" presId="urn:microsoft.com/office/officeart/2005/8/layout/chevron2"/>
    <dgm:cxn modelId="{86E1CC49-E8D7-4535-9260-2DA11B3D8D0B}" type="presOf" srcId="{8231098F-488A-451A-A77A-CD8E523668CC}" destId="{A46E1A5A-3A34-4A67-93E9-CAE17F8926C1}" srcOrd="0" destOrd="0" presId="urn:microsoft.com/office/officeart/2005/8/layout/chevron2"/>
    <dgm:cxn modelId="{9BF8756F-8667-47F8-B2D5-FEDD2DAC980A}" srcId="{D097BC65-1CEA-4778-A7D6-2436BA549AA6}" destId="{40A3CF18-4E39-4CA1-A099-961ACE86FA18}" srcOrd="1" destOrd="0" parTransId="{38C14D40-FBF2-409A-B528-0133D9FFB8B4}" sibTransId="{A27EC91F-F1D1-4BAF-BE0F-806076FFA117}"/>
    <dgm:cxn modelId="{422F1B75-2386-4BD9-A33E-00A07E32889B}" type="presOf" srcId="{40A3CF18-4E39-4CA1-A099-961ACE86FA18}" destId="{A46E1A5A-3A34-4A67-93E9-CAE17F8926C1}" srcOrd="0" destOrd="1" presId="urn:microsoft.com/office/officeart/2005/8/layout/chevron2"/>
    <dgm:cxn modelId="{51A66376-7488-4DFB-9A72-02C712437515}" type="presOf" srcId="{4EBD71E9-4DFA-47A0-AC7D-3145A61ED2C3}" destId="{A46E1A5A-3A34-4A67-93E9-CAE17F8926C1}" srcOrd="0" destOrd="3" presId="urn:microsoft.com/office/officeart/2005/8/layout/chevron2"/>
    <dgm:cxn modelId="{8849558C-307B-4F3B-9DD1-6E25F674B57C}" srcId="{D097BC65-1CEA-4778-A7D6-2436BA549AA6}" destId="{4EBD71E9-4DFA-47A0-AC7D-3145A61ED2C3}" srcOrd="3" destOrd="0" parTransId="{CB450D79-8E43-44D4-A559-26DA8A3F5AC2}" sibTransId="{72B31A1F-2582-40C6-A150-89D5F26A8C90}"/>
    <dgm:cxn modelId="{143697A1-3925-4320-A73E-12C5E821DC75}" srcId="{D097BC65-1CEA-4778-A7D6-2436BA549AA6}" destId="{6CDB58B5-00B0-4BD2-B7EC-13AFD01F1863}" srcOrd="2" destOrd="0" parTransId="{A2DEB744-28EB-44AB-9DA6-D102B456FD55}" sibTransId="{C0DD59A0-1E42-4C94-8FF8-279023A66859}"/>
    <dgm:cxn modelId="{985CACA1-BF8F-4F90-8B42-20C52349A322}" type="presOf" srcId="{D097BC65-1CEA-4778-A7D6-2436BA549AA6}" destId="{3E695FEF-E15B-41F2-B8F3-816BF5CBBDD7}" srcOrd="0" destOrd="0" presId="urn:microsoft.com/office/officeart/2005/8/layout/chevron2"/>
    <dgm:cxn modelId="{B540CCA7-07AD-4D54-A6A5-B28FD3B4A522}" srcId="{F6447AA3-02D9-419F-9BFB-8B0D88256C87}" destId="{D097BC65-1CEA-4778-A7D6-2436BA549AA6}" srcOrd="0" destOrd="0" parTransId="{006BD16D-0FC0-4FDE-ABCD-E505F72F2FB7}" sibTransId="{DF669779-6FB8-4C41-88A5-4059DCA59178}"/>
    <dgm:cxn modelId="{D094C2EA-7A84-4681-A548-FF1AF536AE88}" type="presOf" srcId="{F6447AA3-02D9-419F-9BFB-8B0D88256C87}" destId="{BB715B69-E7B8-4330-A3D3-6CD08376F050}" srcOrd="0" destOrd="0" presId="urn:microsoft.com/office/officeart/2005/8/layout/chevron2"/>
    <dgm:cxn modelId="{0253741A-3608-47E7-9EAD-8679555D6364}" type="presParOf" srcId="{BB715B69-E7B8-4330-A3D3-6CD08376F050}" destId="{CBA310C9-7FAE-4ED9-90B6-7A08E1CC8210}" srcOrd="0" destOrd="0" presId="urn:microsoft.com/office/officeart/2005/8/layout/chevron2"/>
    <dgm:cxn modelId="{88FDF8E9-E420-42D7-B239-EF062A6FD048}" type="presParOf" srcId="{CBA310C9-7FAE-4ED9-90B6-7A08E1CC8210}" destId="{3E695FEF-E15B-41F2-B8F3-816BF5CBBDD7}" srcOrd="0" destOrd="0" presId="urn:microsoft.com/office/officeart/2005/8/layout/chevron2"/>
    <dgm:cxn modelId="{D1554131-9AC1-45CE-AB44-BA728275150F}" type="presParOf" srcId="{CBA310C9-7FAE-4ED9-90B6-7A08E1CC8210}" destId="{A46E1A5A-3A34-4A67-93E9-CAE17F8926C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447AA3-02D9-419F-9BFB-8B0D88256C8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0C0C790-0C67-4CD4-89E6-676A7E2A9A1C}">
      <dgm:prSet phldrT="[Text]" custT="1"/>
      <dgm:spPr>
        <a:solidFill>
          <a:schemeClr val="accent2"/>
        </a:solidFill>
        <a:ln>
          <a:solidFill>
            <a:srgbClr val="C00000"/>
          </a:solidFill>
        </a:ln>
      </dgm:spPr>
      <dgm:t>
        <a:bodyPr/>
        <a:lstStyle/>
        <a:p>
          <a:r>
            <a:rPr lang="en-US" sz="1200" dirty="0"/>
            <a:t>Long Distance Model </a:t>
          </a:r>
        </a:p>
        <a:p>
          <a:r>
            <a:rPr lang="en-US" sz="1000" dirty="0">
              <a:solidFill>
                <a:srgbClr val="FFFF00"/>
              </a:solidFill>
            </a:rPr>
            <a:t>(PASCAL)</a:t>
          </a:r>
        </a:p>
      </dgm:t>
    </dgm:pt>
    <dgm:pt modelId="{45DF43F6-A854-4553-A539-C5183C4A260F}" type="parTrans" cxnId="{91DF5962-8513-44C0-87F2-EA66624D25FF}">
      <dgm:prSet/>
      <dgm:spPr/>
      <dgm:t>
        <a:bodyPr/>
        <a:lstStyle/>
        <a:p>
          <a:endParaRPr lang="en-US"/>
        </a:p>
      </dgm:t>
    </dgm:pt>
    <dgm:pt modelId="{7B432F98-06F0-486C-A431-39439DF41A51}" type="sibTrans" cxnId="{91DF5962-8513-44C0-87F2-EA66624D25FF}">
      <dgm:prSet/>
      <dgm:spPr/>
      <dgm:t>
        <a:bodyPr/>
        <a:lstStyle/>
        <a:p>
          <a:endParaRPr lang="en-US"/>
        </a:p>
      </dgm:t>
    </dgm:pt>
    <dgm:pt modelId="{D5BE60A8-2F0E-487D-B105-10A1A81391F3}">
      <dgm:prSet phldrT="[Text]" custT="1"/>
      <dgm:spPr>
        <a:ln>
          <a:solidFill>
            <a:srgbClr val="C00000"/>
          </a:solidFill>
        </a:ln>
      </dgm:spPr>
      <dgm:t>
        <a:bodyPr/>
        <a:lstStyle/>
        <a:p>
          <a:r>
            <a:rPr lang="en-US" sz="800"/>
            <a:t>FL Residents: Out-of-State Tours (IE) </a:t>
          </a:r>
        </a:p>
      </dgm:t>
    </dgm:pt>
    <dgm:pt modelId="{DDBC1830-3224-4F80-B839-96C70FE42E21}" type="parTrans" cxnId="{063824FF-F9AA-4F5B-8589-1566B55794DB}">
      <dgm:prSet/>
      <dgm:spPr/>
      <dgm:t>
        <a:bodyPr/>
        <a:lstStyle/>
        <a:p>
          <a:endParaRPr lang="en-US"/>
        </a:p>
      </dgm:t>
    </dgm:pt>
    <dgm:pt modelId="{D6837CDA-642A-432B-89F2-329B1F12930B}" type="sibTrans" cxnId="{063824FF-F9AA-4F5B-8589-1566B55794DB}">
      <dgm:prSet/>
      <dgm:spPr/>
      <dgm:t>
        <a:bodyPr/>
        <a:lstStyle/>
        <a:p>
          <a:endParaRPr lang="en-US"/>
        </a:p>
      </dgm:t>
    </dgm:pt>
    <dgm:pt modelId="{0AE408E3-EA2A-464D-BC95-F3C9106592CC}">
      <dgm:prSet phldrT="[Text]" custT="1"/>
      <dgm:spPr>
        <a:ln>
          <a:solidFill>
            <a:srgbClr val="C00000"/>
          </a:solidFill>
        </a:ln>
      </dgm:spPr>
      <dgm:t>
        <a:bodyPr/>
        <a:lstStyle/>
        <a:p>
          <a:r>
            <a:rPr lang="en-US" sz="800" dirty="0"/>
            <a:t>Out-of-State Residents: National long-distance Tours to FL (EI) </a:t>
          </a:r>
        </a:p>
      </dgm:t>
    </dgm:pt>
    <dgm:pt modelId="{FDCD1B1D-FDA9-4A89-9E28-AA180B09E93C}" type="parTrans" cxnId="{8AA7BF45-90F5-4A36-8159-A0751B544F76}">
      <dgm:prSet/>
      <dgm:spPr/>
      <dgm:t>
        <a:bodyPr/>
        <a:lstStyle/>
        <a:p>
          <a:endParaRPr lang="en-US"/>
        </a:p>
      </dgm:t>
    </dgm:pt>
    <dgm:pt modelId="{C98075DC-7B29-4872-BC11-E1E2A55ABC43}" type="sibTrans" cxnId="{8AA7BF45-90F5-4A36-8159-A0751B544F76}">
      <dgm:prSet/>
      <dgm:spPr/>
      <dgm:t>
        <a:bodyPr/>
        <a:lstStyle/>
        <a:p>
          <a:endParaRPr lang="en-US"/>
        </a:p>
      </dgm:t>
    </dgm:pt>
    <dgm:pt modelId="{3A49670B-8D19-4F46-8871-93B8F92E5FEC}">
      <dgm:prSet phldrT="[Text]" custT="1"/>
      <dgm:spPr>
        <a:solidFill>
          <a:schemeClr val="accent2"/>
        </a:solidFill>
        <a:ln>
          <a:solidFill>
            <a:srgbClr val="C00000"/>
          </a:solidFill>
        </a:ln>
      </dgm:spPr>
      <dgm:t>
        <a:bodyPr/>
        <a:lstStyle/>
        <a:p>
          <a:r>
            <a:rPr lang="en-US" sz="1200" dirty="0"/>
            <a:t>Short Distance Model </a:t>
          </a:r>
          <a:r>
            <a:rPr lang="en-US" sz="1000" dirty="0"/>
            <a:t>(Feedback Iterations : 3) </a:t>
          </a:r>
        </a:p>
        <a:p>
          <a:r>
            <a:rPr lang="en-US" sz="1000" dirty="0">
              <a:solidFill>
                <a:srgbClr val="FFFF00"/>
              </a:solidFill>
            </a:rPr>
            <a:t>(JAVA)</a:t>
          </a:r>
        </a:p>
      </dgm:t>
    </dgm:pt>
    <dgm:pt modelId="{7A02C769-6A9D-4FE1-A7ED-2592BAF699EF}" type="parTrans" cxnId="{ADADC61D-F076-44BF-8D8C-66D1938EC27C}">
      <dgm:prSet/>
      <dgm:spPr/>
      <dgm:t>
        <a:bodyPr/>
        <a:lstStyle/>
        <a:p>
          <a:endParaRPr lang="en-US"/>
        </a:p>
      </dgm:t>
    </dgm:pt>
    <dgm:pt modelId="{6E12AA5C-1ED7-4BD2-AC7A-0FE2D99BDA80}" type="sibTrans" cxnId="{ADADC61D-F076-44BF-8D8C-66D1938EC27C}">
      <dgm:prSet/>
      <dgm:spPr/>
      <dgm:t>
        <a:bodyPr/>
        <a:lstStyle/>
        <a:p>
          <a:endParaRPr lang="en-US"/>
        </a:p>
      </dgm:t>
    </dgm:pt>
    <dgm:pt modelId="{2F903138-7376-4AD6-9141-BAD123FDD8C9}">
      <dgm:prSet phldrT="[Text]" custT="1"/>
      <dgm:spPr>
        <a:ln>
          <a:solidFill>
            <a:srgbClr val="C00000"/>
          </a:solidFill>
        </a:ln>
      </dgm:spPr>
      <dgm:t>
        <a:bodyPr/>
        <a:lstStyle/>
        <a:p>
          <a:r>
            <a:rPr lang="en-US" sz="800" dirty="0"/>
            <a:t>Level of Service Skims</a:t>
          </a:r>
        </a:p>
      </dgm:t>
    </dgm:pt>
    <dgm:pt modelId="{1118F115-E689-49FB-A65F-B6F14379B325}" type="parTrans" cxnId="{7AC8F0CC-BD87-440A-B39D-3CF2151637B5}">
      <dgm:prSet/>
      <dgm:spPr/>
      <dgm:t>
        <a:bodyPr/>
        <a:lstStyle/>
        <a:p>
          <a:endParaRPr lang="en-US"/>
        </a:p>
      </dgm:t>
    </dgm:pt>
    <dgm:pt modelId="{0CCA7BD7-EF72-458F-BF50-D2A7A4EDDA7D}" type="sibTrans" cxnId="{7AC8F0CC-BD87-440A-B39D-3CF2151637B5}">
      <dgm:prSet/>
      <dgm:spPr/>
      <dgm:t>
        <a:bodyPr/>
        <a:lstStyle/>
        <a:p>
          <a:endParaRPr lang="en-US"/>
        </a:p>
      </dgm:t>
    </dgm:pt>
    <dgm:pt modelId="{546C4900-3CFF-4C3B-B7C8-A2795F6DCF91}">
      <dgm:prSet phldrT="[Text]" custT="1"/>
      <dgm:spPr>
        <a:ln>
          <a:solidFill>
            <a:srgbClr val="C00000"/>
          </a:solidFill>
        </a:ln>
      </dgm:spPr>
      <dgm:t>
        <a:bodyPr/>
        <a:lstStyle/>
        <a:p>
          <a:r>
            <a:rPr lang="en-US" sz="800" dirty="0"/>
            <a:t>Resident Tours </a:t>
          </a:r>
        </a:p>
      </dgm:t>
    </dgm:pt>
    <dgm:pt modelId="{31E8A504-BA78-47BA-BCA7-F4DDE66655E4}" type="parTrans" cxnId="{CE35F5C7-C6D1-4A2F-B2FE-AE2AE694158D}">
      <dgm:prSet/>
      <dgm:spPr/>
      <dgm:t>
        <a:bodyPr/>
        <a:lstStyle/>
        <a:p>
          <a:endParaRPr lang="en-US"/>
        </a:p>
      </dgm:t>
    </dgm:pt>
    <dgm:pt modelId="{EDCECB69-83D8-450B-8D17-170C3A206F2E}" type="sibTrans" cxnId="{CE35F5C7-C6D1-4A2F-B2FE-AE2AE694158D}">
      <dgm:prSet/>
      <dgm:spPr/>
      <dgm:t>
        <a:bodyPr/>
        <a:lstStyle/>
        <a:p>
          <a:endParaRPr lang="en-US"/>
        </a:p>
      </dgm:t>
    </dgm:pt>
    <dgm:pt modelId="{D68A6C3D-45CA-4F1C-9E04-52E657DDCCF9}">
      <dgm:prSet phldrT="[Text]" custT="1"/>
      <dgm:spPr>
        <a:ln>
          <a:solidFill>
            <a:srgbClr val="C00000"/>
          </a:solidFill>
        </a:ln>
      </dgm:spPr>
      <dgm:t>
        <a:bodyPr/>
        <a:lstStyle/>
        <a:p>
          <a:r>
            <a:rPr lang="en-US" sz="800" dirty="0"/>
            <a:t>Visitor Tours</a:t>
          </a:r>
        </a:p>
      </dgm:t>
    </dgm:pt>
    <dgm:pt modelId="{1F495F6B-114A-4500-8D7F-9CA48B8E5158}" type="parTrans" cxnId="{F8305574-D2E8-4CCF-8037-A8643B8416D4}">
      <dgm:prSet/>
      <dgm:spPr/>
      <dgm:t>
        <a:bodyPr/>
        <a:lstStyle/>
        <a:p>
          <a:endParaRPr lang="en-US"/>
        </a:p>
      </dgm:t>
    </dgm:pt>
    <dgm:pt modelId="{6D2B665A-622C-450F-9BF2-1ADFA97F377F}" type="sibTrans" cxnId="{F8305574-D2E8-4CCF-8037-A8643B8416D4}">
      <dgm:prSet/>
      <dgm:spPr/>
      <dgm:t>
        <a:bodyPr/>
        <a:lstStyle/>
        <a:p>
          <a:endParaRPr lang="en-US"/>
        </a:p>
      </dgm:t>
    </dgm:pt>
    <dgm:pt modelId="{30D53F7B-7AD4-4C93-B7A1-F6D5EBB3BF24}">
      <dgm:prSet phldrT="[Text]" custT="1"/>
      <dgm:spPr>
        <a:solidFill>
          <a:schemeClr val="accent2"/>
        </a:solidFill>
        <a:ln>
          <a:solidFill>
            <a:srgbClr val="C00000"/>
          </a:solidFill>
        </a:ln>
      </dgm:spPr>
      <dgm:t>
        <a:bodyPr/>
        <a:lstStyle/>
        <a:p>
          <a:r>
            <a:rPr lang="en-US" sz="1200" dirty="0">
              <a:solidFill>
                <a:schemeClr val="bg1"/>
              </a:solidFill>
            </a:rPr>
            <a:t>Auto Ownership Model </a:t>
          </a:r>
        </a:p>
        <a:p>
          <a:r>
            <a:rPr lang="en-US" sz="1000" dirty="0">
              <a:solidFill>
                <a:srgbClr val="FFFF00"/>
              </a:solidFill>
            </a:rPr>
            <a:t>(JAVA)</a:t>
          </a:r>
        </a:p>
      </dgm:t>
    </dgm:pt>
    <dgm:pt modelId="{852FD458-729B-4006-A428-23515F531C99}" type="parTrans" cxnId="{BA4C2A5B-D0DD-447E-B169-252BA01BC5BC}">
      <dgm:prSet/>
      <dgm:spPr/>
      <dgm:t>
        <a:bodyPr/>
        <a:lstStyle/>
        <a:p>
          <a:endParaRPr lang="en-US"/>
        </a:p>
      </dgm:t>
    </dgm:pt>
    <dgm:pt modelId="{3AB881DC-A7AC-4F43-B70B-8ED2A95C04EF}" type="sibTrans" cxnId="{BA4C2A5B-D0DD-447E-B169-252BA01BC5BC}">
      <dgm:prSet/>
      <dgm:spPr/>
      <dgm:t>
        <a:bodyPr/>
        <a:lstStyle/>
        <a:p>
          <a:endParaRPr lang="en-US"/>
        </a:p>
      </dgm:t>
    </dgm:pt>
    <dgm:pt modelId="{C16A4D3B-4793-4161-A653-D94D50FDA6EF}">
      <dgm:prSet phldrT="[Text]" custT="1"/>
      <dgm:spPr>
        <a:ln>
          <a:solidFill>
            <a:srgbClr val="C00000"/>
          </a:solidFill>
        </a:ln>
      </dgm:spPr>
      <dgm:t>
        <a:bodyPr/>
        <a:lstStyle/>
        <a:p>
          <a:r>
            <a:rPr lang="en-US" sz="800" dirty="0"/>
            <a:t>Run model for Florida</a:t>
          </a:r>
        </a:p>
      </dgm:t>
    </dgm:pt>
    <dgm:pt modelId="{C66F48C3-97FD-4865-ADCD-77396B91A6B2}" type="parTrans" cxnId="{AA400B07-A9C5-4E37-B82B-211201AE7E10}">
      <dgm:prSet/>
      <dgm:spPr/>
      <dgm:t>
        <a:bodyPr/>
        <a:lstStyle/>
        <a:p>
          <a:endParaRPr lang="en-US"/>
        </a:p>
      </dgm:t>
    </dgm:pt>
    <dgm:pt modelId="{0AEC14E5-CF5D-4B54-9B39-935183276E9E}" type="sibTrans" cxnId="{AA400B07-A9C5-4E37-B82B-211201AE7E10}">
      <dgm:prSet/>
      <dgm:spPr/>
      <dgm:t>
        <a:bodyPr/>
        <a:lstStyle/>
        <a:p>
          <a:endParaRPr lang="en-US"/>
        </a:p>
      </dgm:t>
    </dgm:pt>
    <dgm:pt modelId="{E4702D6E-C797-46EE-8727-8400067C6A75}">
      <dgm:prSet phldrT="[Text]" custT="1"/>
      <dgm:spPr>
        <a:ln>
          <a:solidFill>
            <a:srgbClr val="C00000"/>
          </a:solidFill>
        </a:ln>
      </dgm:spPr>
      <dgm:t>
        <a:bodyPr/>
        <a:lstStyle/>
        <a:p>
          <a:r>
            <a:rPr lang="en-US" sz="800" dirty="0"/>
            <a:t>Run model for rest of U.S.</a:t>
          </a:r>
        </a:p>
      </dgm:t>
    </dgm:pt>
    <dgm:pt modelId="{03216CED-2331-45F0-96F3-73B561625E2F}" type="parTrans" cxnId="{F85BB37A-7375-45A1-B5AC-13F0801A437F}">
      <dgm:prSet/>
      <dgm:spPr/>
      <dgm:t>
        <a:bodyPr/>
        <a:lstStyle/>
        <a:p>
          <a:endParaRPr lang="en-US"/>
        </a:p>
      </dgm:t>
    </dgm:pt>
    <dgm:pt modelId="{9C5E4F97-F92B-4996-8513-29C7B00FD117}" type="sibTrans" cxnId="{F85BB37A-7375-45A1-B5AC-13F0801A437F}">
      <dgm:prSet/>
      <dgm:spPr/>
      <dgm:t>
        <a:bodyPr/>
        <a:lstStyle/>
        <a:p>
          <a:endParaRPr lang="en-US"/>
        </a:p>
      </dgm:t>
    </dgm:pt>
    <dgm:pt modelId="{29EC3157-FC7F-49A5-8F93-FBEB0FB8C8B2}">
      <dgm:prSet phldrT="[Text]" custT="1"/>
      <dgm:spPr>
        <a:ln>
          <a:solidFill>
            <a:srgbClr val="C00000"/>
          </a:solidFill>
        </a:ln>
      </dgm:spPr>
      <dgm:t>
        <a:bodyPr/>
        <a:lstStyle/>
        <a:p>
          <a:r>
            <a:rPr lang="en-US" sz="800" dirty="0"/>
            <a:t>FL Residents: In-State Tours (II)</a:t>
          </a:r>
        </a:p>
      </dgm:t>
    </dgm:pt>
    <dgm:pt modelId="{9CE43619-DE07-48CD-91E0-01A14296F20E}" type="parTrans" cxnId="{92D7D3E4-0949-4E57-AF7C-139D1680FEF2}">
      <dgm:prSet/>
      <dgm:spPr/>
      <dgm:t>
        <a:bodyPr/>
        <a:lstStyle/>
        <a:p>
          <a:endParaRPr lang="en-US"/>
        </a:p>
      </dgm:t>
    </dgm:pt>
    <dgm:pt modelId="{C0D5044B-D20E-4367-88FB-7D6E6AA6194B}" type="sibTrans" cxnId="{92D7D3E4-0949-4E57-AF7C-139D1680FEF2}">
      <dgm:prSet/>
      <dgm:spPr/>
      <dgm:t>
        <a:bodyPr/>
        <a:lstStyle/>
        <a:p>
          <a:endParaRPr lang="en-US"/>
        </a:p>
      </dgm:t>
    </dgm:pt>
    <dgm:pt modelId="{98D7B050-B0FB-401F-A9E5-4E0CDD852D1E}">
      <dgm:prSet phldrT="[Text]" custT="1"/>
      <dgm:spPr>
        <a:ln>
          <a:solidFill>
            <a:srgbClr val="C00000"/>
          </a:solidFill>
        </a:ln>
      </dgm:spPr>
      <dgm:t>
        <a:bodyPr/>
        <a:lstStyle/>
        <a:p>
          <a:r>
            <a:rPr lang="en-US" sz="800" dirty="0"/>
            <a:t>Joint Destination Choice / Mode Choice  Model </a:t>
          </a:r>
        </a:p>
      </dgm:t>
    </dgm:pt>
    <dgm:pt modelId="{07FD7D67-27FB-49E3-9594-FE25B6126303}" type="parTrans" cxnId="{85F8358C-63AF-4754-82B9-6D941A5E6D23}">
      <dgm:prSet/>
      <dgm:spPr/>
      <dgm:t>
        <a:bodyPr/>
        <a:lstStyle/>
        <a:p>
          <a:endParaRPr lang="en-US"/>
        </a:p>
      </dgm:t>
    </dgm:pt>
    <dgm:pt modelId="{CA74C299-E2C6-4E80-9676-7226DCB84DFD}" type="sibTrans" cxnId="{85F8358C-63AF-4754-82B9-6D941A5E6D23}">
      <dgm:prSet/>
      <dgm:spPr/>
      <dgm:t>
        <a:bodyPr/>
        <a:lstStyle/>
        <a:p>
          <a:endParaRPr lang="en-US"/>
        </a:p>
      </dgm:t>
    </dgm:pt>
    <dgm:pt modelId="{8ECF4776-666A-4E8D-B7E7-EC87D3CD3CC7}">
      <dgm:prSet phldrT="[Text]" custT="1"/>
      <dgm:spPr>
        <a:solidFill>
          <a:schemeClr val="accent2"/>
        </a:solidFill>
        <a:ln>
          <a:solidFill>
            <a:srgbClr val="C00000"/>
          </a:solidFill>
        </a:ln>
      </dgm:spPr>
      <dgm:t>
        <a:bodyPr/>
        <a:lstStyle/>
        <a:p>
          <a:r>
            <a:rPr lang="en-US" sz="1200" dirty="0"/>
            <a:t>Value of Travel Time Model </a:t>
          </a:r>
          <a:r>
            <a:rPr lang="en-US" sz="1000" dirty="0">
              <a:solidFill>
                <a:srgbClr val="FFFF00"/>
              </a:solidFill>
            </a:rPr>
            <a:t>(JAVA)</a:t>
          </a:r>
        </a:p>
      </dgm:t>
    </dgm:pt>
    <dgm:pt modelId="{8A46CFDD-FB48-41B7-A4A9-EBF67C8DBA99}" type="parTrans" cxnId="{511AFE6E-D761-438B-A12E-CEDC16378B51}">
      <dgm:prSet/>
      <dgm:spPr/>
      <dgm:t>
        <a:bodyPr/>
        <a:lstStyle/>
        <a:p>
          <a:endParaRPr lang="en-US"/>
        </a:p>
      </dgm:t>
    </dgm:pt>
    <dgm:pt modelId="{BE7015F9-9DC3-4B67-A21D-C1CE6524C18F}" type="sibTrans" cxnId="{511AFE6E-D761-438B-A12E-CEDC16378B51}">
      <dgm:prSet/>
      <dgm:spPr/>
      <dgm:t>
        <a:bodyPr/>
        <a:lstStyle/>
        <a:p>
          <a:endParaRPr lang="en-US"/>
        </a:p>
      </dgm:t>
    </dgm:pt>
    <dgm:pt modelId="{D426E2A3-4EF7-447A-B7E8-A269F0DE7E16}">
      <dgm:prSet phldrT="[Text]" custT="1"/>
      <dgm:spPr>
        <a:ln>
          <a:solidFill>
            <a:srgbClr val="C00000"/>
          </a:solidFill>
        </a:ln>
      </dgm:spPr>
      <dgm:t>
        <a:bodyPr/>
        <a:lstStyle/>
        <a:p>
          <a:r>
            <a:rPr lang="en-US" sz="800"/>
            <a:t>Mixed Multinomial Logit Model (MMNL)</a:t>
          </a:r>
        </a:p>
      </dgm:t>
    </dgm:pt>
    <dgm:pt modelId="{3F9C887E-77B6-4D14-AB9D-3CFDBF3AE82F}" type="parTrans" cxnId="{7E1A60DA-8E7F-452A-B104-C5BDBF543FB8}">
      <dgm:prSet/>
      <dgm:spPr/>
      <dgm:t>
        <a:bodyPr/>
        <a:lstStyle/>
        <a:p>
          <a:endParaRPr lang="en-US"/>
        </a:p>
      </dgm:t>
    </dgm:pt>
    <dgm:pt modelId="{B35F8075-E5E6-4C69-835B-8D7E2EA75624}" type="sibTrans" cxnId="{7E1A60DA-8E7F-452A-B104-C5BDBF543FB8}">
      <dgm:prSet/>
      <dgm:spPr/>
      <dgm:t>
        <a:bodyPr/>
        <a:lstStyle/>
        <a:p>
          <a:endParaRPr lang="en-US"/>
        </a:p>
      </dgm:t>
    </dgm:pt>
    <dgm:pt modelId="{89787DD9-979E-46E0-9C3E-27FC724A6574}">
      <dgm:prSet phldrT="[Text]" custT="1"/>
      <dgm:spPr>
        <a:ln>
          <a:solidFill>
            <a:srgbClr val="C00000"/>
          </a:solidFill>
        </a:ln>
      </dgm:spPr>
      <dgm:t>
        <a:bodyPr/>
        <a:lstStyle/>
        <a:p>
          <a:r>
            <a:rPr lang="en-US" sz="800" dirty="0"/>
            <a:t>Distributed Curves as a function of Resident Status, Income, Purpose (Work &amp; Non-work tours).</a:t>
          </a:r>
        </a:p>
      </dgm:t>
    </dgm:pt>
    <dgm:pt modelId="{17638CFC-FE4F-46D7-820A-334400C30414}" type="parTrans" cxnId="{C8FA46DF-0970-445A-843B-744AC40D1500}">
      <dgm:prSet/>
      <dgm:spPr/>
      <dgm:t>
        <a:bodyPr/>
        <a:lstStyle/>
        <a:p>
          <a:endParaRPr lang="en-US"/>
        </a:p>
      </dgm:t>
    </dgm:pt>
    <dgm:pt modelId="{DB97A1BF-37DF-462A-A4E4-50729076FFF2}" type="sibTrans" cxnId="{C8FA46DF-0970-445A-843B-744AC40D1500}">
      <dgm:prSet/>
      <dgm:spPr/>
      <dgm:t>
        <a:bodyPr/>
        <a:lstStyle/>
        <a:p>
          <a:endParaRPr lang="en-US"/>
        </a:p>
      </dgm:t>
    </dgm:pt>
    <dgm:pt modelId="{66F8448A-4FD6-4EEE-B2D5-7E7F287C9E8E}">
      <dgm:prSet phldrT="[Text]" custT="1"/>
      <dgm:spPr>
        <a:solidFill>
          <a:schemeClr val="accent2"/>
        </a:solidFill>
        <a:ln>
          <a:solidFill>
            <a:schemeClr val="accent6">
              <a:lumMod val="50000"/>
            </a:schemeClr>
          </a:solidFill>
        </a:ln>
      </dgm:spPr>
      <dgm:t>
        <a:bodyPr/>
        <a:lstStyle/>
        <a:p>
          <a:r>
            <a:rPr lang="en-US" sz="1200" dirty="0"/>
            <a:t>Level of Service Matrices </a:t>
          </a:r>
          <a:r>
            <a:rPr lang="en-US" sz="800" dirty="0">
              <a:solidFill>
                <a:srgbClr val="FFFF00"/>
              </a:solidFill>
            </a:rPr>
            <a:t>(CUBE &amp; OMX)</a:t>
          </a:r>
          <a:endParaRPr lang="en-US" sz="800" dirty="0"/>
        </a:p>
      </dgm:t>
    </dgm:pt>
    <dgm:pt modelId="{98B4DA28-1D10-4A2F-ABD6-DF50E31010E5}" type="parTrans" cxnId="{0CB8DCEB-8F92-4677-8137-B2EC12971BFC}">
      <dgm:prSet/>
      <dgm:spPr/>
      <dgm:t>
        <a:bodyPr/>
        <a:lstStyle/>
        <a:p>
          <a:endParaRPr lang="en-US"/>
        </a:p>
      </dgm:t>
    </dgm:pt>
    <dgm:pt modelId="{E8EE3750-7324-4E38-A6E5-25DE7D2901D3}" type="sibTrans" cxnId="{0CB8DCEB-8F92-4677-8137-B2EC12971BFC}">
      <dgm:prSet/>
      <dgm:spPr/>
      <dgm:t>
        <a:bodyPr/>
        <a:lstStyle/>
        <a:p>
          <a:endParaRPr lang="en-US"/>
        </a:p>
      </dgm:t>
    </dgm:pt>
    <dgm:pt modelId="{A0972682-8939-4251-B717-E408C912AE00}">
      <dgm:prSet phldrT="[Text]" custT="1"/>
      <dgm:spPr>
        <a:ln>
          <a:solidFill>
            <a:srgbClr val="C00000"/>
          </a:solidFill>
        </a:ln>
      </dgm:spPr>
      <dgm:t>
        <a:bodyPr/>
        <a:lstStyle/>
        <a:p>
          <a:pPr marL="57150" lvl="1" indent="-57150" algn="l" defTabSz="355600">
            <a:lnSpc>
              <a:spcPct val="90000"/>
            </a:lnSpc>
            <a:spcBef>
              <a:spcPct val="0"/>
            </a:spcBef>
            <a:spcAft>
              <a:spcPct val="15000"/>
            </a:spcAft>
            <a:buChar char="•"/>
          </a:pPr>
          <a:r>
            <a:rPr lang="en-US" sz="800" kern="1200" dirty="0">
              <a:solidFill>
                <a:prstClr val="black">
                  <a:hueOff val="0"/>
                  <a:satOff val="0"/>
                  <a:lumOff val="0"/>
                  <a:alphaOff val="0"/>
                </a:prstClr>
              </a:solidFill>
              <a:latin typeface="+mn-lt"/>
              <a:ea typeface="+mn-ea"/>
              <a:cs typeface="+mn-cs"/>
            </a:rPr>
            <a:t>Free-flow (Loop 1)</a:t>
          </a:r>
        </a:p>
      </dgm:t>
    </dgm:pt>
    <dgm:pt modelId="{E9C992A4-D72E-4DCE-808E-5F1C9E3E8A5E}" type="parTrans" cxnId="{2CF730B8-4B8F-4B76-8990-D111B1BBE2A5}">
      <dgm:prSet/>
      <dgm:spPr/>
      <dgm:t>
        <a:bodyPr/>
        <a:lstStyle/>
        <a:p>
          <a:endParaRPr lang="en-US"/>
        </a:p>
      </dgm:t>
    </dgm:pt>
    <dgm:pt modelId="{26F58B6F-9523-46A2-9F6F-79061F490CE9}" type="sibTrans" cxnId="{2CF730B8-4B8F-4B76-8990-D111B1BBE2A5}">
      <dgm:prSet/>
      <dgm:spPr/>
      <dgm:t>
        <a:bodyPr/>
        <a:lstStyle/>
        <a:p>
          <a:endParaRPr lang="en-US"/>
        </a:p>
      </dgm:t>
    </dgm:pt>
    <dgm:pt modelId="{5EEE969A-09A6-41B2-9CC2-D5457A4387B2}">
      <dgm:prSet phldrT="[Text]" custT="1"/>
      <dgm:spPr>
        <a:ln>
          <a:solidFill>
            <a:srgbClr val="C00000"/>
          </a:solidFill>
        </a:ln>
      </dgm:spPr>
      <dgm:t>
        <a:bodyPr/>
        <a:lstStyle/>
        <a:p>
          <a:pPr marL="57150" lvl="1" indent="-57150" algn="l" defTabSz="355600">
            <a:lnSpc>
              <a:spcPct val="90000"/>
            </a:lnSpc>
            <a:spcBef>
              <a:spcPct val="0"/>
            </a:spcBef>
            <a:spcAft>
              <a:spcPct val="15000"/>
            </a:spcAft>
            <a:buChar char="•"/>
          </a:pPr>
          <a:r>
            <a:rPr lang="en-US" sz="800" kern="1200" dirty="0">
              <a:solidFill>
                <a:prstClr val="black">
                  <a:hueOff val="0"/>
                  <a:satOff val="0"/>
                  <a:lumOff val="0"/>
                  <a:alphaOff val="0"/>
                </a:prstClr>
              </a:solidFill>
              <a:latin typeface="+mn-lt"/>
              <a:ea typeface="+mn-ea"/>
              <a:cs typeface="+mn-cs"/>
            </a:rPr>
            <a:t>Congested Skims (Loop 2 &amp; </a:t>
          </a:r>
          <a:r>
            <a:rPr lang="en-US" sz="800" kern="1200" dirty="0">
              <a:solidFill>
                <a:prstClr val="black">
                  <a:hueOff val="0"/>
                  <a:satOff val="0"/>
                  <a:lumOff val="0"/>
                  <a:alphaOff val="0"/>
                </a:prstClr>
              </a:solidFill>
              <a:latin typeface="Calibri" panose="020F0502020204030204"/>
              <a:ea typeface="+mn-ea"/>
              <a:cs typeface="+mn-cs"/>
            </a:rPr>
            <a:t>3</a:t>
          </a:r>
        </a:p>
      </dgm:t>
    </dgm:pt>
    <dgm:pt modelId="{9592845A-B548-45CA-AB04-4B73E77DC77F}" type="parTrans" cxnId="{E44A2962-B41B-411A-B13E-74C22F5F5351}">
      <dgm:prSet/>
      <dgm:spPr/>
      <dgm:t>
        <a:bodyPr/>
        <a:lstStyle/>
        <a:p>
          <a:endParaRPr lang="en-US"/>
        </a:p>
      </dgm:t>
    </dgm:pt>
    <dgm:pt modelId="{E9AE32E3-6DA2-4144-949C-E15B8D0601A7}" type="sibTrans" cxnId="{E44A2962-B41B-411A-B13E-74C22F5F5351}">
      <dgm:prSet/>
      <dgm:spPr/>
      <dgm:t>
        <a:bodyPr/>
        <a:lstStyle/>
        <a:p>
          <a:endParaRPr lang="en-US"/>
        </a:p>
      </dgm:t>
    </dgm:pt>
    <dgm:pt modelId="{BB715B69-E7B8-4330-A3D3-6CD08376F050}" type="pres">
      <dgm:prSet presAssocID="{F6447AA3-02D9-419F-9BFB-8B0D88256C87}" presName="linearFlow" presStyleCnt="0">
        <dgm:presLayoutVars>
          <dgm:dir/>
          <dgm:animLvl val="lvl"/>
          <dgm:resizeHandles val="exact"/>
        </dgm:presLayoutVars>
      </dgm:prSet>
      <dgm:spPr/>
    </dgm:pt>
    <dgm:pt modelId="{DF4AC802-3B36-47ED-A8A0-6A02A1D24393}" type="pres">
      <dgm:prSet presAssocID="{30D53F7B-7AD4-4C93-B7A1-F6D5EBB3BF24}" presName="composite" presStyleCnt="0"/>
      <dgm:spPr/>
    </dgm:pt>
    <dgm:pt modelId="{86B5A234-FBF2-4D64-B730-B5D248719DCB}" type="pres">
      <dgm:prSet presAssocID="{30D53F7B-7AD4-4C93-B7A1-F6D5EBB3BF24}" presName="parentText" presStyleLbl="alignNode1" presStyleIdx="0" presStyleCnt="5">
        <dgm:presLayoutVars>
          <dgm:chMax val="1"/>
          <dgm:bulletEnabled val="1"/>
        </dgm:presLayoutVars>
      </dgm:prSet>
      <dgm:spPr/>
    </dgm:pt>
    <dgm:pt modelId="{B0F85E0C-060C-4835-8D30-30E4C28E5C78}" type="pres">
      <dgm:prSet presAssocID="{30D53F7B-7AD4-4C93-B7A1-F6D5EBB3BF24}" presName="descendantText" presStyleLbl="alignAcc1" presStyleIdx="0" presStyleCnt="5">
        <dgm:presLayoutVars>
          <dgm:bulletEnabled val="1"/>
        </dgm:presLayoutVars>
      </dgm:prSet>
      <dgm:spPr/>
    </dgm:pt>
    <dgm:pt modelId="{6FC4771F-DFDD-43DD-89BD-74E964A89368}" type="pres">
      <dgm:prSet presAssocID="{3AB881DC-A7AC-4F43-B70B-8ED2A95C04EF}" presName="sp" presStyleCnt="0"/>
      <dgm:spPr/>
    </dgm:pt>
    <dgm:pt modelId="{98955DA1-14AA-4F2A-AB55-3D347015F902}" type="pres">
      <dgm:prSet presAssocID="{8ECF4776-666A-4E8D-B7E7-EC87D3CD3CC7}" presName="composite" presStyleCnt="0"/>
      <dgm:spPr/>
    </dgm:pt>
    <dgm:pt modelId="{857BDE3F-8A19-469B-9DAF-31B7D0A509F6}" type="pres">
      <dgm:prSet presAssocID="{8ECF4776-666A-4E8D-B7E7-EC87D3CD3CC7}" presName="parentText" presStyleLbl="alignNode1" presStyleIdx="1" presStyleCnt="5">
        <dgm:presLayoutVars>
          <dgm:chMax val="1"/>
          <dgm:bulletEnabled val="1"/>
        </dgm:presLayoutVars>
      </dgm:prSet>
      <dgm:spPr/>
    </dgm:pt>
    <dgm:pt modelId="{DD6388CC-3A22-4FAF-A868-6D48A1138B5A}" type="pres">
      <dgm:prSet presAssocID="{8ECF4776-666A-4E8D-B7E7-EC87D3CD3CC7}" presName="descendantText" presStyleLbl="alignAcc1" presStyleIdx="1" presStyleCnt="5">
        <dgm:presLayoutVars>
          <dgm:bulletEnabled val="1"/>
        </dgm:presLayoutVars>
      </dgm:prSet>
      <dgm:spPr/>
    </dgm:pt>
    <dgm:pt modelId="{FBD73056-054F-458D-A9AC-55DEB938E276}" type="pres">
      <dgm:prSet presAssocID="{BE7015F9-9DC3-4B67-A21D-C1CE6524C18F}" presName="sp" presStyleCnt="0"/>
      <dgm:spPr/>
    </dgm:pt>
    <dgm:pt modelId="{E77CC091-16F9-4460-8846-3B019AD9FB94}" type="pres">
      <dgm:prSet presAssocID="{50C0C790-0C67-4CD4-89E6-676A7E2A9A1C}" presName="composite" presStyleCnt="0"/>
      <dgm:spPr/>
    </dgm:pt>
    <dgm:pt modelId="{44466B7B-73ED-4AB2-8F92-CA000545DCEC}" type="pres">
      <dgm:prSet presAssocID="{50C0C790-0C67-4CD4-89E6-676A7E2A9A1C}" presName="parentText" presStyleLbl="alignNode1" presStyleIdx="2" presStyleCnt="5">
        <dgm:presLayoutVars>
          <dgm:chMax val="1"/>
          <dgm:bulletEnabled val="1"/>
        </dgm:presLayoutVars>
      </dgm:prSet>
      <dgm:spPr/>
    </dgm:pt>
    <dgm:pt modelId="{57CC4219-720A-43A6-A738-D36323D45E85}" type="pres">
      <dgm:prSet presAssocID="{50C0C790-0C67-4CD4-89E6-676A7E2A9A1C}" presName="descendantText" presStyleLbl="alignAcc1" presStyleIdx="2" presStyleCnt="5">
        <dgm:presLayoutVars>
          <dgm:bulletEnabled val="1"/>
        </dgm:presLayoutVars>
      </dgm:prSet>
      <dgm:spPr/>
    </dgm:pt>
    <dgm:pt modelId="{C01B4540-3FCB-4DB4-8F2E-DFB0F2A179A8}" type="pres">
      <dgm:prSet presAssocID="{7B432F98-06F0-486C-A431-39439DF41A51}" presName="sp" presStyleCnt="0"/>
      <dgm:spPr/>
    </dgm:pt>
    <dgm:pt modelId="{5817F90A-5E4C-4D0A-A47B-579A7D83CCEF}" type="pres">
      <dgm:prSet presAssocID="{3A49670B-8D19-4F46-8871-93B8F92E5FEC}" presName="composite" presStyleCnt="0"/>
      <dgm:spPr/>
    </dgm:pt>
    <dgm:pt modelId="{A0FBEDB4-25EC-4F87-A9E8-DE80BBDB799C}" type="pres">
      <dgm:prSet presAssocID="{3A49670B-8D19-4F46-8871-93B8F92E5FEC}" presName="parentText" presStyleLbl="alignNode1" presStyleIdx="3" presStyleCnt="5">
        <dgm:presLayoutVars>
          <dgm:chMax val="1"/>
          <dgm:bulletEnabled val="1"/>
        </dgm:presLayoutVars>
      </dgm:prSet>
      <dgm:spPr/>
    </dgm:pt>
    <dgm:pt modelId="{3AD3A513-CC33-4AEE-998C-2279A510F751}" type="pres">
      <dgm:prSet presAssocID="{3A49670B-8D19-4F46-8871-93B8F92E5FEC}" presName="descendantText" presStyleLbl="alignAcc1" presStyleIdx="3" presStyleCnt="5">
        <dgm:presLayoutVars>
          <dgm:bulletEnabled val="1"/>
        </dgm:presLayoutVars>
      </dgm:prSet>
      <dgm:spPr/>
    </dgm:pt>
    <dgm:pt modelId="{7589AB0E-8FC6-4A42-B6C7-15EE6CEBCBB8}" type="pres">
      <dgm:prSet presAssocID="{6E12AA5C-1ED7-4BD2-AC7A-0FE2D99BDA80}" presName="sp" presStyleCnt="0"/>
      <dgm:spPr/>
    </dgm:pt>
    <dgm:pt modelId="{7A4D3FF3-70A4-410F-A9D4-82C7F0CE5969}" type="pres">
      <dgm:prSet presAssocID="{66F8448A-4FD6-4EEE-B2D5-7E7F287C9E8E}" presName="composite" presStyleCnt="0"/>
      <dgm:spPr/>
    </dgm:pt>
    <dgm:pt modelId="{70FD1906-DF79-4209-A427-D52D76F38C32}" type="pres">
      <dgm:prSet presAssocID="{66F8448A-4FD6-4EEE-B2D5-7E7F287C9E8E}" presName="parentText" presStyleLbl="alignNode1" presStyleIdx="4" presStyleCnt="5">
        <dgm:presLayoutVars>
          <dgm:chMax val="1"/>
          <dgm:bulletEnabled val="1"/>
        </dgm:presLayoutVars>
      </dgm:prSet>
      <dgm:spPr/>
    </dgm:pt>
    <dgm:pt modelId="{A7DA166D-38B3-4F5E-85C5-6D64CF720BFE}" type="pres">
      <dgm:prSet presAssocID="{66F8448A-4FD6-4EEE-B2D5-7E7F287C9E8E}" presName="descendantText" presStyleLbl="alignAcc1" presStyleIdx="4" presStyleCnt="5">
        <dgm:presLayoutVars>
          <dgm:bulletEnabled val="1"/>
        </dgm:presLayoutVars>
      </dgm:prSet>
      <dgm:spPr/>
    </dgm:pt>
  </dgm:ptLst>
  <dgm:cxnLst>
    <dgm:cxn modelId="{AA400B07-A9C5-4E37-B82B-211201AE7E10}" srcId="{30D53F7B-7AD4-4C93-B7A1-F6D5EBB3BF24}" destId="{C16A4D3B-4793-4161-A653-D94D50FDA6EF}" srcOrd="0" destOrd="0" parTransId="{C66F48C3-97FD-4865-ADCD-77396B91A6B2}" sibTransId="{0AEC14E5-CF5D-4B54-9B39-935183276E9E}"/>
    <dgm:cxn modelId="{BBD7D819-0B8B-4DAE-9FDE-7F34BB4B0CE0}" type="presOf" srcId="{50C0C790-0C67-4CD4-89E6-676A7E2A9A1C}" destId="{44466B7B-73ED-4AB2-8F92-CA000545DCEC}" srcOrd="0" destOrd="0" presId="urn:microsoft.com/office/officeart/2005/8/layout/chevron2"/>
    <dgm:cxn modelId="{ADADC61D-F076-44BF-8D8C-66D1938EC27C}" srcId="{F6447AA3-02D9-419F-9BFB-8B0D88256C87}" destId="{3A49670B-8D19-4F46-8871-93B8F92E5FEC}" srcOrd="3" destOrd="0" parTransId="{7A02C769-6A9D-4FE1-A7ED-2592BAF699EF}" sibTransId="{6E12AA5C-1ED7-4BD2-AC7A-0FE2D99BDA80}"/>
    <dgm:cxn modelId="{11068524-D278-4032-BBBA-E3457020B0FD}" type="presOf" srcId="{8ECF4776-666A-4E8D-B7E7-EC87D3CD3CC7}" destId="{857BDE3F-8A19-469B-9DAF-31B7D0A509F6}" srcOrd="0" destOrd="0" presId="urn:microsoft.com/office/officeart/2005/8/layout/chevron2"/>
    <dgm:cxn modelId="{894F8F25-8746-49A0-9A27-0E842555393F}" type="presOf" srcId="{D5BE60A8-2F0E-487D-B105-10A1A81391F3}" destId="{57CC4219-720A-43A6-A738-D36323D45E85}" srcOrd="0" destOrd="0" presId="urn:microsoft.com/office/officeart/2005/8/layout/chevron2"/>
    <dgm:cxn modelId="{BA4C2A5B-D0DD-447E-B169-252BA01BC5BC}" srcId="{F6447AA3-02D9-419F-9BFB-8B0D88256C87}" destId="{30D53F7B-7AD4-4C93-B7A1-F6D5EBB3BF24}" srcOrd="0" destOrd="0" parTransId="{852FD458-729B-4006-A428-23515F531C99}" sibTransId="{3AB881DC-A7AC-4F43-B70B-8ED2A95C04EF}"/>
    <dgm:cxn modelId="{E5CD4261-015A-45E1-B0E2-E473BD231310}" type="presOf" srcId="{30D53F7B-7AD4-4C93-B7A1-F6D5EBB3BF24}" destId="{86B5A234-FBF2-4D64-B730-B5D248719DCB}" srcOrd="0" destOrd="0" presId="urn:microsoft.com/office/officeart/2005/8/layout/chevron2"/>
    <dgm:cxn modelId="{E44A2962-B41B-411A-B13E-74C22F5F5351}" srcId="{66F8448A-4FD6-4EEE-B2D5-7E7F287C9E8E}" destId="{5EEE969A-09A6-41B2-9CC2-D5457A4387B2}" srcOrd="1" destOrd="0" parTransId="{9592845A-B548-45CA-AB04-4B73E77DC77F}" sibTransId="{E9AE32E3-6DA2-4144-949C-E15B8D0601A7}"/>
    <dgm:cxn modelId="{91DF5962-8513-44C0-87F2-EA66624D25FF}" srcId="{F6447AA3-02D9-419F-9BFB-8B0D88256C87}" destId="{50C0C790-0C67-4CD4-89E6-676A7E2A9A1C}" srcOrd="2" destOrd="0" parTransId="{45DF43F6-A854-4553-A539-C5183C4A260F}" sibTransId="{7B432F98-06F0-486C-A431-39439DF41A51}"/>
    <dgm:cxn modelId="{8AA7BF45-90F5-4A36-8159-A0751B544F76}" srcId="{50C0C790-0C67-4CD4-89E6-676A7E2A9A1C}" destId="{0AE408E3-EA2A-464D-BC95-F3C9106592CC}" srcOrd="2" destOrd="0" parTransId="{FDCD1B1D-FDA9-4A89-9E28-AA180B09E93C}" sibTransId="{C98075DC-7B29-4872-BC11-E1E2A55ABC43}"/>
    <dgm:cxn modelId="{511AFE6E-D761-438B-A12E-CEDC16378B51}" srcId="{F6447AA3-02D9-419F-9BFB-8B0D88256C87}" destId="{8ECF4776-666A-4E8D-B7E7-EC87D3CD3CC7}" srcOrd="1" destOrd="0" parTransId="{8A46CFDD-FB48-41B7-A4A9-EBF67C8DBA99}" sibTransId="{BE7015F9-9DC3-4B67-A21D-C1CE6524C18F}"/>
    <dgm:cxn modelId="{F8305574-D2E8-4CCF-8037-A8643B8416D4}" srcId="{3A49670B-8D19-4F46-8871-93B8F92E5FEC}" destId="{D68A6C3D-45CA-4F1C-9E04-52E657DDCCF9}" srcOrd="2" destOrd="0" parTransId="{1F495F6B-114A-4500-8D7F-9CA48B8E5158}" sibTransId="{6D2B665A-622C-450F-9BF2-1ADFA97F377F}"/>
    <dgm:cxn modelId="{F85BB37A-7375-45A1-B5AC-13F0801A437F}" srcId="{30D53F7B-7AD4-4C93-B7A1-F6D5EBB3BF24}" destId="{E4702D6E-C797-46EE-8727-8400067C6A75}" srcOrd="1" destOrd="0" parTransId="{03216CED-2331-45F0-96F3-73B561625E2F}" sibTransId="{9C5E4F97-F92B-4996-8513-29C7B00FD117}"/>
    <dgm:cxn modelId="{C87AD47A-1A3E-4C01-ABBD-EBD0CBAA76D0}" type="presOf" srcId="{66F8448A-4FD6-4EEE-B2D5-7E7F287C9E8E}" destId="{70FD1906-DF79-4209-A427-D52D76F38C32}" srcOrd="0" destOrd="0" presId="urn:microsoft.com/office/officeart/2005/8/layout/chevron2"/>
    <dgm:cxn modelId="{A281B37E-164F-4307-AC8A-88C4BAC9FB8B}" type="presOf" srcId="{3A49670B-8D19-4F46-8871-93B8F92E5FEC}" destId="{A0FBEDB4-25EC-4F87-A9E8-DE80BBDB799C}" srcOrd="0" destOrd="0" presId="urn:microsoft.com/office/officeart/2005/8/layout/chevron2"/>
    <dgm:cxn modelId="{484F9781-F436-4EB8-8AAD-0D1A68B5C918}" type="presOf" srcId="{29EC3157-FC7F-49A5-8F93-FBEB0FB8C8B2}" destId="{57CC4219-720A-43A6-A738-D36323D45E85}" srcOrd="0" destOrd="1" presId="urn:microsoft.com/office/officeart/2005/8/layout/chevron2"/>
    <dgm:cxn modelId="{07277F82-1C3E-4C06-985B-FD45989824CA}" type="presOf" srcId="{C16A4D3B-4793-4161-A653-D94D50FDA6EF}" destId="{B0F85E0C-060C-4835-8D30-30E4C28E5C78}" srcOrd="0" destOrd="0" presId="urn:microsoft.com/office/officeart/2005/8/layout/chevron2"/>
    <dgm:cxn modelId="{B155B682-2122-4CFB-B84B-99962E694854}" type="presOf" srcId="{89787DD9-979E-46E0-9C3E-27FC724A6574}" destId="{DD6388CC-3A22-4FAF-A868-6D48A1138B5A}" srcOrd="0" destOrd="1" presId="urn:microsoft.com/office/officeart/2005/8/layout/chevron2"/>
    <dgm:cxn modelId="{85F8358C-63AF-4754-82B9-6D941A5E6D23}" srcId="{50C0C790-0C67-4CD4-89E6-676A7E2A9A1C}" destId="{98D7B050-B0FB-401F-A9E5-4E0CDD852D1E}" srcOrd="3" destOrd="0" parTransId="{07FD7D67-27FB-49E3-9594-FE25B6126303}" sibTransId="{CA74C299-E2C6-4E80-9676-7226DCB84DFD}"/>
    <dgm:cxn modelId="{9328908C-3090-4579-932C-C9A2ACBE5CAF}" type="presOf" srcId="{0AE408E3-EA2A-464D-BC95-F3C9106592CC}" destId="{57CC4219-720A-43A6-A738-D36323D45E85}" srcOrd="0" destOrd="2" presId="urn:microsoft.com/office/officeart/2005/8/layout/chevron2"/>
    <dgm:cxn modelId="{0A470E8D-C568-4F9D-9011-169DD485DCF9}" type="presOf" srcId="{546C4900-3CFF-4C3B-B7C8-A2795F6DCF91}" destId="{3AD3A513-CC33-4AEE-998C-2279A510F751}" srcOrd="0" destOrd="1" presId="urn:microsoft.com/office/officeart/2005/8/layout/chevron2"/>
    <dgm:cxn modelId="{BB782794-2AAF-4B05-B215-162D489FD066}" type="presOf" srcId="{E4702D6E-C797-46EE-8727-8400067C6A75}" destId="{B0F85E0C-060C-4835-8D30-30E4C28E5C78}" srcOrd="0" destOrd="1" presId="urn:microsoft.com/office/officeart/2005/8/layout/chevron2"/>
    <dgm:cxn modelId="{5D8D52AC-27C4-46C3-99F2-7B43AAC6E433}" type="presOf" srcId="{D68A6C3D-45CA-4F1C-9E04-52E657DDCCF9}" destId="{3AD3A513-CC33-4AEE-998C-2279A510F751}" srcOrd="0" destOrd="2" presId="urn:microsoft.com/office/officeart/2005/8/layout/chevron2"/>
    <dgm:cxn modelId="{2CF730B8-4B8F-4B76-8990-D111B1BBE2A5}" srcId="{66F8448A-4FD6-4EEE-B2D5-7E7F287C9E8E}" destId="{A0972682-8939-4251-B717-E408C912AE00}" srcOrd="0" destOrd="0" parTransId="{E9C992A4-D72E-4DCE-808E-5F1C9E3E8A5E}" sibTransId="{26F58B6F-9523-46A2-9F6F-79061F490CE9}"/>
    <dgm:cxn modelId="{CE35F5C7-C6D1-4A2F-B2FE-AE2AE694158D}" srcId="{3A49670B-8D19-4F46-8871-93B8F92E5FEC}" destId="{546C4900-3CFF-4C3B-B7C8-A2795F6DCF91}" srcOrd="1" destOrd="0" parTransId="{31E8A504-BA78-47BA-BCA7-F4DDE66655E4}" sibTransId="{EDCECB69-83D8-450B-8D17-170C3A206F2E}"/>
    <dgm:cxn modelId="{EC60E8C8-BE96-4226-90E7-C8187533436E}" type="presOf" srcId="{A0972682-8939-4251-B717-E408C912AE00}" destId="{A7DA166D-38B3-4F5E-85C5-6D64CF720BFE}" srcOrd="0" destOrd="0" presId="urn:microsoft.com/office/officeart/2005/8/layout/chevron2"/>
    <dgm:cxn modelId="{7AC8F0CC-BD87-440A-B39D-3CF2151637B5}" srcId="{3A49670B-8D19-4F46-8871-93B8F92E5FEC}" destId="{2F903138-7376-4AD6-9141-BAD123FDD8C9}" srcOrd="0" destOrd="0" parTransId="{1118F115-E689-49FB-A65F-B6F14379B325}" sibTransId="{0CCA7BD7-EF72-458F-BF50-D2A7A4EDDA7D}"/>
    <dgm:cxn modelId="{2496A2D0-39EE-464A-B02F-741623FF4C7D}" type="presOf" srcId="{98D7B050-B0FB-401F-A9E5-4E0CDD852D1E}" destId="{57CC4219-720A-43A6-A738-D36323D45E85}" srcOrd="0" destOrd="3" presId="urn:microsoft.com/office/officeart/2005/8/layout/chevron2"/>
    <dgm:cxn modelId="{7E1A60DA-8E7F-452A-B104-C5BDBF543FB8}" srcId="{8ECF4776-666A-4E8D-B7E7-EC87D3CD3CC7}" destId="{D426E2A3-4EF7-447A-B7E8-A269F0DE7E16}" srcOrd="0" destOrd="0" parTransId="{3F9C887E-77B6-4D14-AB9D-3CFDBF3AE82F}" sibTransId="{B35F8075-E5E6-4C69-835B-8D7E2EA75624}"/>
    <dgm:cxn modelId="{D79678DE-713F-4E9B-8A7E-0B49009B932B}" type="presOf" srcId="{5EEE969A-09A6-41B2-9CC2-D5457A4387B2}" destId="{A7DA166D-38B3-4F5E-85C5-6D64CF720BFE}" srcOrd="0" destOrd="1" presId="urn:microsoft.com/office/officeart/2005/8/layout/chevron2"/>
    <dgm:cxn modelId="{C8FA46DF-0970-445A-843B-744AC40D1500}" srcId="{8ECF4776-666A-4E8D-B7E7-EC87D3CD3CC7}" destId="{89787DD9-979E-46E0-9C3E-27FC724A6574}" srcOrd="1" destOrd="0" parTransId="{17638CFC-FE4F-46D7-820A-334400C30414}" sibTransId="{DB97A1BF-37DF-462A-A4E4-50729076FFF2}"/>
    <dgm:cxn modelId="{92D7D3E4-0949-4E57-AF7C-139D1680FEF2}" srcId="{50C0C790-0C67-4CD4-89E6-676A7E2A9A1C}" destId="{29EC3157-FC7F-49A5-8F93-FBEB0FB8C8B2}" srcOrd="1" destOrd="0" parTransId="{9CE43619-DE07-48CD-91E0-01A14296F20E}" sibTransId="{C0D5044B-D20E-4367-88FB-7D6E6AA6194B}"/>
    <dgm:cxn modelId="{F7B7C6E6-2079-4B27-8872-DB1DA9E1E8D3}" type="presOf" srcId="{D426E2A3-4EF7-447A-B7E8-A269F0DE7E16}" destId="{DD6388CC-3A22-4FAF-A868-6D48A1138B5A}" srcOrd="0" destOrd="0" presId="urn:microsoft.com/office/officeart/2005/8/layout/chevron2"/>
    <dgm:cxn modelId="{D094C2EA-7A84-4681-A548-FF1AF536AE88}" type="presOf" srcId="{F6447AA3-02D9-419F-9BFB-8B0D88256C87}" destId="{BB715B69-E7B8-4330-A3D3-6CD08376F050}" srcOrd="0" destOrd="0" presId="urn:microsoft.com/office/officeart/2005/8/layout/chevron2"/>
    <dgm:cxn modelId="{0CB8DCEB-8F92-4677-8137-B2EC12971BFC}" srcId="{F6447AA3-02D9-419F-9BFB-8B0D88256C87}" destId="{66F8448A-4FD6-4EEE-B2D5-7E7F287C9E8E}" srcOrd="4" destOrd="0" parTransId="{98B4DA28-1D10-4A2F-ABD6-DF50E31010E5}" sibTransId="{E8EE3750-7324-4E38-A6E5-25DE7D2901D3}"/>
    <dgm:cxn modelId="{66790DF6-04C3-4F00-890D-A062817458E5}" type="presOf" srcId="{2F903138-7376-4AD6-9141-BAD123FDD8C9}" destId="{3AD3A513-CC33-4AEE-998C-2279A510F751}" srcOrd="0" destOrd="0" presId="urn:microsoft.com/office/officeart/2005/8/layout/chevron2"/>
    <dgm:cxn modelId="{063824FF-F9AA-4F5B-8589-1566B55794DB}" srcId="{50C0C790-0C67-4CD4-89E6-676A7E2A9A1C}" destId="{D5BE60A8-2F0E-487D-B105-10A1A81391F3}" srcOrd="0" destOrd="0" parTransId="{DDBC1830-3224-4F80-B839-96C70FE42E21}" sibTransId="{D6837CDA-642A-432B-89F2-329B1F12930B}"/>
    <dgm:cxn modelId="{E60910C0-E876-42F5-B178-FBBD22436EB3}" type="presParOf" srcId="{BB715B69-E7B8-4330-A3D3-6CD08376F050}" destId="{DF4AC802-3B36-47ED-A8A0-6A02A1D24393}" srcOrd="0" destOrd="0" presId="urn:microsoft.com/office/officeart/2005/8/layout/chevron2"/>
    <dgm:cxn modelId="{9C1428DB-7C42-44F9-AAAE-30CBC38A82FD}" type="presParOf" srcId="{DF4AC802-3B36-47ED-A8A0-6A02A1D24393}" destId="{86B5A234-FBF2-4D64-B730-B5D248719DCB}" srcOrd="0" destOrd="0" presId="urn:microsoft.com/office/officeart/2005/8/layout/chevron2"/>
    <dgm:cxn modelId="{616E84D6-FA0D-4D28-BAF7-06CC586EAC76}" type="presParOf" srcId="{DF4AC802-3B36-47ED-A8A0-6A02A1D24393}" destId="{B0F85E0C-060C-4835-8D30-30E4C28E5C78}" srcOrd="1" destOrd="0" presId="urn:microsoft.com/office/officeart/2005/8/layout/chevron2"/>
    <dgm:cxn modelId="{ACAF0329-9287-4DC0-BCA8-F6C6D29B1EAF}" type="presParOf" srcId="{BB715B69-E7B8-4330-A3D3-6CD08376F050}" destId="{6FC4771F-DFDD-43DD-89BD-74E964A89368}" srcOrd="1" destOrd="0" presId="urn:microsoft.com/office/officeart/2005/8/layout/chevron2"/>
    <dgm:cxn modelId="{7300A3A3-6B13-44DC-B7C6-9A5405CA9B39}" type="presParOf" srcId="{BB715B69-E7B8-4330-A3D3-6CD08376F050}" destId="{98955DA1-14AA-4F2A-AB55-3D347015F902}" srcOrd="2" destOrd="0" presId="urn:microsoft.com/office/officeart/2005/8/layout/chevron2"/>
    <dgm:cxn modelId="{64941354-9FE6-4E59-A5E4-995F946B1ADE}" type="presParOf" srcId="{98955DA1-14AA-4F2A-AB55-3D347015F902}" destId="{857BDE3F-8A19-469B-9DAF-31B7D0A509F6}" srcOrd="0" destOrd="0" presId="urn:microsoft.com/office/officeart/2005/8/layout/chevron2"/>
    <dgm:cxn modelId="{5EB848A4-87A9-4078-BA1D-B3E0CAD84BA4}" type="presParOf" srcId="{98955DA1-14AA-4F2A-AB55-3D347015F902}" destId="{DD6388CC-3A22-4FAF-A868-6D48A1138B5A}" srcOrd="1" destOrd="0" presId="urn:microsoft.com/office/officeart/2005/8/layout/chevron2"/>
    <dgm:cxn modelId="{EEDF6D36-53B8-4B70-8587-A5C7269A2B85}" type="presParOf" srcId="{BB715B69-E7B8-4330-A3D3-6CD08376F050}" destId="{FBD73056-054F-458D-A9AC-55DEB938E276}" srcOrd="3" destOrd="0" presId="urn:microsoft.com/office/officeart/2005/8/layout/chevron2"/>
    <dgm:cxn modelId="{3CF0B6A5-5248-4B5D-97D8-F48C1C6747AF}" type="presParOf" srcId="{BB715B69-E7B8-4330-A3D3-6CD08376F050}" destId="{E77CC091-16F9-4460-8846-3B019AD9FB94}" srcOrd="4" destOrd="0" presId="urn:microsoft.com/office/officeart/2005/8/layout/chevron2"/>
    <dgm:cxn modelId="{446E6923-E2C4-4007-8FC0-2B05A3A6B90D}" type="presParOf" srcId="{E77CC091-16F9-4460-8846-3B019AD9FB94}" destId="{44466B7B-73ED-4AB2-8F92-CA000545DCEC}" srcOrd="0" destOrd="0" presId="urn:microsoft.com/office/officeart/2005/8/layout/chevron2"/>
    <dgm:cxn modelId="{48900F2B-63A6-4C4B-9023-1973336BFD15}" type="presParOf" srcId="{E77CC091-16F9-4460-8846-3B019AD9FB94}" destId="{57CC4219-720A-43A6-A738-D36323D45E85}" srcOrd="1" destOrd="0" presId="urn:microsoft.com/office/officeart/2005/8/layout/chevron2"/>
    <dgm:cxn modelId="{2176A942-FC12-4FAB-9873-A2410F58C547}" type="presParOf" srcId="{BB715B69-E7B8-4330-A3D3-6CD08376F050}" destId="{C01B4540-3FCB-4DB4-8F2E-DFB0F2A179A8}" srcOrd="5" destOrd="0" presId="urn:microsoft.com/office/officeart/2005/8/layout/chevron2"/>
    <dgm:cxn modelId="{B411F1E2-F635-469E-BE67-6684B2AE556C}" type="presParOf" srcId="{BB715B69-E7B8-4330-A3D3-6CD08376F050}" destId="{5817F90A-5E4C-4D0A-A47B-579A7D83CCEF}" srcOrd="6" destOrd="0" presId="urn:microsoft.com/office/officeart/2005/8/layout/chevron2"/>
    <dgm:cxn modelId="{4C12AA01-C1C9-4FB6-A26E-48B1C93339AE}" type="presParOf" srcId="{5817F90A-5E4C-4D0A-A47B-579A7D83CCEF}" destId="{A0FBEDB4-25EC-4F87-A9E8-DE80BBDB799C}" srcOrd="0" destOrd="0" presId="urn:microsoft.com/office/officeart/2005/8/layout/chevron2"/>
    <dgm:cxn modelId="{9585DC1B-0162-44B9-A314-6A760F41D1CB}" type="presParOf" srcId="{5817F90A-5E4C-4D0A-A47B-579A7D83CCEF}" destId="{3AD3A513-CC33-4AEE-998C-2279A510F751}" srcOrd="1" destOrd="0" presId="urn:microsoft.com/office/officeart/2005/8/layout/chevron2"/>
    <dgm:cxn modelId="{A9D58DC0-715A-44AB-ACF1-79392D7E4FAE}" type="presParOf" srcId="{BB715B69-E7B8-4330-A3D3-6CD08376F050}" destId="{7589AB0E-8FC6-4A42-B6C7-15EE6CEBCBB8}" srcOrd="7" destOrd="0" presId="urn:microsoft.com/office/officeart/2005/8/layout/chevron2"/>
    <dgm:cxn modelId="{BC22123E-2A91-4A26-99B2-0B31AA800EDF}" type="presParOf" srcId="{BB715B69-E7B8-4330-A3D3-6CD08376F050}" destId="{7A4D3FF3-70A4-410F-A9D4-82C7F0CE5969}" srcOrd="8" destOrd="0" presId="urn:microsoft.com/office/officeart/2005/8/layout/chevron2"/>
    <dgm:cxn modelId="{93219E0E-5704-4AEB-94B1-26D165FD09CF}" type="presParOf" srcId="{7A4D3FF3-70A4-410F-A9D4-82C7F0CE5969}" destId="{70FD1906-DF79-4209-A427-D52D76F38C32}" srcOrd="0" destOrd="0" presId="urn:microsoft.com/office/officeart/2005/8/layout/chevron2"/>
    <dgm:cxn modelId="{CFC18D29-6903-4471-8861-B4C8DCA89C17}" type="presParOf" srcId="{7A4D3FF3-70A4-410F-A9D4-82C7F0CE5969}" destId="{A7DA166D-38B3-4F5E-85C5-6D64CF720BFE}"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447AA3-02D9-419F-9BFB-8B0D88256C8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97F9EB7-90F1-4566-9CA2-167533B5CF4C}">
      <dgm:prSet phldrT="[Text]" custT="1"/>
      <dgm:spPr>
        <a:ln>
          <a:solidFill>
            <a:schemeClr val="accent6">
              <a:lumMod val="50000"/>
            </a:schemeClr>
          </a:solidFill>
        </a:ln>
      </dgm:spPr>
      <dgm:t>
        <a:bodyPr/>
        <a:lstStyle/>
        <a:p>
          <a:r>
            <a:rPr lang="en-US" sz="800" dirty="0"/>
            <a:t>Synthetic O-D trip tables.</a:t>
          </a:r>
        </a:p>
      </dgm:t>
    </dgm:pt>
    <dgm:pt modelId="{81674F47-D577-41B8-B62D-262F31F26A72}" type="parTrans" cxnId="{57B1F90D-40A1-475A-9E7E-B0F928CFB6B3}">
      <dgm:prSet/>
      <dgm:spPr/>
      <dgm:t>
        <a:bodyPr/>
        <a:lstStyle/>
        <a:p>
          <a:endParaRPr lang="en-US"/>
        </a:p>
      </dgm:t>
    </dgm:pt>
    <dgm:pt modelId="{37F894EF-E600-4315-9409-FD5E1AFF5C03}" type="sibTrans" cxnId="{57B1F90D-40A1-475A-9E7E-B0F928CFB6B3}">
      <dgm:prSet/>
      <dgm:spPr/>
      <dgm:t>
        <a:bodyPr/>
        <a:lstStyle/>
        <a:p>
          <a:endParaRPr lang="en-US"/>
        </a:p>
      </dgm:t>
    </dgm:pt>
    <dgm:pt modelId="{9A61027E-FF9C-4BCE-83F4-3C6C3EA19EE5}">
      <dgm:prSet phldrT="[Text]" custT="1"/>
      <dgm:spPr>
        <a:ln>
          <a:solidFill>
            <a:schemeClr val="accent6">
              <a:lumMod val="50000"/>
            </a:schemeClr>
          </a:solidFill>
        </a:ln>
      </dgm:spPr>
      <dgm:t>
        <a:bodyPr/>
        <a:lstStyle/>
        <a:p>
          <a:r>
            <a:rPr lang="en-US" sz="800" dirty="0"/>
            <a:t>Vehicle Class Frequency Distribution</a:t>
          </a:r>
        </a:p>
      </dgm:t>
    </dgm:pt>
    <dgm:pt modelId="{5443BF7A-830D-4FFD-94D1-1AF3BBDC87D8}" type="parTrans" cxnId="{00D46B0C-EB32-4962-8FB1-6C8ECE4B1D5A}">
      <dgm:prSet/>
      <dgm:spPr/>
      <dgm:t>
        <a:bodyPr/>
        <a:lstStyle/>
        <a:p>
          <a:endParaRPr lang="en-US"/>
        </a:p>
      </dgm:t>
    </dgm:pt>
    <dgm:pt modelId="{61E1928B-4F74-4EC7-9C91-BDEAAF1F032D}" type="sibTrans" cxnId="{00D46B0C-EB32-4962-8FB1-6C8ECE4B1D5A}">
      <dgm:prSet/>
      <dgm:spPr/>
      <dgm:t>
        <a:bodyPr/>
        <a:lstStyle/>
        <a:p>
          <a:endParaRPr lang="en-US"/>
        </a:p>
      </dgm:t>
    </dgm:pt>
    <dgm:pt modelId="{D68A6C3D-45CA-4F1C-9E04-52E657DDCCF9}">
      <dgm:prSet phldrT="[Text]" custT="1"/>
      <dgm:spPr>
        <a:solidFill>
          <a:srgbClr val="00B050"/>
        </a:solidFill>
        <a:ln>
          <a:solidFill>
            <a:schemeClr val="accent6">
              <a:lumMod val="50000"/>
            </a:schemeClr>
          </a:solidFill>
        </a:ln>
      </dgm:spPr>
      <dgm:t>
        <a:bodyPr/>
        <a:lstStyle/>
        <a:p>
          <a:r>
            <a:rPr lang="en-US" sz="1200" dirty="0"/>
            <a:t>Commercial Vehicles </a:t>
          </a:r>
        </a:p>
        <a:p>
          <a:r>
            <a:rPr lang="en-US" sz="1000" dirty="0">
              <a:solidFill>
                <a:srgbClr val="FFFF00"/>
              </a:solidFill>
            </a:rPr>
            <a:t>(R &amp; Python)</a:t>
          </a:r>
        </a:p>
      </dgm:t>
    </dgm:pt>
    <dgm:pt modelId="{1F495F6B-114A-4500-8D7F-9CA48B8E5158}" type="parTrans" cxnId="{F8305574-D2E8-4CCF-8037-A8643B8416D4}">
      <dgm:prSet/>
      <dgm:spPr/>
      <dgm:t>
        <a:bodyPr/>
        <a:lstStyle/>
        <a:p>
          <a:endParaRPr lang="en-US"/>
        </a:p>
      </dgm:t>
    </dgm:pt>
    <dgm:pt modelId="{6D2B665A-622C-450F-9BF2-1ADFA97F377F}" type="sibTrans" cxnId="{F8305574-D2E8-4CCF-8037-A8643B8416D4}">
      <dgm:prSet/>
      <dgm:spPr/>
      <dgm:t>
        <a:bodyPr/>
        <a:lstStyle/>
        <a:p>
          <a:endParaRPr lang="en-US"/>
        </a:p>
      </dgm:t>
    </dgm:pt>
    <dgm:pt modelId="{46A7C743-3299-40C0-B97A-AF9CFDC16A44}">
      <dgm:prSet phldrT="[Text]" custT="1"/>
      <dgm:spPr>
        <a:solidFill>
          <a:srgbClr val="00B050"/>
        </a:solidFill>
        <a:ln>
          <a:solidFill>
            <a:schemeClr val="accent6">
              <a:lumMod val="50000"/>
            </a:schemeClr>
          </a:solidFill>
        </a:ln>
      </dgm:spPr>
      <dgm:t>
        <a:bodyPr/>
        <a:lstStyle/>
        <a:p>
          <a:r>
            <a:rPr lang="en-US" sz="1200" dirty="0"/>
            <a:t>Macro DTA Assignment </a:t>
          </a:r>
        </a:p>
        <a:p>
          <a:r>
            <a:rPr lang="en-US" sz="1000" dirty="0">
              <a:solidFill>
                <a:srgbClr val="FFFF00"/>
              </a:solidFill>
            </a:rPr>
            <a:t>(C++)</a:t>
          </a:r>
        </a:p>
      </dgm:t>
    </dgm:pt>
    <dgm:pt modelId="{AB6495D7-1391-47B3-AFB6-015AF91C89A0}" type="parTrans" cxnId="{FF93FB25-A75B-4860-AEF9-0B10601C3BEA}">
      <dgm:prSet/>
      <dgm:spPr/>
      <dgm:t>
        <a:bodyPr/>
        <a:lstStyle/>
        <a:p>
          <a:endParaRPr lang="en-US"/>
        </a:p>
      </dgm:t>
    </dgm:pt>
    <dgm:pt modelId="{54E20A86-0EA3-428E-A709-1B6B0DA67C33}" type="sibTrans" cxnId="{FF93FB25-A75B-4860-AEF9-0B10601C3BEA}">
      <dgm:prSet/>
      <dgm:spPr/>
      <dgm:t>
        <a:bodyPr/>
        <a:lstStyle/>
        <a:p>
          <a:endParaRPr lang="en-US"/>
        </a:p>
      </dgm:t>
    </dgm:pt>
    <dgm:pt modelId="{0D270419-5198-449D-AF7E-F376364CD12E}">
      <dgm:prSet phldrT="[Text]" custT="1"/>
      <dgm:spPr>
        <a:ln>
          <a:solidFill>
            <a:schemeClr val="accent6">
              <a:lumMod val="50000"/>
            </a:schemeClr>
          </a:solidFill>
        </a:ln>
      </dgm:spPr>
      <dgm:t>
        <a:bodyPr/>
        <a:lstStyle/>
        <a:p>
          <a:r>
            <a:rPr lang="en-US" sz="800"/>
            <a:t>Aggregate Tour list to Trip list by O-D- HOUR-MODE</a:t>
          </a:r>
        </a:p>
      </dgm:t>
    </dgm:pt>
    <dgm:pt modelId="{ADA7C79C-F474-492D-BCBC-255694DCA6A5}" type="parTrans" cxnId="{B768D144-B592-4584-B1F0-59077C82286F}">
      <dgm:prSet/>
      <dgm:spPr/>
      <dgm:t>
        <a:bodyPr/>
        <a:lstStyle/>
        <a:p>
          <a:endParaRPr lang="en-US"/>
        </a:p>
      </dgm:t>
    </dgm:pt>
    <dgm:pt modelId="{90BB5F31-F2D8-4401-BF0F-CD3F18751793}" type="sibTrans" cxnId="{B768D144-B592-4584-B1F0-59077C82286F}">
      <dgm:prSet/>
      <dgm:spPr/>
      <dgm:t>
        <a:bodyPr/>
        <a:lstStyle/>
        <a:p>
          <a:endParaRPr lang="en-US"/>
        </a:p>
      </dgm:t>
    </dgm:pt>
    <dgm:pt modelId="{C9960238-1F37-49CD-AB10-0CAE1C5E7C98}">
      <dgm:prSet phldrT="[Text]" custT="1"/>
      <dgm:spPr>
        <a:ln>
          <a:solidFill>
            <a:schemeClr val="accent6">
              <a:lumMod val="50000"/>
            </a:schemeClr>
          </a:solidFill>
        </a:ln>
      </dgm:spPr>
      <dgm:t>
        <a:bodyPr/>
        <a:lstStyle/>
        <a:p>
          <a:r>
            <a:rPr lang="en-US" sz="800"/>
            <a:t>MODE: Value of Time Segmentation by Market</a:t>
          </a:r>
        </a:p>
      </dgm:t>
    </dgm:pt>
    <dgm:pt modelId="{4F9FC273-43FB-4A33-9778-BD2079CE01C4}" type="parTrans" cxnId="{AB884C97-FBF5-478E-AFC4-5942D8A1D60D}">
      <dgm:prSet/>
      <dgm:spPr/>
      <dgm:t>
        <a:bodyPr/>
        <a:lstStyle/>
        <a:p>
          <a:endParaRPr lang="en-US"/>
        </a:p>
      </dgm:t>
    </dgm:pt>
    <dgm:pt modelId="{394C09D4-B32D-41D2-9100-F48CFA7CFD98}" type="sibTrans" cxnId="{AB884C97-FBF5-478E-AFC4-5942D8A1D60D}">
      <dgm:prSet/>
      <dgm:spPr/>
      <dgm:t>
        <a:bodyPr/>
        <a:lstStyle/>
        <a:p>
          <a:endParaRPr lang="en-US"/>
        </a:p>
      </dgm:t>
    </dgm:pt>
    <dgm:pt modelId="{CC4EFF98-DC38-4E9F-AEFF-1A113C9A1578}">
      <dgm:prSet phldrT="[Text]" custT="1"/>
      <dgm:spPr>
        <a:ln>
          <a:solidFill>
            <a:schemeClr val="accent6">
              <a:lumMod val="50000"/>
            </a:schemeClr>
          </a:solidFill>
        </a:ln>
      </dgm:spPr>
      <dgm:t>
        <a:bodyPr/>
        <a:lstStyle/>
        <a:p>
          <a:r>
            <a:rPr lang="en-US" sz="800" dirty="0"/>
            <a:t>Aggregate Daily Volumes</a:t>
          </a:r>
        </a:p>
      </dgm:t>
    </dgm:pt>
    <dgm:pt modelId="{CAD05659-95A1-4F44-866C-63B96C21CA2E}" type="parTrans" cxnId="{D1218E91-E73A-41BF-87E4-A15FE580306D}">
      <dgm:prSet/>
      <dgm:spPr/>
      <dgm:t>
        <a:bodyPr/>
        <a:lstStyle/>
        <a:p>
          <a:endParaRPr lang="en-US"/>
        </a:p>
      </dgm:t>
    </dgm:pt>
    <dgm:pt modelId="{170BB248-E438-4F56-83F9-2E47BFA5F5A4}" type="sibTrans" cxnId="{D1218E91-E73A-41BF-87E4-A15FE580306D}">
      <dgm:prSet/>
      <dgm:spPr/>
      <dgm:t>
        <a:bodyPr/>
        <a:lstStyle/>
        <a:p>
          <a:endParaRPr lang="en-US"/>
        </a:p>
      </dgm:t>
    </dgm:pt>
    <dgm:pt modelId="{F9538046-802A-490F-B19E-D43A381FF358}">
      <dgm:prSet phldrT="[Text]" custT="1"/>
      <dgm:spPr>
        <a:ln>
          <a:solidFill>
            <a:schemeClr val="accent6">
              <a:lumMod val="50000"/>
            </a:schemeClr>
          </a:solidFill>
        </a:ln>
      </dgm:spPr>
      <dgm:t>
        <a:bodyPr/>
        <a:lstStyle/>
        <a:p>
          <a:r>
            <a:rPr lang="en-US" sz="800"/>
            <a:t>Hourly Time of Day Model</a:t>
          </a:r>
        </a:p>
      </dgm:t>
    </dgm:pt>
    <dgm:pt modelId="{836C0D73-7E98-4AAD-8067-9514119BD30D}" type="parTrans" cxnId="{404D3034-1F64-4489-BB8B-3CBD65E6D084}">
      <dgm:prSet/>
      <dgm:spPr/>
      <dgm:t>
        <a:bodyPr/>
        <a:lstStyle/>
        <a:p>
          <a:endParaRPr lang="en-US"/>
        </a:p>
      </dgm:t>
    </dgm:pt>
    <dgm:pt modelId="{5FEF237C-DB9B-4CB0-83ED-C0F7644D48DF}" type="sibTrans" cxnId="{404D3034-1F64-4489-BB8B-3CBD65E6D084}">
      <dgm:prSet/>
      <dgm:spPr/>
      <dgm:t>
        <a:bodyPr/>
        <a:lstStyle/>
        <a:p>
          <a:endParaRPr lang="en-US"/>
        </a:p>
      </dgm:t>
    </dgm:pt>
    <dgm:pt modelId="{BB715B69-E7B8-4330-A3D3-6CD08376F050}" type="pres">
      <dgm:prSet presAssocID="{F6447AA3-02D9-419F-9BFB-8B0D88256C87}" presName="linearFlow" presStyleCnt="0">
        <dgm:presLayoutVars>
          <dgm:dir/>
          <dgm:animLvl val="lvl"/>
          <dgm:resizeHandles val="exact"/>
        </dgm:presLayoutVars>
      </dgm:prSet>
      <dgm:spPr/>
    </dgm:pt>
    <dgm:pt modelId="{57978FA2-26B9-44E7-AEC7-63BCE2C85D61}" type="pres">
      <dgm:prSet presAssocID="{D68A6C3D-45CA-4F1C-9E04-52E657DDCCF9}" presName="composite" presStyleCnt="0"/>
      <dgm:spPr/>
    </dgm:pt>
    <dgm:pt modelId="{2E489705-D352-4BD8-89A2-1253350F1721}" type="pres">
      <dgm:prSet presAssocID="{D68A6C3D-45CA-4F1C-9E04-52E657DDCCF9}" presName="parentText" presStyleLbl="alignNode1" presStyleIdx="0" presStyleCnt="2">
        <dgm:presLayoutVars>
          <dgm:chMax val="1"/>
          <dgm:bulletEnabled val="1"/>
        </dgm:presLayoutVars>
      </dgm:prSet>
      <dgm:spPr/>
    </dgm:pt>
    <dgm:pt modelId="{05967F88-2CA7-404F-8B1C-55359F0F88D0}" type="pres">
      <dgm:prSet presAssocID="{D68A6C3D-45CA-4F1C-9E04-52E657DDCCF9}" presName="descendantText" presStyleLbl="alignAcc1" presStyleIdx="0" presStyleCnt="2">
        <dgm:presLayoutVars>
          <dgm:bulletEnabled val="1"/>
        </dgm:presLayoutVars>
      </dgm:prSet>
      <dgm:spPr/>
    </dgm:pt>
    <dgm:pt modelId="{42B26E23-3A31-4749-A520-A5C586674C72}" type="pres">
      <dgm:prSet presAssocID="{6D2B665A-622C-450F-9BF2-1ADFA97F377F}" presName="sp" presStyleCnt="0"/>
      <dgm:spPr/>
    </dgm:pt>
    <dgm:pt modelId="{EDF860EA-4EA8-4F50-A21A-F4CEEAA57284}" type="pres">
      <dgm:prSet presAssocID="{46A7C743-3299-40C0-B97A-AF9CFDC16A44}" presName="composite" presStyleCnt="0"/>
      <dgm:spPr/>
    </dgm:pt>
    <dgm:pt modelId="{D08AEF7E-1A6F-4035-9467-09B78ADEAE20}" type="pres">
      <dgm:prSet presAssocID="{46A7C743-3299-40C0-B97A-AF9CFDC16A44}" presName="parentText" presStyleLbl="alignNode1" presStyleIdx="1" presStyleCnt="2">
        <dgm:presLayoutVars>
          <dgm:chMax val="1"/>
          <dgm:bulletEnabled val="1"/>
        </dgm:presLayoutVars>
      </dgm:prSet>
      <dgm:spPr/>
    </dgm:pt>
    <dgm:pt modelId="{46468204-D416-4ACB-92D8-855962D135B8}" type="pres">
      <dgm:prSet presAssocID="{46A7C743-3299-40C0-B97A-AF9CFDC16A44}" presName="descendantText" presStyleLbl="alignAcc1" presStyleIdx="1" presStyleCnt="2">
        <dgm:presLayoutVars>
          <dgm:bulletEnabled val="1"/>
        </dgm:presLayoutVars>
      </dgm:prSet>
      <dgm:spPr/>
    </dgm:pt>
  </dgm:ptLst>
  <dgm:cxnLst>
    <dgm:cxn modelId="{00D46B0C-EB32-4962-8FB1-6C8ECE4B1D5A}" srcId="{D68A6C3D-45CA-4F1C-9E04-52E657DDCCF9}" destId="{9A61027E-FF9C-4BCE-83F4-3C6C3EA19EE5}" srcOrd="1" destOrd="0" parTransId="{5443BF7A-830D-4FFD-94D1-1AF3BBDC87D8}" sibTransId="{61E1928B-4F74-4EC7-9C91-BDEAAF1F032D}"/>
    <dgm:cxn modelId="{57B1F90D-40A1-475A-9E7E-B0F928CFB6B3}" srcId="{D68A6C3D-45CA-4F1C-9E04-52E657DDCCF9}" destId="{997F9EB7-90F1-4566-9CA2-167533B5CF4C}" srcOrd="0" destOrd="0" parTransId="{81674F47-D577-41B8-B62D-262F31F26A72}" sibTransId="{37F894EF-E600-4315-9409-FD5E1AFF5C03}"/>
    <dgm:cxn modelId="{C7693C18-4FC7-48CD-A850-7F5A09A1DEC5}" type="presOf" srcId="{0D270419-5198-449D-AF7E-F376364CD12E}" destId="{46468204-D416-4ACB-92D8-855962D135B8}" srcOrd="0" destOrd="1" presId="urn:microsoft.com/office/officeart/2005/8/layout/chevron2"/>
    <dgm:cxn modelId="{D5034524-869A-44D7-9F52-EF417969DB4C}" type="presOf" srcId="{9A61027E-FF9C-4BCE-83F4-3C6C3EA19EE5}" destId="{05967F88-2CA7-404F-8B1C-55359F0F88D0}" srcOrd="0" destOrd="1" presId="urn:microsoft.com/office/officeart/2005/8/layout/chevron2"/>
    <dgm:cxn modelId="{FF93FB25-A75B-4860-AEF9-0B10601C3BEA}" srcId="{F6447AA3-02D9-419F-9BFB-8B0D88256C87}" destId="{46A7C743-3299-40C0-B97A-AF9CFDC16A44}" srcOrd="1" destOrd="0" parTransId="{AB6495D7-1391-47B3-AFB6-015AF91C89A0}" sibTransId="{54E20A86-0EA3-428E-A709-1B6B0DA67C33}"/>
    <dgm:cxn modelId="{404D3034-1F64-4489-BB8B-3CBD65E6D084}" srcId="{46A7C743-3299-40C0-B97A-AF9CFDC16A44}" destId="{F9538046-802A-490F-B19E-D43A381FF358}" srcOrd="0" destOrd="0" parTransId="{836C0D73-7E98-4AAD-8067-9514119BD30D}" sibTransId="{5FEF237C-DB9B-4CB0-83ED-C0F7644D48DF}"/>
    <dgm:cxn modelId="{861E1B36-35ED-43F3-82D2-C1F56D73E787}" type="presOf" srcId="{997F9EB7-90F1-4566-9CA2-167533B5CF4C}" destId="{05967F88-2CA7-404F-8B1C-55359F0F88D0}" srcOrd="0" destOrd="0" presId="urn:microsoft.com/office/officeart/2005/8/layout/chevron2"/>
    <dgm:cxn modelId="{618C3739-BF29-4F18-923D-627BF24F1726}" type="presOf" srcId="{D68A6C3D-45CA-4F1C-9E04-52E657DDCCF9}" destId="{2E489705-D352-4BD8-89A2-1253350F1721}" srcOrd="0" destOrd="0" presId="urn:microsoft.com/office/officeart/2005/8/layout/chevron2"/>
    <dgm:cxn modelId="{90D78E3E-A6B7-4BE8-80BE-CE5347CED870}" type="presOf" srcId="{46A7C743-3299-40C0-B97A-AF9CFDC16A44}" destId="{D08AEF7E-1A6F-4035-9467-09B78ADEAE20}" srcOrd="0" destOrd="0" presId="urn:microsoft.com/office/officeart/2005/8/layout/chevron2"/>
    <dgm:cxn modelId="{B768D144-B592-4584-B1F0-59077C82286F}" srcId="{46A7C743-3299-40C0-B97A-AF9CFDC16A44}" destId="{0D270419-5198-449D-AF7E-F376364CD12E}" srcOrd="1" destOrd="0" parTransId="{ADA7C79C-F474-492D-BCBC-255694DCA6A5}" sibTransId="{90BB5F31-F2D8-4401-BF0F-CD3F18751793}"/>
    <dgm:cxn modelId="{F8305574-D2E8-4CCF-8037-A8643B8416D4}" srcId="{F6447AA3-02D9-419F-9BFB-8B0D88256C87}" destId="{D68A6C3D-45CA-4F1C-9E04-52E657DDCCF9}" srcOrd="0" destOrd="0" parTransId="{1F495F6B-114A-4500-8D7F-9CA48B8E5158}" sibTransId="{6D2B665A-622C-450F-9BF2-1ADFA97F377F}"/>
    <dgm:cxn modelId="{D1218E91-E73A-41BF-87E4-A15FE580306D}" srcId="{46A7C743-3299-40C0-B97A-AF9CFDC16A44}" destId="{CC4EFF98-DC38-4E9F-AEFF-1A113C9A1578}" srcOrd="3" destOrd="0" parTransId="{CAD05659-95A1-4F44-866C-63B96C21CA2E}" sibTransId="{170BB248-E438-4F56-83F9-2E47BFA5F5A4}"/>
    <dgm:cxn modelId="{AB884C97-FBF5-478E-AFC4-5942D8A1D60D}" srcId="{46A7C743-3299-40C0-B97A-AF9CFDC16A44}" destId="{C9960238-1F37-49CD-AB10-0CAE1C5E7C98}" srcOrd="2" destOrd="0" parTransId="{4F9FC273-43FB-4A33-9778-BD2079CE01C4}" sibTransId="{394C09D4-B32D-41D2-9100-F48CFA7CFD98}"/>
    <dgm:cxn modelId="{59777C9F-5010-4F25-A03F-E7A6A20E9B7E}" type="presOf" srcId="{CC4EFF98-DC38-4E9F-AEFF-1A113C9A1578}" destId="{46468204-D416-4ACB-92D8-855962D135B8}" srcOrd="0" destOrd="3" presId="urn:microsoft.com/office/officeart/2005/8/layout/chevron2"/>
    <dgm:cxn modelId="{279750AC-066A-497C-9AD7-A239AC91123C}" type="presOf" srcId="{F9538046-802A-490F-B19E-D43A381FF358}" destId="{46468204-D416-4ACB-92D8-855962D135B8}" srcOrd="0" destOrd="0" presId="urn:microsoft.com/office/officeart/2005/8/layout/chevron2"/>
    <dgm:cxn modelId="{CF65C2C9-C9F8-449A-9F33-60EC0E9DC07F}" type="presOf" srcId="{C9960238-1F37-49CD-AB10-0CAE1C5E7C98}" destId="{46468204-D416-4ACB-92D8-855962D135B8}" srcOrd="0" destOrd="2" presId="urn:microsoft.com/office/officeart/2005/8/layout/chevron2"/>
    <dgm:cxn modelId="{D094C2EA-7A84-4681-A548-FF1AF536AE88}" type="presOf" srcId="{F6447AA3-02D9-419F-9BFB-8B0D88256C87}" destId="{BB715B69-E7B8-4330-A3D3-6CD08376F050}" srcOrd="0" destOrd="0" presId="urn:microsoft.com/office/officeart/2005/8/layout/chevron2"/>
    <dgm:cxn modelId="{75142EBD-B59D-48E6-BA97-CFC603FBCEBA}" type="presParOf" srcId="{BB715B69-E7B8-4330-A3D3-6CD08376F050}" destId="{57978FA2-26B9-44E7-AEC7-63BCE2C85D61}" srcOrd="0" destOrd="0" presId="urn:microsoft.com/office/officeart/2005/8/layout/chevron2"/>
    <dgm:cxn modelId="{AD88D504-73F2-4DF9-952B-DB6C27FBA08E}" type="presParOf" srcId="{57978FA2-26B9-44E7-AEC7-63BCE2C85D61}" destId="{2E489705-D352-4BD8-89A2-1253350F1721}" srcOrd="0" destOrd="0" presId="urn:microsoft.com/office/officeart/2005/8/layout/chevron2"/>
    <dgm:cxn modelId="{9F1A7FBF-CAC3-442C-9E7C-EF8A12CCAB8C}" type="presParOf" srcId="{57978FA2-26B9-44E7-AEC7-63BCE2C85D61}" destId="{05967F88-2CA7-404F-8B1C-55359F0F88D0}" srcOrd="1" destOrd="0" presId="urn:microsoft.com/office/officeart/2005/8/layout/chevron2"/>
    <dgm:cxn modelId="{9423CE6D-C4EA-40DD-A180-C4272578A82A}" type="presParOf" srcId="{BB715B69-E7B8-4330-A3D3-6CD08376F050}" destId="{42B26E23-3A31-4749-A520-A5C586674C72}" srcOrd="1" destOrd="0" presId="urn:microsoft.com/office/officeart/2005/8/layout/chevron2"/>
    <dgm:cxn modelId="{2BC267DC-FF67-41F8-BF59-FBFCC45EC80D}" type="presParOf" srcId="{BB715B69-E7B8-4330-A3D3-6CD08376F050}" destId="{EDF860EA-4EA8-4F50-A21A-F4CEEAA57284}" srcOrd="2" destOrd="0" presId="urn:microsoft.com/office/officeart/2005/8/layout/chevron2"/>
    <dgm:cxn modelId="{18D2F4CB-0EC4-4653-B4F6-224E43406ADC}" type="presParOf" srcId="{EDF860EA-4EA8-4F50-A21A-F4CEEAA57284}" destId="{D08AEF7E-1A6F-4035-9467-09B78ADEAE20}" srcOrd="0" destOrd="0" presId="urn:microsoft.com/office/officeart/2005/8/layout/chevron2"/>
    <dgm:cxn modelId="{121CA0D9-F4CB-476A-B617-3FE100CBAA37}" type="presParOf" srcId="{EDF860EA-4EA8-4F50-A21A-F4CEEAA57284}" destId="{46468204-D416-4ACB-92D8-855962D135B8}" srcOrd="1" destOrd="0" presId="urn:microsoft.com/office/officeart/2005/8/layout/chevro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447AA3-02D9-419F-9BFB-8B0D88256C8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81C63F3-B1C1-4246-8EBD-DB859919EADF}">
      <dgm:prSet phldrT="[Text]" custT="1"/>
      <dgm:spPr/>
      <dgm:t>
        <a:bodyPr/>
        <a:lstStyle/>
        <a:p>
          <a:r>
            <a:rPr lang="en-US" sz="800" dirty="0"/>
            <a:t>Florida synthesized household and person files</a:t>
          </a:r>
        </a:p>
      </dgm:t>
    </dgm:pt>
    <dgm:pt modelId="{2C5D65FE-78FB-4663-B6C5-59DA81A90F90}" type="parTrans" cxnId="{DF423193-BBEC-46C4-AE3D-190CBEAEA410}">
      <dgm:prSet/>
      <dgm:spPr/>
      <dgm:t>
        <a:bodyPr/>
        <a:lstStyle/>
        <a:p>
          <a:endParaRPr lang="en-US"/>
        </a:p>
      </dgm:t>
    </dgm:pt>
    <dgm:pt modelId="{788BF6F5-B603-4C0C-A580-6400F78683BF}" type="sibTrans" cxnId="{DF423193-BBEC-46C4-AE3D-190CBEAEA410}">
      <dgm:prSet/>
      <dgm:spPr/>
      <dgm:t>
        <a:bodyPr/>
        <a:lstStyle/>
        <a:p>
          <a:endParaRPr lang="en-US"/>
        </a:p>
      </dgm:t>
    </dgm:pt>
    <dgm:pt modelId="{7D2900BE-930C-4626-9553-F2348CD76E17}">
      <dgm:prSet phldrT="[Text]" custT="1"/>
      <dgm:spPr/>
      <dgm:t>
        <a:bodyPr/>
        <a:lstStyle/>
        <a:p>
          <a:r>
            <a:rPr lang="en-US" sz="800" dirty="0"/>
            <a:t>Outstate synthesized household and person file</a:t>
          </a:r>
        </a:p>
      </dgm:t>
    </dgm:pt>
    <dgm:pt modelId="{4F44D0FB-992A-4C88-B0C5-0C9E8CA7403A}" type="parTrans" cxnId="{D8883A14-3EA4-4830-BC5E-4FEB2881BE9F}">
      <dgm:prSet/>
      <dgm:spPr/>
      <dgm:t>
        <a:bodyPr/>
        <a:lstStyle/>
        <a:p>
          <a:endParaRPr lang="en-US"/>
        </a:p>
      </dgm:t>
    </dgm:pt>
    <dgm:pt modelId="{1F651984-6651-4236-936F-0C4311919849}" type="sibTrans" cxnId="{D8883A14-3EA4-4830-BC5E-4FEB2881BE9F}">
      <dgm:prSet/>
      <dgm:spPr/>
      <dgm:t>
        <a:bodyPr/>
        <a:lstStyle/>
        <a:p>
          <a:endParaRPr lang="en-US"/>
        </a:p>
      </dgm:t>
    </dgm:pt>
    <dgm:pt modelId="{73025DF2-C9C6-4000-B75C-D5084AB4199B}">
      <dgm:prSet phldrT="[Text]" custT="1"/>
      <dgm:spPr>
        <a:solidFill>
          <a:srgbClr val="0070C0"/>
        </a:solidFill>
      </dgm:spPr>
      <dgm:t>
        <a:bodyPr/>
        <a:lstStyle/>
        <a:p>
          <a:r>
            <a:rPr lang="en-US" sz="1200" dirty="0"/>
            <a:t>Land Use  Development </a:t>
          </a:r>
          <a:r>
            <a:rPr lang="en-US" sz="1000" dirty="0">
              <a:solidFill>
                <a:srgbClr val="FFFF00"/>
              </a:solidFill>
            </a:rPr>
            <a:t>(</a:t>
          </a:r>
          <a:r>
            <a:rPr lang="en-US" sz="1000" dirty="0" err="1">
              <a:solidFill>
                <a:srgbClr val="FFFF00"/>
              </a:solidFill>
            </a:rPr>
            <a:t>PostgresSQL</a:t>
          </a:r>
          <a:r>
            <a:rPr lang="en-US" sz="1000" dirty="0">
              <a:solidFill>
                <a:srgbClr val="FFFF00"/>
              </a:solidFill>
            </a:rPr>
            <a:t>, ArcGIS)</a:t>
          </a:r>
        </a:p>
      </dgm:t>
    </dgm:pt>
    <dgm:pt modelId="{B7752F30-C406-4FAD-8413-A9EC87F1CD4D}" type="parTrans" cxnId="{71A5844A-A556-4BD3-80DD-1C969995C334}">
      <dgm:prSet/>
      <dgm:spPr/>
      <dgm:t>
        <a:bodyPr/>
        <a:lstStyle/>
        <a:p>
          <a:endParaRPr lang="en-US"/>
        </a:p>
      </dgm:t>
    </dgm:pt>
    <dgm:pt modelId="{800B2A30-D6F5-4BAA-BF91-C339BEA022D8}" type="sibTrans" cxnId="{71A5844A-A556-4BD3-80DD-1C969995C334}">
      <dgm:prSet/>
      <dgm:spPr/>
      <dgm:t>
        <a:bodyPr/>
        <a:lstStyle/>
        <a:p>
          <a:endParaRPr lang="en-US"/>
        </a:p>
      </dgm:t>
    </dgm:pt>
    <dgm:pt modelId="{D6A0291E-34D3-490C-8F1F-1662FEAE3A92}">
      <dgm:prSet phldrT="[Text]" custT="1"/>
      <dgm:spPr>
        <a:solidFill>
          <a:schemeClr val="bg1"/>
        </a:solidFill>
      </dgm:spPr>
      <dgm:t>
        <a:bodyPr/>
        <a:lstStyle/>
        <a:p>
          <a:r>
            <a:rPr lang="en-US" sz="800" dirty="0"/>
            <a:t>MPO Land use: Compiled from MPO Base year (2015) and Future year (2045)</a:t>
          </a:r>
        </a:p>
      </dgm:t>
    </dgm:pt>
    <dgm:pt modelId="{A251A959-05C5-4FC6-96DF-FC53CB554889}" type="parTrans" cxnId="{7D18F26C-F470-4DBE-834D-F96B3A920465}">
      <dgm:prSet/>
      <dgm:spPr/>
      <dgm:t>
        <a:bodyPr/>
        <a:lstStyle/>
        <a:p>
          <a:endParaRPr lang="en-US"/>
        </a:p>
      </dgm:t>
    </dgm:pt>
    <dgm:pt modelId="{FA67B604-1F00-4751-8CE9-05A7A7579C06}" type="sibTrans" cxnId="{7D18F26C-F470-4DBE-834D-F96B3A920465}">
      <dgm:prSet/>
      <dgm:spPr/>
      <dgm:t>
        <a:bodyPr/>
        <a:lstStyle/>
        <a:p>
          <a:endParaRPr lang="en-US"/>
        </a:p>
      </dgm:t>
    </dgm:pt>
    <dgm:pt modelId="{BE1D80DD-997D-40C9-863F-F69C5E8F33EC}">
      <dgm:prSet phldrT="[Text]" custT="1"/>
      <dgm:spPr>
        <a:solidFill>
          <a:schemeClr val="bg1"/>
        </a:solidFill>
      </dgm:spPr>
      <dgm:t>
        <a:bodyPr/>
        <a:lstStyle/>
        <a:p>
          <a:r>
            <a:rPr lang="en-US" sz="800" dirty="0"/>
            <a:t>Interim Years: Interpolated and scaled to match BEBR by County</a:t>
          </a:r>
        </a:p>
      </dgm:t>
    </dgm:pt>
    <dgm:pt modelId="{2114FA90-BF00-4773-AB58-194979109768}" type="parTrans" cxnId="{AF705956-3D3F-4CA1-93EA-4E87D17CE9D7}">
      <dgm:prSet/>
      <dgm:spPr/>
      <dgm:t>
        <a:bodyPr/>
        <a:lstStyle/>
        <a:p>
          <a:endParaRPr lang="en-US"/>
        </a:p>
      </dgm:t>
    </dgm:pt>
    <dgm:pt modelId="{1CE968CE-2451-40F9-A5D8-23CD869672BC}" type="sibTrans" cxnId="{AF705956-3D3F-4CA1-93EA-4E87D17CE9D7}">
      <dgm:prSet/>
      <dgm:spPr/>
      <dgm:t>
        <a:bodyPr/>
        <a:lstStyle/>
        <a:p>
          <a:endParaRPr lang="en-US"/>
        </a:p>
      </dgm:t>
    </dgm:pt>
    <dgm:pt modelId="{5868AC78-7599-477F-AC8A-AF8D0AFFDFA0}">
      <dgm:prSet phldrT="[Text]" custT="1"/>
      <dgm:spPr>
        <a:solidFill>
          <a:schemeClr val="bg1"/>
        </a:solidFill>
      </dgm:spPr>
      <dgm:t>
        <a:bodyPr/>
        <a:lstStyle/>
        <a:p>
          <a:r>
            <a:rPr lang="en-US" sz="800" dirty="0"/>
            <a:t>FLUAM Land use: Compiled from FLUAM incremental   5 years for Counties with no MPO model data</a:t>
          </a:r>
        </a:p>
      </dgm:t>
    </dgm:pt>
    <dgm:pt modelId="{8191DCD9-308C-4F83-B9C4-FA58A82E9AE2}" type="parTrans" cxnId="{E87421E9-112D-46B7-9852-5C7272DBFF5C}">
      <dgm:prSet/>
      <dgm:spPr/>
      <dgm:t>
        <a:bodyPr/>
        <a:lstStyle/>
        <a:p>
          <a:endParaRPr lang="en-US"/>
        </a:p>
      </dgm:t>
    </dgm:pt>
    <dgm:pt modelId="{F95F3AD4-B053-4813-BB0C-8D3035F78ACF}" type="sibTrans" cxnId="{E87421E9-112D-46B7-9852-5C7272DBFF5C}">
      <dgm:prSet/>
      <dgm:spPr/>
      <dgm:t>
        <a:bodyPr/>
        <a:lstStyle/>
        <a:p>
          <a:endParaRPr lang="en-US"/>
        </a:p>
      </dgm:t>
    </dgm:pt>
    <dgm:pt modelId="{2377DEAD-DDB6-4B11-9F24-963D11F294C5}">
      <dgm:prSet phldrT="[Text]" custT="1"/>
      <dgm:spPr>
        <a:solidFill>
          <a:srgbClr val="0070C0"/>
        </a:solidFill>
      </dgm:spPr>
      <dgm:t>
        <a:bodyPr/>
        <a:lstStyle/>
        <a:p>
          <a:r>
            <a:rPr lang="en-US" sz="1200" dirty="0"/>
            <a:t>Synthetic Population  </a:t>
          </a:r>
          <a:r>
            <a:rPr lang="en-US" sz="1000" dirty="0">
              <a:solidFill>
                <a:srgbClr val="FFFF00"/>
              </a:solidFill>
            </a:rPr>
            <a:t>(Python)</a:t>
          </a:r>
          <a:endParaRPr lang="en-US" sz="800" dirty="0"/>
        </a:p>
      </dgm:t>
    </dgm:pt>
    <dgm:pt modelId="{40271705-2B22-4867-B567-62B55559A16D}" type="parTrans" cxnId="{E9FAEE4F-696D-4C3D-A5D4-0BBEF2FDFD05}">
      <dgm:prSet/>
      <dgm:spPr/>
      <dgm:t>
        <a:bodyPr/>
        <a:lstStyle/>
        <a:p>
          <a:endParaRPr lang="en-US"/>
        </a:p>
      </dgm:t>
    </dgm:pt>
    <dgm:pt modelId="{5C858D56-852A-4D38-9FF9-B09831B944C3}" type="sibTrans" cxnId="{E9FAEE4F-696D-4C3D-A5D4-0BBEF2FDFD05}">
      <dgm:prSet/>
      <dgm:spPr/>
      <dgm:t>
        <a:bodyPr/>
        <a:lstStyle/>
        <a:p>
          <a:endParaRPr lang="en-US"/>
        </a:p>
      </dgm:t>
    </dgm:pt>
    <dgm:pt modelId="{BB715B69-E7B8-4330-A3D3-6CD08376F050}" type="pres">
      <dgm:prSet presAssocID="{F6447AA3-02D9-419F-9BFB-8B0D88256C87}" presName="linearFlow" presStyleCnt="0">
        <dgm:presLayoutVars>
          <dgm:dir/>
          <dgm:animLvl val="lvl"/>
          <dgm:resizeHandles val="exact"/>
        </dgm:presLayoutVars>
      </dgm:prSet>
      <dgm:spPr/>
    </dgm:pt>
    <dgm:pt modelId="{C7BB77A4-16D6-40C0-A143-1C10610F35A6}" type="pres">
      <dgm:prSet presAssocID="{73025DF2-C9C6-4000-B75C-D5084AB4199B}" presName="composite" presStyleCnt="0"/>
      <dgm:spPr/>
    </dgm:pt>
    <dgm:pt modelId="{1D56D163-3AEF-49F3-A742-1CC45E420F22}" type="pres">
      <dgm:prSet presAssocID="{73025DF2-C9C6-4000-B75C-D5084AB4199B}" presName="parentText" presStyleLbl="alignNode1" presStyleIdx="0" presStyleCnt="2">
        <dgm:presLayoutVars>
          <dgm:chMax val="1"/>
          <dgm:bulletEnabled val="1"/>
        </dgm:presLayoutVars>
      </dgm:prSet>
      <dgm:spPr/>
    </dgm:pt>
    <dgm:pt modelId="{075DF6FF-257C-435B-8BC4-EAC5EC982ADA}" type="pres">
      <dgm:prSet presAssocID="{73025DF2-C9C6-4000-B75C-D5084AB4199B}" presName="descendantText" presStyleLbl="alignAcc1" presStyleIdx="0" presStyleCnt="2" custScaleX="100206" custScaleY="100000" custLinFactNeighborY="-1648">
        <dgm:presLayoutVars>
          <dgm:bulletEnabled val="1"/>
        </dgm:presLayoutVars>
      </dgm:prSet>
      <dgm:spPr/>
    </dgm:pt>
    <dgm:pt modelId="{100540FD-3890-4D91-BD1B-02D0CD659F54}" type="pres">
      <dgm:prSet presAssocID="{800B2A30-D6F5-4BAA-BF91-C339BEA022D8}" presName="sp" presStyleCnt="0"/>
      <dgm:spPr/>
    </dgm:pt>
    <dgm:pt modelId="{D9EA94FC-9C0F-4258-A606-293C86279F69}" type="pres">
      <dgm:prSet presAssocID="{2377DEAD-DDB6-4B11-9F24-963D11F294C5}" presName="composite" presStyleCnt="0"/>
      <dgm:spPr/>
    </dgm:pt>
    <dgm:pt modelId="{C63A72F1-D8F9-4098-9166-6BDC2B96404E}" type="pres">
      <dgm:prSet presAssocID="{2377DEAD-DDB6-4B11-9F24-963D11F294C5}" presName="parentText" presStyleLbl="alignNode1" presStyleIdx="1" presStyleCnt="2">
        <dgm:presLayoutVars>
          <dgm:chMax val="1"/>
          <dgm:bulletEnabled val="1"/>
        </dgm:presLayoutVars>
      </dgm:prSet>
      <dgm:spPr/>
    </dgm:pt>
    <dgm:pt modelId="{BBBD7026-D64A-48BA-94BD-E2EEB5C1BE19}" type="pres">
      <dgm:prSet presAssocID="{2377DEAD-DDB6-4B11-9F24-963D11F294C5}" presName="descendantText" presStyleLbl="alignAcc1" presStyleIdx="1" presStyleCnt="2">
        <dgm:presLayoutVars>
          <dgm:bulletEnabled val="1"/>
        </dgm:presLayoutVars>
      </dgm:prSet>
      <dgm:spPr/>
    </dgm:pt>
  </dgm:ptLst>
  <dgm:cxnLst>
    <dgm:cxn modelId="{D8883A14-3EA4-4830-BC5E-4FEB2881BE9F}" srcId="{2377DEAD-DDB6-4B11-9F24-963D11F294C5}" destId="{7D2900BE-930C-4626-9553-F2348CD76E17}" srcOrd="1" destOrd="0" parTransId="{4F44D0FB-992A-4C88-B0C5-0C9E8CA7403A}" sibTransId="{1F651984-6651-4236-936F-0C4311919849}"/>
    <dgm:cxn modelId="{A0684116-4B13-4704-A0A6-4163D1CF5912}" type="presOf" srcId="{73025DF2-C9C6-4000-B75C-D5084AB4199B}" destId="{1D56D163-3AEF-49F3-A742-1CC45E420F22}" srcOrd="0" destOrd="0" presId="urn:microsoft.com/office/officeart/2005/8/layout/chevron2"/>
    <dgm:cxn modelId="{71A5844A-A556-4BD3-80DD-1C969995C334}" srcId="{F6447AA3-02D9-419F-9BFB-8B0D88256C87}" destId="{73025DF2-C9C6-4000-B75C-D5084AB4199B}" srcOrd="0" destOrd="0" parTransId="{B7752F30-C406-4FAD-8413-A9EC87F1CD4D}" sibTransId="{800B2A30-D6F5-4BAA-BF91-C339BEA022D8}"/>
    <dgm:cxn modelId="{7D18F26C-F470-4DBE-834D-F96B3A920465}" srcId="{73025DF2-C9C6-4000-B75C-D5084AB4199B}" destId="{D6A0291E-34D3-490C-8F1F-1662FEAE3A92}" srcOrd="0" destOrd="0" parTransId="{A251A959-05C5-4FC6-96DF-FC53CB554889}" sibTransId="{FA67B604-1F00-4751-8CE9-05A7A7579C06}"/>
    <dgm:cxn modelId="{E9FAEE4F-696D-4C3D-A5D4-0BBEF2FDFD05}" srcId="{F6447AA3-02D9-419F-9BFB-8B0D88256C87}" destId="{2377DEAD-DDB6-4B11-9F24-963D11F294C5}" srcOrd="1" destOrd="0" parTransId="{40271705-2B22-4867-B567-62B55559A16D}" sibTransId="{5C858D56-852A-4D38-9FF9-B09831B944C3}"/>
    <dgm:cxn modelId="{AF705956-3D3F-4CA1-93EA-4E87D17CE9D7}" srcId="{73025DF2-C9C6-4000-B75C-D5084AB4199B}" destId="{BE1D80DD-997D-40C9-863F-F69C5E8F33EC}" srcOrd="2" destOrd="0" parTransId="{2114FA90-BF00-4773-AB58-194979109768}" sibTransId="{1CE968CE-2451-40F9-A5D8-23CD869672BC}"/>
    <dgm:cxn modelId="{5473A38A-0381-4A6D-AC60-EBC2C495B7BB}" type="presOf" srcId="{7D2900BE-930C-4626-9553-F2348CD76E17}" destId="{BBBD7026-D64A-48BA-94BD-E2EEB5C1BE19}" srcOrd="0" destOrd="1" presId="urn:microsoft.com/office/officeart/2005/8/layout/chevron2"/>
    <dgm:cxn modelId="{359C8B8F-093B-472F-ABEE-9154E470C348}" type="presOf" srcId="{5868AC78-7599-477F-AC8A-AF8D0AFFDFA0}" destId="{075DF6FF-257C-435B-8BC4-EAC5EC982ADA}" srcOrd="0" destOrd="1" presId="urn:microsoft.com/office/officeart/2005/8/layout/chevron2"/>
    <dgm:cxn modelId="{DF423193-BBEC-46C4-AE3D-190CBEAEA410}" srcId="{2377DEAD-DDB6-4B11-9F24-963D11F294C5}" destId="{481C63F3-B1C1-4246-8EBD-DB859919EADF}" srcOrd="0" destOrd="0" parTransId="{2C5D65FE-78FB-4663-B6C5-59DA81A90F90}" sibTransId="{788BF6F5-B603-4C0C-A580-6400F78683BF}"/>
    <dgm:cxn modelId="{3BC2049A-E6FB-488F-9D30-0E167A06E26E}" type="presOf" srcId="{BE1D80DD-997D-40C9-863F-F69C5E8F33EC}" destId="{075DF6FF-257C-435B-8BC4-EAC5EC982ADA}" srcOrd="0" destOrd="2" presId="urn:microsoft.com/office/officeart/2005/8/layout/chevron2"/>
    <dgm:cxn modelId="{A9E623D9-FB92-4C83-B89E-2658555AD202}" type="presOf" srcId="{2377DEAD-DDB6-4B11-9F24-963D11F294C5}" destId="{C63A72F1-D8F9-4098-9166-6BDC2B96404E}" srcOrd="0" destOrd="0" presId="urn:microsoft.com/office/officeart/2005/8/layout/chevron2"/>
    <dgm:cxn modelId="{08D5B6E2-2C5B-46FE-A8DC-1A07A3E94164}" type="presOf" srcId="{D6A0291E-34D3-490C-8F1F-1662FEAE3A92}" destId="{075DF6FF-257C-435B-8BC4-EAC5EC982ADA}" srcOrd="0" destOrd="0" presId="urn:microsoft.com/office/officeart/2005/8/layout/chevron2"/>
    <dgm:cxn modelId="{E87421E9-112D-46B7-9852-5C7272DBFF5C}" srcId="{73025DF2-C9C6-4000-B75C-D5084AB4199B}" destId="{5868AC78-7599-477F-AC8A-AF8D0AFFDFA0}" srcOrd="1" destOrd="0" parTransId="{8191DCD9-308C-4F83-B9C4-FA58A82E9AE2}" sibTransId="{F95F3AD4-B053-4813-BB0C-8D3035F78ACF}"/>
    <dgm:cxn modelId="{D094C2EA-7A84-4681-A548-FF1AF536AE88}" type="presOf" srcId="{F6447AA3-02D9-419F-9BFB-8B0D88256C87}" destId="{BB715B69-E7B8-4330-A3D3-6CD08376F050}" srcOrd="0" destOrd="0" presId="urn:microsoft.com/office/officeart/2005/8/layout/chevron2"/>
    <dgm:cxn modelId="{DD479FFB-33EE-4266-8C55-2AF2B329556F}" type="presOf" srcId="{481C63F3-B1C1-4246-8EBD-DB859919EADF}" destId="{BBBD7026-D64A-48BA-94BD-E2EEB5C1BE19}" srcOrd="0" destOrd="0" presId="urn:microsoft.com/office/officeart/2005/8/layout/chevron2"/>
    <dgm:cxn modelId="{141BE36E-AFA7-47C4-B4C7-B6086C213155}" type="presParOf" srcId="{BB715B69-E7B8-4330-A3D3-6CD08376F050}" destId="{C7BB77A4-16D6-40C0-A143-1C10610F35A6}" srcOrd="0" destOrd="0" presId="urn:microsoft.com/office/officeart/2005/8/layout/chevron2"/>
    <dgm:cxn modelId="{61C5472A-23F5-4D1D-8DD7-CA085AC8A651}" type="presParOf" srcId="{C7BB77A4-16D6-40C0-A143-1C10610F35A6}" destId="{1D56D163-3AEF-49F3-A742-1CC45E420F22}" srcOrd="0" destOrd="0" presId="urn:microsoft.com/office/officeart/2005/8/layout/chevron2"/>
    <dgm:cxn modelId="{357AC02D-0628-41B3-8458-3ACFE6312F3B}" type="presParOf" srcId="{C7BB77A4-16D6-40C0-A143-1C10610F35A6}" destId="{075DF6FF-257C-435B-8BC4-EAC5EC982ADA}" srcOrd="1" destOrd="0" presId="urn:microsoft.com/office/officeart/2005/8/layout/chevron2"/>
    <dgm:cxn modelId="{A2E5F08E-002E-4862-9ACA-CCD36AD8DDCA}" type="presParOf" srcId="{BB715B69-E7B8-4330-A3D3-6CD08376F050}" destId="{100540FD-3890-4D91-BD1B-02D0CD659F54}" srcOrd="1" destOrd="0" presId="urn:microsoft.com/office/officeart/2005/8/layout/chevron2"/>
    <dgm:cxn modelId="{A1109B02-D2B4-46AA-8B08-8317A8967941}" type="presParOf" srcId="{BB715B69-E7B8-4330-A3D3-6CD08376F050}" destId="{D9EA94FC-9C0F-4258-A606-293C86279F69}" srcOrd="2" destOrd="0" presId="urn:microsoft.com/office/officeart/2005/8/layout/chevron2"/>
    <dgm:cxn modelId="{9C25E611-F010-48FD-B1D1-233A6358308F}" type="presParOf" srcId="{D9EA94FC-9C0F-4258-A606-293C86279F69}" destId="{C63A72F1-D8F9-4098-9166-6BDC2B96404E}" srcOrd="0" destOrd="0" presId="urn:microsoft.com/office/officeart/2005/8/layout/chevron2"/>
    <dgm:cxn modelId="{D6D68E0F-A1D4-4FD7-B839-F573F6A8BDA6}" type="presParOf" srcId="{D9EA94FC-9C0F-4258-A606-293C86279F69}" destId="{BBBD7026-D64A-48BA-94BD-E2EEB5C1BE19}" srcOrd="1" destOrd="0" presId="urn:microsoft.com/office/officeart/2005/8/layout/chevron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23D29A-3557-4740-A708-7C132D3A009E}"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AD365AB-6483-4346-B3C1-A835B7F426B8}">
      <dgm:prSet custT="1"/>
      <dgm:spPr/>
      <dgm:t>
        <a:bodyPr/>
        <a:lstStyle/>
        <a:p>
          <a:r>
            <a:rPr lang="en-US" sz="3200" dirty="0"/>
            <a:t>Big Data</a:t>
          </a:r>
        </a:p>
      </dgm:t>
    </dgm:pt>
    <dgm:pt modelId="{86E14E1A-203D-4423-AD1F-AC1ADB9AB98B}" type="parTrans" cxnId="{A67493C8-7679-42D0-A9B1-64730AA7BDA3}">
      <dgm:prSet/>
      <dgm:spPr/>
      <dgm:t>
        <a:bodyPr/>
        <a:lstStyle/>
        <a:p>
          <a:endParaRPr lang="en-US"/>
        </a:p>
      </dgm:t>
    </dgm:pt>
    <dgm:pt modelId="{F5B58E5D-A341-495C-9CF4-6FE008A05165}" type="sibTrans" cxnId="{A67493C8-7679-42D0-A9B1-64730AA7BDA3}">
      <dgm:prSet/>
      <dgm:spPr/>
      <dgm:t>
        <a:bodyPr/>
        <a:lstStyle/>
        <a:p>
          <a:endParaRPr lang="en-US"/>
        </a:p>
      </dgm:t>
    </dgm:pt>
    <dgm:pt modelId="{41B947E1-2116-470C-9339-AE44725CA69F}">
      <dgm:prSet/>
      <dgm:spPr/>
      <dgm:t>
        <a:bodyPr/>
        <a:lstStyle/>
        <a:p>
          <a:r>
            <a:rPr lang="en-US" dirty="0"/>
            <a:t>AI algorithms</a:t>
          </a:r>
        </a:p>
      </dgm:t>
    </dgm:pt>
    <dgm:pt modelId="{CD269A88-AAD2-4D38-B331-DA9858794564}" type="parTrans" cxnId="{69CDA484-E2AF-410A-A722-EAEA99A751F4}">
      <dgm:prSet/>
      <dgm:spPr/>
      <dgm:t>
        <a:bodyPr/>
        <a:lstStyle/>
        <a:p>
          <a:endParaRPr lang="en-US"/>
        </a:p>
      </dgm:t>
    </dgm:pt>
    <dgm:pt modelId="{66BCCD11-9DFF-41B3-A123-48A7E7A52BBF}" type="sibTrans" cxnId="{69CDA484-E2AF-410A-A722-EAEA99A751F4}">
      <dgm:prSet/>
      <dgm:spPr/>
      <dgm:t>
        <a:bodyPr/>
        <a:lstStyle/>
        <a:p>
          <a:endParaRPr lang="en-US"/>
        </a:p>
      </dgm:t>
    </dgm:pt>
    <dgm:pt modelId="{BD305AE0-0CE4-42A4-8118-EA9AA910FFBA}">
      <dgm:prSet/>
      <dgm:spPr/>
      <dgm:t>
        <a:bodyPr/>
        <a:lstStyle/>
        <a:p>
          <a:r>
            <a:rPr lang="en-US" dirty="0"/>
            <a:t>Agent-based type of modeling</a:t>
          </a:r>
        </a:p>
      </dgm:t>
    </dgm:pt>
    <dgm:pt modelId="{33BDB9A6-747F-49CF-958C-5A486BB53ACA}" type="parTrans" cxnId="{95C7CA1C-7DDD-46C5-B75B-C1D07E6A6CF1}">
      <dgm:prSet/>
      <dgm:spPr/>
      <dgm:t>
        <a:bodyPr/>
        <a:lstStyle/>
        <a:p>
          <a:endParaRPr lang="en-US"/>
        </a:p>
      </dgm:t>
    </dgm:pt>
    <dgm:pt modelId="{92739DC2-3824-4816-B1E8-37029CDB94E4}" type="sibTrans" cxnId="{95C7CA1C-7DDD-46C5-B75B-C1D07E6A6CF1}">
      <dgm:prSet/>
      <dgm:spPr/>
      <dgm:t>
        <a:bodyPr/>
        <a:lstStyle/>
        <a:p>
          <a:endParaRPr lang="en-US"/>
        </a:p>
      </dgm:t>
    </dgm:pt>
    <dgm:pt modelId="{1AD88DE8-378B-4FCA-8206-E67C599A92AD}" type="pres">
      <dgm:prSet presAssocID="{9623D29A-3557-4740-A708-7C132D3A009E}" presName="Name0" presStyleCnt="0">
        <dgm:presLayoutVars>
          <dgm:dir/>
          <dgm:animLvl val="lvl"/>
          <dgm:resizeHandles val="exact"/>
        </dgm:presLayoutVars>
      </dgm:prSet>
      <dgm:spPr/>
    </dgm:pt>
    <dgm:pt modelId="{33FB55FF-8DFE-447F-A008-0113BD6870DD}" type="pres">
      <dgm:prSet presAssocID="{DAD365AB-6483-4346-B3C1-A835B7F426B8}" presName="linNode" presStyleCnt="0"/>
      <dgm:spPr/>
    </dgm:pt>
    <dgm:pt modelId="{A4E04D6A-94CA-447D-8936-0319E3AE4E68}" type="pres">
      <dgm:prSet presAssocID="{DAD365AB-6483-4346-B3C1-A835B7F426B8}" presName="parentText" presStyleLbl="node1" presStyleIdx="0" presStyleCnt="1" custLinFactNeighborY="-2469">
        <dgm:presLayoutVars>
          <dgm:chMax val="1"/>
          <dgm:bulletEnabled val="1"/>
        </dgm:presLayoutVars>
      </dgm:prSet>
      <dgm:spPr/>
    </dgm:pt>
    <dgm:pt modelId="{7BE58567-20D1-44E3-A110-0166B7091503}" type="pres">
      <dgm:prSet presAssocID="{DAD365AB-6483-4346-B3C1-A835B7F426B8}" presName="descendantText" presStyleLbl="alignAccFollowNode1" presStyleIdx="0" presStyleCnt="1">
        <dgm:presLayoutVars>
          <dgm:bulletEnabled val="1"/>
        </dgm:presLayoutVars>
      </dgm:prSet>
      <dgm:spPr/>
    </dgm:pt>
  </dgm:ptLst>
  <dgm:cxnLst>
    <dgm:cxn modelId="{9B64C802-D3E0-4BBA-B023-3F09003568AB}" type="presOf" srcId="{BD305AE0-0CE4-42A4-8118-EA9AA910FFBA}" destId="{7BE58567-20D1-44E3-A110-0166B7091503}" srcOrd="0" destOrd="1" presId="urn:microsoft.com/office/officeart/2005/8/layout/vList5"/>
    <dgm:cxn modelId="{95C7CA1C-7DDD-46C5-B75B-C1D07E6A6CF1}" srcId="{DAD365AB-6483-4346-B3C1-A835B7F426B8}" destId="{BD305AE0-0CE4-42A4-8118-EA9AA910FFBA}" srcOrd="1" destOrd="0" parTransId="{33BDB9A6-747F-49CF-958C-5A486BB53ACA}" sibTransId="{92739DC2-3824-4816-B1E8-37029CDB94E4}"/>
    <dgm:cxn modelId="{69CDA484-E2AF-410A-A722-EAEA99A751F4}" srcId="{DAD365AB-6483-4346-B3C1-A835B7F426B8}" destId="{41B947E1-2116-470C-9339-AE44725CA69F}" srcOrd="0" destOrd="0" parTransId="{CD269A88-AAD2-4D38-B331-DA9858794564}" sibTransId="{66BCCD11-9DFF-41B3-A123-48A7E7A52BBF}"/>
    <dgm:cxn modelId="{A67493C8-7679-42D0-A9B1-64730AA7BDA3}" srcId="{9623D29A-3557-4740-A708-7C132D3A009E}" destId="{DAD365AB-6483-4346-B3C1-A835B7F426B8}" srcOrd="0" destOrd="0" parTransId="{86E14E1A-203D-4423-AD1F-AC1ADB9AB98B}" sibTransId="{F5B58E5D-A341-495C-9CF4-6FE008A05165}"/>
    <dgm:cxn modelId="{892061CA-079D-4D71-8235-A4E41E710791}" type="presOf" srcId="{DAD365AB-6483-4346-B3C1-A835B7F426B8}" destId="{A4E04D6A-94CA-447D-8936-0319E3AE4E68}" srcOrd="0" destOrd="0" presId="urn:microsoft.com/office/officeart/2005/8/layout/vList5"/>
    <dgm:cxn modelId="{1017DCCC-08B8-46D9-90B7-6E740D8CAE83}" type="presOf" srcId="{41B947E1-2116-470C-9339-AE44725CA69F}" destId="{7BE58567-20D1-44E3-A110-0166B7091503}" srcOrd="0" destOrd="0" presId="urn:microsoft.com/office/officeart/2005/8/layout/vList5"/>
    <dgm:cxn modelId="{88AF78EA-761D-461F-AF36-FC81BB85BD85}" type="presOf" srcId="{9623D29A-3557-4740-A708-7C132D3A009E}" destId="{1AD88DE8-378B-4FCA-8206-E67C599A92AD}" srcOrd="0" destOrd="0" presId="urn:microsoft.com/office/officeart/2005/8/layout/vList5"/>
    <dgm:cxn modelId="{C6C4BC7E-3B81-4D3A-BB89-0DBED1127D86}" type="presParOf" srcId="{1AD88DE8-378B-4FCA-8206-E67C599A92AD}" destId="{33FB55FF-8DFE-447F-A008-0113BD6870DD}" srcOrd="0" destOrd="0" presId="urn:microsoft.com/office/officeart/2005/8/layout/vList5"/>
    <dgm:cxn modelId="{594003E1-5AB9-4839-9958-57A6EAC580E2}" type="presParOf" srcId="{33FB55FF-8DFE-447F-A008-0113BD6870DD}" destId="{A4E04D6A-94CA-447D-8936-0319E3AE4E68}" srcOrd="0" destOrd="0" presId="urn:microsoft.com/office/officeart/2005/8/layout/vList5"/>
    <dgm:cxn modelId="{39ED5B0D-BE9C-4883-82A5-3216E54ED484}" type="presParOf" srcId="{33FB55FF-8DFE-447F-A008-0113BD6870DD}" destId="{7BE58567-20D1-44E3-A110-0166B70915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4DBE09-751C-4C1F-B7F0-9B734F32813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4FAC245-6F84-4A94-ADB6-F5CAEBACC114}">
      <dgm:prSet custT="1"/>
      <dgm:spPr/>
      <dgm:t>
        <a:bodyPr/>
        <a:lstStyle/>
        <a:p>
          <a:r>
            <a:rPr lang="en-US" sz="3200" dirty="0"/>
            <a:t>Knowledge Gap</a:t>
          </a:r>
        </a:p>
      </dgm:t>
    </dgm:pt>
    <dgm:pt modelId="{30025E18-CC2E-42DF-9897-70F19AC31BA6}" type="parTrans" cxnId="{9CEDCF10-C162-4B3C-A307-3AD1B4BAD659}">
      <dgm:prSet/>
      <dgm:spPr/>
      <dgm:t>
        <a:bodyPr/>
        <a:lstStyle/>
        <a:p>
          <a:endParaRPr lang="en-US"/>
        </a:p>
      </dgm:t>
    </dgm:pt>
    <dgm:pt modelId="{A362E455-ECA7-4953-936F-EF1708FDBB32}" type="sibTrans" cxnId="{9CEDCF10-C162-4B3C-A307-3AD1B4BAD659}">
      <dgm:prSet/>
      <dgm:spPr/>
      <dgm:t>
        <a:bodyPr/>
        <a:lstStyle/>
        <a:p>
          <a:endParaRPr lang="en-US"/>
        </a:p>
      </dgm:t>
    </dgm:pt>
    <dgm:pt modelId="{E046ECE8-4E19-4090-8DDB-FF0EA2D1A19F}">
      <dgm:prSet/>
      <dgm:spPr/>
      <dgm:t>
        <a:bodyPr/>
        <a:lstStyle/>
        <a:p>
          <a:r>
            <a:rPr lang="en-US"/>
            <a:t>Data science</a:t>
          </a:r>
        </a:p>
      </dgm:t>
    </dgm:pt>
    <dgm:pt modelId="{8D6FB2F5-91E7-4C2B-B438-EC963C6189BA}" type="parTrans" cxnId="{82ACB5E7-FC9D-4806-AFCE-452497C534A3}">
      <dgm:prSet/>
      <dgm:spPr/>
      <dgm:t>
        <a:bodyPr/>
        <a:lstStyle/>
        <a:p>
          <a:endParaRPr lang="en-US"/>
        </a:p>
      </dgm:t>
    </dgm:pt>
    <dgm:pt modelId="{F18A1C43-5938-4AA2-B5D1-118453A25A38}" type="sibTrans" cxnId="{82ACB5E7-FC9D-4806-AFCE-452497C534A3}">
      <dgm:prSet/>
      <dgm:spPr/>
      <dgm:t>
        <a:bodyPr/>
        <a:lstStyle/>
        <a:p>
          <a:endParaRPr lang="en-US"/>
        </a:p>
      </dgm:t>
    </dgm:pt>
    <dgm:pt modelId="{5BFE0D07-A8C7-4E44-A36D-8A8427384449}">
      <dgm:prSet/>
      <dgm:spPr/>
      <dgm:t>
        <a:bodyPr/>
        <a:lstStyle/>
        <a:p>
          <a:r>
            <a:rPr lang="en-US" dirty="0"/>
            <a:t>Data mining</a:t>
          </a:r>
        </a:p>
      </dgm:t>
    </dgm:pt>
    <dgm:pt modelId="{D98593E8-EF9C-4B24-A084-7CE7A552DE43}" type="parTrans" cxnId="{3D8ADC05-C5BA-42AF-9CCD-55FD37C2AA10}">
      <dgm:prSet/>
      <dgm:spPr/>
      <dgm:t>
        <a:bodyPr/>
        <a:lstStyle/>
        <a:p>
          <a:endParaRPr lang="en-US"/>
        </a:p>
      </dgm:t>
    </dgm:pt>
    <dgm:pt modelId="{419C6B3B-647D-461B-AD81-0415C1C31979}" type="sibTrans" cxnId="{3D8ADC05-C5BA-42AF-9CCD-55FD37C2AA10}">
      <dgm:prSet/>
      <dgm:spPr/>
      <dgm:t>
        <a:bodyPr/>
        <a:lstStyle/>
        <a:p>
          <a:endParaRPr lang="en-US"/>
        </a:p>
      </dgm:t>
    </dgm:pt>
    <dgm:pt modelId="{22E93E96-AA60-4996-A8D3-ACFF2EB23FDB}">
      <dgm:prSet/>
      <dgm:spPr/>
      <dgm:t>
        <a:bodyPr/>
        <a:lstStyle/>
        <a:p>
          <a:r>
            <a:rPr lang="en-US" dirty="0"/>
            <a:t>Computer Science</a:t>
          </a:r>
        </a:p>
      </dgm:t>
    </dgm:pt>
    <dgm:pt modelId="{1680C291-8581-4C7F-A846-681430FE43CE}" type="parTrans" cxnId="{8337ECDF-46A7-4A6D-A8A9-4AAE1B142C04}">
      <dgm:prSet/>
      <dgm:spPr/>
      <dgm:t>
        <a:bodyPr/>
        <a:lstStyle/>
        <a:p>
          <a:endParaRPr lang="en-US"/>
        </a:p>
      </dgm:t>
    </dgm:pt>
    <dgm:pt modelId="{A3592DB5-E91E-4642-BB46-430665A3F511}" type="sibTrans" cxnId="{8337ECDF-46A7-4A6D-A8A9-4AAE1B142C04}">
      <dgm:prSet/>
      <dgm:spPr/>
      <dgm:t>
        <a:bodyPr/>
        <a:lstStyle/>
        <a:p>
          <a:endParaRPr lang="en-US"/>
        </a:p>
      </dgm:t>
    </dgm:pt>
    <dgm:pt modelId="{C9D0EACD-3036-4174-B175-6C9F7DA08927}" type="pres">
      <dgm:prSet presAssocID="{2C4DBE09-751C-4C1F-B7F0-9B734F328134}" presName="Name0" presStyleCnt="0">
        <dgm:presLayoutVars>
          <dgm:dir/>
          <dgm:animLvl val="lvl"/>
          <dgm:resizeHandles val="exact"/>
        </dgm:presLayoutVars>
      </dgm:prSet>
      <dgm:spPr/>
    </dgm:pt>
    <dgm:pt modelId="{2EF028A2-2086-4D10-9FD4-F9718F1CA7B1}" type="pres">
      <dgm:prSet presAssocID="{E4FAC245-6F84-4A94-ADB6-F5CAEBACC114}" presName="linNode" presStyleCnt="0"/>
      <dgm:spPr/>
    </dgm:pt>
    <dgm:pt modelId="{1B9C493A-A0FD-47F2-B886-46D4B8A53D36}" type="pres">
      <dgm:prSet presAssocID="{E4FAC245-6F84-4A94-ADB6-F5CAEBACC114}" presName="parentText" presStyleLbl="node1" presStyleIdx="0" presStyleCnt="1" custScaleX="135980">
        <dgm:presLayoutVars>
          <dgm:chMax val="1"/>
          <dgm:bulletEnabled val="1"/>
        </dgm:presLayoutVars>
      </dgm:prSet>
      <dgm:spPr/>
    </dgm:pt>
    <dgm:pt modelId="{200ABAE9-E51C-4172-ACFD-CDF60F7A4FBD}" type="pres">
      <dgm:prSet presAssocID="{E4FAC245-6F84-4A94-ADB6-F5CAEBACC114}" presName="descendantText" presStyleLbl="alignAccFollowNode1" presStyleIdx="0" presStyleCnt="1" custScaleX="79761">
        <dgm:presLayoutVars>
          <dgm:bulletEnabled val="1"/>
        </dgm:presLayoutVars>
      </dgm:prSet>
      <dgm:spPr/>
    </dgm:pt>
  </dgm:ptLst>
  <dgm:cxnLst>
    <dgm:cxn modelId="{3D8ADC05-C5BA-42AF-9CCD-55FD37C2AA10}" srcId="{E4FAC245-6F84-4A94-ADB6-F5CAEBACC114}" destId="{5BFE0D07-A8C7-4E44-A36D-8A8427384449}" srcOrd="1" destOrd="0" parTransId="{D98593E8-EF9C-4B24-A084-7CE7A552DE43}" sibTransId="{419C6B3B-647D-461B-AD81-0415C1C31979}"/>
    <dgm:cxn modelId="{9255620E-080B-44DB-A3ED-D5D46E5DA722}" type="presOf" srcId="{22E93E96-AA60-4996-A8D3-ACFF2EB23FDB}" destId="{200ABAE9-E51C-4172-ACFD-CDF60F7A4FBD}" srcOrd="0" destOrd="2" presId="urn:microsoft.com/office/officeart/2005/8/layout/vList5"/>
    <dgm:cxn modelId="{9CEDCF10-C162-4B3C-A307-3AD1B4BAD659}" srcId="{2C4DBE09-751C-4C1F-B7F0-9B734F328134}" destId="{E4FAC245-6F84-4A94-ADB6-F5CAEBACC114}" srcOrd="0" destOrd="0" parTransId="{30025E18-CC2E-42DF-9897-70F19AC31BA6}" sibTransId="{A362E455-ECA7-4953-936F-EF1708FDBB32}"/>
    <dgm:cxn modelId="{6565D457-D314-429C-BE5A-BC54321B4F43}" type="presOf" srcId="{2C4DBE09-751C-4C1F-B7F0-9B734F328134}" destId="{C9D0EACD-3036-4174-B175-6C9F7DA08927}" srcOrd="0" destOrd="0" presId="urn:microsoft.com/office/officeart/2005/8/layout/vList5"/>
    <dgm:cxn modelId="{FF250A8B-2E4F-42FB-BE95-DD01903E9DE7}" type="presOf" srcId="{5BFE0D07-A8C7-4E44-A36D-8A8427384449}" destId="{200ABAE9-E51C-4172-ACFD-CDF60F7A4FBD}" srcOrd="0" destOrd="1" presId="urn:microsoft.com/office/officeart/2005/8/layout/vList5"/>
    <dgm:cxn modelId="{395E1CCC-E0AC-41B7-B53C-1D6AFA865EED}" type="presOf" srcId="{E4FAC245-6F84-4A94-ADB6-F5CAEBACC114}" destId="{1B9C493A-A0FD-47F2-B886-46D4B8A53D36}" srcOrd="0" destOrd="0" presId="urn:microsoft.com/office/officeart/2005/8/layout/vList5"/>
    <dgm:cxn modelId="{AE5754D5-8933-4A7B-BD26-49B3FB6F01FA}" type="presOf" srcId="{E046ECE8-4E19-4090-8DDB-FF0EA2D1A19F}" destId="{200ABAE9-E51C-4172-ACFD-CDF60F7A4FBD}" srcOrd="0" destOrd="0" presId="urn:microsoft.com/office/officeart/2005/8/layout/vList5"/>
    <dgm:cxn modelId="{8337ECDF-46A7-4A6D-A8A9-4AAE1B142C04}" srcId="{E4FAC245-6F84-4A94-ADB6-F5CAEBACC114}" destId="{22E93E96-AA60-4996-A8D3-ACFF2EB23FDB}" srcOrd="2" destOrd="0" parTransId="{1680C291-8581-4C7F-A846-681430FE43CE}" sibTransId="{A3592DB5-E91E-4642-BB46-430665A3F511}"/>
    <dgm:cxn modelId="{82ACB5E7-FC9D-4806-AFCE-452497C534A3}" srcId="{E4FAC245-6F84-4A94-ADB6-F5CAEBACC114}" destId="{E046ECE8-4E19-4090-8DDB-FF0EA2D1A19F}" srcOrd="0" destOrd="0" parTransId="{8D6FB2F5-91E7-4C2B-B438-EC963C6189BA}" sibTransId="{F18A1C43-5938-4AA2-B5D1-118453A25A38}"/>
    <dgm:cxn modelId="{9E05BE7A-C51E-4E9C-8A1F-825FF9009B7F}" type="presParOf" srcId="{C9D0EACD-3036-4174-B175-6C9F7DA08927}" destId="{2EF028A2-2086-4D10-9FD4-F9718F1CA7B1}" srcOrd="0" destOrd="0" presId="urn:microsoft.com/office/officeart/2005/8/layout/vList5"/>
    <dgm:cxn modelId="{94E1C827-F92E-4819-80C8-EEAB9F5757D1}" type="presParOf" srcId="{2EF028A2-2086-4D10-9FD4-F9718F1CA7B1}" destId="{1B9C493A-A0FD-47F2-B886-46D4B8A53D36}" srcOrd="0" destOrd="0" presId="urn:microsoft.com/office/officeart/2005/8/layout/vList5"/>
    <dgm:cxn modelId="{27424049-1769-4556-862C-25005659AA2B}" type="presParOf" srcId="{2EF028A2-2086-4D10-9FD4-F9718F1CA7B1}" destId="{200ABAE9-E51C-4172-ACFD-CDF60F7A4FBD}"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95FEF-E15B-41F2-B8F3-816BF5CBBDD7}">
      <dsp:nvSpPr>
        <dsp:cNvPr id="0" name=""/>
        <dsp:cNvSpPr/>
      </dsp:nvSpPr>
      <dsp:spPr>
        <a:xfrm rot="5400000">
          <a:off x="-230418" y="231921"/>
          <a:ext cx="1536126" cy="1075288"/>
        </a:xfrm>
        <a:prstGeom prst="chevron">
          <a:avLst/>
        </a:prstGeom>
        <a:solidFill>
          <a:schemeClr val="accent4">
            <a:lumMod val="60000"/>
            <a:lumOff val="4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Scenario Manager </a:t>
          </a:r>
        </a:p>
        <a:p>
          <a:pPr marL="0" lvl="0" indent="0" algn="ctr" defTabSz="533400">
            <a:lnSpc>
              <a:spcPct val="90000"/>
            </a:lnSpc>
            <a:spcBef>
              <a:spcPct val="0"/>
            </a:spcBef>
            <a:spcAft>
              <a:spcPct val="35000"/>
            </a:spcAft>
            <a:buNone/>
          </a:pPr>
          <a:r>
            <a:rPr lang="en-US" sz="1000" kern="1200" dirty="0">
              <a:solidFill>
                <a:srgbClr val="FFFF00"/>
              </a:solidFill>
            </a:rPr>
            <a:t>(R &amp; C++)</a:t>
          </a:r>
        </a:p>
      </dsp:txBody>
      <dsp:txXfrm rot="-5400000">
        <a:off x="1" y="539146"/>
        <a:ext cx="1075288" cy="460838"/>
      </dsp:txXfrm>
    </dsp:sp>
    <dsp:sp modelId="{A46E1A5A-3A34-4A67-93E9-CAE17F8926C1}">
      <dsp:nvSpPr>
        <dsp:cNvPr id="0" name=""/>
        <dsp:cNvSpPr/>
      </dsp:nvSpPr>
      <dsp:spPr>
        <a:xfrm rot="5400000">
          <a:off x="1606294" y="-529503"/>
          <a:ext cx="999007" cy="2061018"/>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Master Database to Scenario Specific Network</a:t>
          </a:r>
        </a:p>
        <a:p>
          <a:pPr marL="57150" lvl="1" indent="-57150" algn="l" defTabSz="355600">
            <a:lnSpc>
              <a:spcPct val="90000"/>
            </a:lnSpc>
            <a:spcBef>
              <a:spcPct val="0"/>
            </a:spcBef>
            <a:spcAft>
              <a:spcPct val="15000"/>
            </a:spcAft>
            <a:buChar char="•"/>
          </a:pPr>
          <a:r>
            <a:rPr lang="en-US" sz="800" kern="1200" dirty="0"/>
            <a:t>Free-Flow Model</a:t>
          </a:r>
        </a:p>
        <a:p>
          <a:pPr marL="57150" lvl="1" indent="-57150" algn="l" defTabSz="355600">
            <a:lnSpc>
              <a:spcPct val="90000"/>
            </a:lnSpc>
            <a:spcBef>
              <a:spcPct val="0"/>
            </a:spcBef>
            <a:spcAft>
              <a:spcPct val="15000"/>
            </a:spcAft>
            <a:buChar char="•"/>
          </a:pPr>
          <a:r>
            <a:rPr lang="en-US" sz="800" kern="1200" dirty="0"/>
            <a:t>Network -1:  Network attributes to support Demand modeling (static time of day skimming)</a:t>
          </a:r>
        </a:p>
        <a:p>
          <a:pPr marL="57150" lvl="1" indent="-57150" algn="l" defTabSz="355600">
            <a:lnSpc>
              <a:spcPct val="90000"/>
            </a:lnSpc>
            <a:spcBef>
              <a:spcPct val="0"/>
            </a:spcBef>
            <a:spcAft>
              <a:spcPct val="15000"/>
            </a:spcAft>
            <a:buChar char="•"/>
          </a:pPr>
          <a:r>
            <a:rPr lang="en-US" sz="800" kern="1200" dirty="0"/>
            <a:t>Network -2: Attributes to support  Macro DTA assignment</a:t>
          </a:r>
        </a:p>
      </dsp:txBody>
      <dsp:txXfrm rot="-5400000">
        <a:off x="1075289" y="50270"/>
        <a:ext cx="2012250" cy="901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5A234-FBF2-4D64-B730-B5D248719DCB}">
      <dsp:nvSpPr>
        <dsp:cNvPr id="0" name=""/>
        <dsp:cNvSpPr/>
      </dsp:nvSpPr>
      <dsp:spPr>
        <a:xfrm rot="5400000">
          <a:off x="-167632" y="171952"/>
          <a:ext cx="1117550" cy="782285"/>
        </a:xfrm>
        <a:prstGeom prst="chevron">
          <a:avLst/>
        </a:prstGeom>
        <a:solidFill>
          <a:schemeClr val="accent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Auto Ownership Model </a:t>
          </a:r>
        </a:p>
        <a:p>
          <a:pPr marL="0" lvl="0" indent="0" algn="ctr" defTabSz="533400">
            <a:lnSpc>
              <a:spcPct val="90000"/>
            </a:lnSpc>
            <a:spcBef>
              <a:spcPct val="0"/>
            </a:spcBef>
            <a:spcAft>
              <a:spcPct val="35000"/>
            </a:spcAft>
            <a:buNone/>
          </a:pPr>
          <a:r>
            <a:rPr lang="en-US" sz="1000" kern="1200" dirty="0">
              <a:solidFill>
                <a:srgbClr val="FFFF00"/>
              </a:solidFill>
            </a:rPr>
            <a:t>(JAVA)</a:t>
          </a:r>
        </a:p>
      </dsp:txBody>
      <dsp:txXfrm rot="-5400000">
        <a:off x="1" y="395463"/>
        <a:ext cx="782285" cy="335265"/>
      </dsp:txXfrm>
    </dsp:sp>
    <dsp:sp modelId="{B0F85E0C-060C-4835-8D30-30E4C28E5C78}">
      <dsp:nvSpPr>
        <dsp:cNvPr id="0" name=""/>
        <dsp:cNvSpPr/>
      </dsp:nvSpPr>
      <dsp:spPr>
        <a:xfrm rot="5400000">
          <a:off x="1653941" y="-867335"/>
          <a:ext cx="726790" cy="2470101"/>
        </a:xfrm>
        <a:prstGeom prst="round2Same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Run model for Florida</a:t>
          </a:r>
        </a:p>
        <a:p>
          <a:pPr marL="57150" lvl="1" indent="-57150" algn="l" defTabSz="355600">
            <a:lnSpc>
              <a:spcPct val="90000"/>
            </a:lnSpc>
            <a:spcBef>
              <a:spcPct val="0"/>
            </a:spcBef>
            <a:spcAft>
              <a:spcPct val="15000"/>
            </a:spcAft>
            <a:buChar char="•"/>
          </a:pPr>
          <a:r>
            <a:rPr lang="en-US" sz="800" kern="1200" dirty="0"/>
            <a:t>Run model for rest of U.S.</a:t>
          </a:r>
        </a:p>
      </dsp:txBody>
      <dsp:txXfrm rot="-5400000">
        <a:off x="782286" y="39799"/>
        <a:ext cx="2434622" cy="655832"/>
      </dsp:txXfrm>
    </dsp:sp>
    <dsp:sp modelId="{857BDE3F-8A19-469B-9DAF-31B7D0A509F6}">
      <dsp:nvSpPr>
        <dsp:cNvPr id="0" name=""/>
        <dsp:cNvSpPr/>
      </dsp:nvSpPr>
      <dsp:spPr>
        <a:xfrm rot="5400000">
          <a:off x="-167632" y="1136116"/>
          <a:ext cx="1117550" cy="782285"/>
        </a:xfrm>
        <a:prstGeom prst="chevron">
          <a:avLst/>
        </a:prstGeom>
        <a:solidFill>
          <a:schemeClr val="accent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Value of Travel Time Model </a:t>
          </a:r>
          <a:r>
            <a:rPr lang="en-US" sz="1000" kern="1200" dirty="0">
              <a:solidFill>
                <a:srgbClr val="FFFF00"/>
              </a:solidFill>
            </a:rPr>
            <a:t>(JAVA)</a:t>
          </a:r>
        </a:p>
      </dsp:txBody>
      <dsp:txXfrm rot="-5400000">
        <a:off x="1" y="1359627"/>
        <a:ext cx="782285" cy="335265"/>
      </dsp:txXfrm>
    </dsp:sp>
    <dsp:sp modelId="{DD6388CC-3A22-4FAF-A868-6D48A1138B5A}">
      <dsp:nvSpPr>
        <dsp:cNvPr id="0" name=""/>
        <dsp:cNvSpPr/>
      </dsp:nvSpPr>
      <dsp:spPr>
        <a:xfrm rot="5400000">
          <a:off x="1654132" y="96636"/>
          <a:ext cx="726408" cy="2470101"/>
        </a:xfrm>
        <a:prstGeom prst="round2Same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a:t>Mixed Multinomial Logit Model (MMNL)</a:t>
          </a:r>
        </a:p>
        <a:p>
          <a:pPr marL="57150" lvl="1" indent="-57150" algn="l" defTabSz="355600">
            <a:lnSpc>
              <a:spcPct val="90000"/>
            </a:lnSpc>
            <a:spcBef>
              <a:spcPct val="0"/>
            </a:spcBef>
            <a:spcAft>
              <a:spcPct val="15000"/>
            </a:spcAft>
            <a:buChar char="•"/>
          </a:pPr>
          <a:r>
            <a:rPr lang="en-US" sz="800" kern="1200" dirty="0"/>
            <a:t>Distributed Curves as a function of Resident Status, Income, Purpose (Work &amp; Non-work tours).</a:t>
          </a:r>
        </a:p>
      </dsp:txBody>
      <dsp:txXfrm rot="-5400000">
        <a:off x="782286" y="1003942"/>
        <a:ext cx="2434641" cy="655488"/>
      </dsp:txXfrm>
    </dsp:sp>
    <dsp:sp modelId="{44466B7B-73ED-4AB2-8F92-CA000545DCEC}">
      <dsp:nvSpPr>
        <dsp:cNvPr id="0" name=""/>
        <dsp:cNvSpPr/>
      </dsp:nvSpPr>
      <dsp:spPr>
        <a:xfrm rot="5400000">
          <a:off x="-167632" y="2100279"/>
          <a:ext cx="1117550" cy="782285"/>
        </a:xfrm>
        <a:prstGeom prst="chevron">
          <a:avLst/>
        </a:prstGeom>
        <a:solidFill>
          <a:schemeClr val="accent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Long Distance Model </a:t>
          </a:r>
        </a:p>
        <a:p>
          <a:pPr marL="0" lvl="0" indent="0" algn="ctr" defTabSz="533400">
            <a:lnSpc>
              <a:spcPct val="90000"/>
            </a:lnSpc>
            <a:spcBef>
              <a:spcPct val="0"/>
            </a:spcBef>
            <a:spcAft>
              <a:spcPct val="35000"/>
            </a:spcAft>
            <a:buNone/>
          </a:pPr>
          <a:r>
            <a:rPr lang="en-US" sz="1000" kern="1200" dirty="0">
              <a:solidFill>
                <a:srgbClr val="FFFF00"/>
              </a:solidFill>
            </a:rPr>
            <a:t>(PASCAL)</a:t>
          </a:r>
        </a:p>
      </dsp:txBody>
      <dsp:txXfrm rot="-5400000">
        <a:off x="1" y="2323790"/>
        <a:ext cx="782285" cy="335265"/>
      </dsp:txXfrm>
    </dsp:sp>
    <dsp:sp modelId="{57CC4219-720A-43A6-A738-D36323D45E85}">
      <dsp:nvSpPr>
        <dsp:cNvPr id="0" name=""/>
        <dsp:cNvSpPr/>
      </dsp:nvSpPr>
      <dsp:spPr>
        <a:xfrm rot="5400000">
          <a:off x="1654132" y="1060800"/>
          <a:ext cx="726408" cy="2470101"/>
        </a:xfrm>
        <a:prstGeom prst="round2Same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a:t>FL Residents: Out-of-State Tours (IE) </a:t>
          </a:r>
        </a:p>
        <a:p>
          <a:pPr marL="57150" lvl="1" indent="-57150" algn="l" defTabSz="355600">
            <a:lnSpc>
              <a:spcPct val="90000"/>
            </a:lnSpc>
            <a:spcBef>
              <a:spcPct val="0"/>
            </a:spcBef>
            <a:spcAft>
              <a:spcPct val="15000"/>
            </a:spcAft>
            <a:buChar char="•"/>
          </a:pPr>
          <a:r>
            <a:rPr lang="en-US" sz="800" kern="1200" dirty="0"/>
            <a:t>FL Residents: In-State Tours (II)</a:t>
          </a:r>
        </a:p>
        <a:p>
          <a:pPr marL="57150" lvl="1" indent="-57150" algn="l" defTabSz="355600">
            <a:lnSpc>
              <a:spcPct val="90000"/>
            </a:lnSpc>
            <a:spcBef>
              <a:spcPct val="0"/>
            </a:spcBef>
            <a:spcAft>
              <a:spcPct val="15000"/>
            </a:spcAft>
            <a:buChar char="•"/>
          </a:pPr>
          <a:r>
            <a:rPr lang="en-US" sz="800" kern="1200" dirty="0"/>
            <a:t>Out-of-State Residents: National long-distance Tours to FL (EI) </a:t>
          </a:r>
        </a:p>
        <a:p>
          <a:pPr marL="57150" lvl="1" indent="-57150" algn="l" defTabSz="355600">
            <a:lnSpc>
              <a:spcPct val="90000"/>
            </a:lnSpc>
            <a:spcBef>
              <a:spcPct val="0"/>
            </a:spcBef>
            <a:spcAft>
              <a:spcPct val="15000"/>
            </a:spcAft>
            <a:buChar char="•"/>
          </a:pPr>
          <a:r>
            <a:rPr lang="en-US" sz="800" kern="1200" dirty="0"/>
            <a:t>Joint Destination Choice / Mode Choice  Model </a:t>
          </a:r>
        </a:p>
      </dsp:txBody>
      <dsp:txXfrm rot="-5400000">
        <a:off x="782286" y="1968106"/>
        <a:ext cx="2434641" cy="655488"/>
      </dsp:txXfrm>
    </dsp:sp>
    <dsp:sp modelId="{A0FBEDB4-25EC-4F87-A9E8-DE80BBDB799C}">
      <dsp:nvSpPr>
        <dsp:cNvPr id="0" name=""/>
        <dsp:cNvSpPr/>
      </dsp:nvSpPr>
      <dsp:spPr>
        <a:xfrm rot="5400000">
          <a:off x="-167632" y="3064443"/>
          <a:ext cx="1117550" cy="782285"/>
        </a:xfrm>
        <a:prstGeom prst="chevron">
          <a:avLst/>
        </a:prstGeom>
        <a:solidFill>
          <a:schemeClr val="accent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Short Distance Model </a:t>
          </a:r>
          <a:r>
            <a:rPr lang="en-US" sz="1000" kern="1200" dirty="0"/>
            <a:t>(Feedback Iterations : 3) </a:t>
          </a:r>
        </a:p>
        <a:p>
          <a:pPr marL="0" lvl="0" indent="0" algn="ctr" defTabSz="533400">
            <a:lnSpc>
              <a:spcPct val="90000"/>
            </a:lnSpc>
            <a:spcBef>
              <a:spcPct val="0"/>
            </a:spcBef>
            <a:spcAft>
              <a:spcPct val="35000"/>
            </a:spcAft>
            <a:buNone/>
          </a:pPr>
          <a:r>
            <a:rPr lang="en-US" sz="1000" kern="1200" dirty="0">
              <a:solidFill>
                <a:srgbClr val="FFFF00"/>
              </a:solidFill>
            </a:rPr>
            <a:t>(JAVA)</a:t>
          </a:r>
        </a:p>
      </dsp:txBody>
      <dsp:txXfrm rot="-5400000">
        <a:off x="1" y="3287954"/>
        <a:ext cx="782285" cy="335265"/>
      </dsp:txXfrm>
    </dsp:sp>
    <dsp:sp modelId="{3AD3A513-CC33-4AEE-998C-2279A510F751}">
      <dsp:nvSpPr>
        <dsp:cNvPr id="0" name=""/>
        <dsp:cNvSpPr/>
      </dsp:nvSpPr>
      <dsp:spPr>
        <a:xfrm rot="5400000">
          <a:off x="1654132" y="2024963"/>
          <a:ext cx="726408" cy="2470101"/>
        </a:xfrm>
        <a:prstGeom prst="round2Same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Level of Service Skims</a:t>
          </a:r>
        </a:p>
        <a:p>
          <a:pPr marL="57150" lvl="1" indent="-57150" algn="l" defTabSz="355600">
            <a:lnSpc>
              <a:spcPct val="90000"/>
            </a:lnSpc>
            <a:spcBef>
              <a:spcPct val="0"/>
            </a:spcBef>
            <a:spcAft>
              <a:spcPct val="15000"/>
            </a:spcAft>
            <a:buChar char="•"/>
          </a:pPr>
          <a:r>
            <a:rPr lang="en-US" sz="800" kern="1200" dirty="0"/>
            <a:t>Resident Tours </a:t>
          </a:r>
        </a:p>
        <a:p>
          <a:pPr marL="57150" lvl="1" indent="-57150" algn="l" defTabSz="355600">
            <a:lnSpc>
              <a:spcPct val="90000"/>
            </a:lnSpc>
            <a:spcBef>
              <a:spcPct val="0"/>
            </a:spcBef>
            <a:spcAft>
              <a:spcPct val="15000"/>
            </a:spcAft>
            <a:buChar char="•"/>
          </a:pPr>
          <a:r>
            <a:rPr lang="en-US" sz="800" kern="1200" dirty="0"/>
            <a:t>Visitor Tours</a:t>
          </a:r>
        </a:p>
      </dsp:txBody>
      <dsp:txXfrm rot="-5400000">
        <a:off x="782286" y="2932269"/>
        <a:ext cx="2434641" cy="655488"/>
      </dsp:txXfrm>
    </dsp:sp>
    <dsp:sp modelId="{70FD1906-DF79-4209-A427-D52D76F38C32}">
      <dsp:nvSpPr>
        <dsp:cNvPr id="0" name=""/>
        <dsp:cNvSpPr/>
      </dsp:nvSpPr>
      <dsp:spPr>
        <a:xfrm rot="5400000">
          <a:off x="-167632" y="4028606"/>
          <a:ext cx="1117550" cy="782285"/>
        </a:xfrm>
        <a:prstGeom prst="chevron">
          <a:avLst/>
        </a:prstGeom>
        <a:solidFill>
          <a:schemeClr val="accent2"/>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Level of Service Matrices </a:t>
          </a:r>
          <a:r>
            <a:rPr lang="en-US" sz="800" kern="1200" dirty="0">
              <a:solidFill>
                <a:srgbClr val="FFFF00"/>
              </a:solidFill>
            </a:rPr>
            <a:t>(CUBE &amp; OMX)</a:t>
          </a:r>
          <a:endParaRPr lang="en-US" sz="800" kern="1200" dirty="0"/>
        </a:p>
      </dsp:txBody>
      <dsp:txXfrm rot="-5400000">
        <a:off x="1" y="4252117"/>
        <a:ext cx="782285" cy="335265"/>
      </dsp:txXfrm>
    </dsp:sp>
    <dsp:sp modelId="{A7DA166D-38B3-4F5E-85C5-6D64CF720BFE}">
      <dsp:nvSpPr>
        <dsp:cNvPr id="0" name=""/>
        <dsp:cNvSpPr/>
      </dsp:nvSpPr>
      <dsp:spPr>
        <a:xfrm rot="5400000">
          <a:off x="1654132" y="2989127"/>
          <a:ext cx="726408" cy="2470101"/>
        </a:xfrm>
        <a:prstGeom prst="round2Same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solidFill>
                <a:prstClr val="black">
                  <a:hueOff val="0"/>
                  <a:satOff val="0"/>
                  <a:lumOff val="0"/>
                  <a:alphaOff val="0"/>
                </a:prstClr>
              </a:solidFill>
              <a:latin typeface="+mn-lt"/>
              <a:ea typeface="+mn-ea"/>
              <a:cs typeface="+mn-cs"/>
            </a:rPr>
            <a:t>Free-flow (Loop 1)</a:t>
          </a:r>
        </a:p>
        <a:p>
          <a:pPr marL="57150" lvl="1" indent="-57150" algn="l" defTabSz="355600">
            <a:lnSpc>
              <a:spcPct val="90000"/>
            </a:lnSpc>
            <a:spcBef>
              <a:spcPct val="0"/>
            </a:spcBef>
            <a:spcAft>
              <a:spcPct val="15000"/>
            </a:spcAft>
            <a:buChar char="•"/>
          </a:pPr>
          <a:r>
            <a:rPr lang="en-US" sz="800" kern="1200" dirty="0">
              <a:solidFill>
                <a:prstClr val="black">
                  <a:hueOff val="0"/>
                  <a:satOff val="0"/>
                  <a:lumOff val="0"/>
                  <a:alphaOff val="0"/>
                </a:prstClr>
              </a:solidFill>
              <a:latin typeface="+mn-lt"/>
              <a:ea typeface="+mn-ea"/>
              <a:cs typeface="+mn-cs"/>
            </a:rPr>
            <a:t>Congested Skims (Loop 2 &amp; </a:t>
          </a:r>
          <a:r>
            <a:rPr lang="en-US" sz="800" kern="1200" dirty="0">
              <a:solidFill>
                <a:prstClr val="black">
                  <a:hueOff val="0"/>
                  <a:satOff val="0"/>
                  <a:lumOff val="0"/>
                  <a:alphaOff val="0"/>
                </a:prstClr>
              </a:solidFill>
              <a:latin typeface="Calibri" panose="020F0502020204030204"/>
              <a:ea typeface="+mn-ea"/>
              <a:cs typeface="+mn-cs"/>
            </a:rPr>
            <a:t>3</a:t>
          </a:r>
        </a:p>
      </dsp:txBody>
      <dsp:txXfrm rot="-5400000">
        <a:off x="782286" y="3896433"/>
        <a:ext cx="2434641" cy="655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89705-D352-4BD8-89A2-1253350F1721}">
      <dsp:nvSpPr>
        <dsp:cNvPr id="0" name=""/>
        <dsp:cNvSpPr/>
      </dsp:nvSpPr>
      <dsp:spPr>
        <a:xfrm rot="5400000">
          <a:off x="-192761" y="194764"/>
          <a:ext cx="1285076" cy="899553"/>
        </a:xfrm>
        <a:prstGeom prst="chevron">
          <a:avLst/>
        </a:prstGeom>
        <a:solidFill>
          <a:srgbClr val="00B050"/>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Commercial Vehicles </a:t>
          </a:r>
        </a:p>
        <a:p>
          <a:pPr marL="0" lvl="0" indent="0" algn="ctr" defTabSz="533400">
            <a:lnSpc>
              <a:spcPct val="90000"/>
            </a:lnSpc>
            <a:spcBef>
              <a:spcPct val="0"/>
            </a:spcBef>
            <a:spcAft>
              <a:spcPct val="35000"/>
            </a:spcAft>
            <a:buNone/>
          </a:pPr>
          <a:r>
            <a:rPr lang="en-US" sz="1000" kern="1200" dirty="0">
              <a:solidFill>
                <a:srgbClr val="FFFF00"/>
              </a:solidFill>
            </a:rPr>
            <a:t>(R &amp; Python)</a:t>
          </a:r>
        </a:p>
      </dsp:txBody>
      <dsp:txXfrm rot="-5400000">
        <a:off x="1" y="451780"/>
        <a:ext cx="899553" cy="385523"/>
      </dsp:txXfrm>
    </dsp:sp>
    <dsp:sp modelId="{05967F88-2CA7-404F-8B1C-55359F0F88D0}">
      <dsp:nvSpPr>
        <dsp:cNvPr id="0" name=""/>
        <dsp:cNvSpPr/>
      </dsp:nvSpPr>
      <dsp:spPr>
        <a:xfrm rot="5400000">
          <a:off x="1574158" y="-672602"/>
          <a:ext cx="835738" cy="2184948"/>
        </a:xfrm>
        <a:prstGeom prst="round2SameRect">
          <a:avLst/>
        </a:prstGeom>
        <a:solidFill>
          <a:schemeClr val="lt1">
            <a:alpha val="90000"/>
            <a:hueOff val="0"/>
            <a:satOff val="0"/>
            <a:lumOff val="0"/>
            <a:alphaOff val="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Synthetic O-D trip tables.</a:t>
          </a:r>
        </a:p>
        <a:p>
          <a:pPr marL="57150" lvl="1" indent="-57150" algn="l" defTabSz="355600">
            <a:lnSpc>
              <a:spcPct val="90000"/>
            </a:lnSpc>
            <a:spcBef>
              <a:spcPct val="0"/>
            </a:spcBef>
            <a:spcAft>
              <a:spcPct val="15000"/>
            </a:spcAft>
            <a:buChar char="•"/>
          </a:pPr>
          <a:r>
            <a:rPr lang="en-US" sz="800" kern="1200" dirty="0"/>
            <a:t>Vehicle Class Frequency Distribution</a:t>
          </a:r>
        </a:p>
      </dsp:txBody>
      <dsp:txXfrm rot="-5400000">
        <a:off x="899554" y="42799"/>
        <a:ext cx="2144151" cy="754144"/>
      </dsp:txXfrm>
    </dsp:sp>
    <dsp:sp modelId="{D08AEF7E-1A6F-4035-9467-09B78ADEAE20}">
      <dsp:nvSpPr>
        <dsp:cNvPr id="0" name=""/>
        <dsp:cNvSpPr/>
      </dsp:nvSpPr>
      <dsp:spPr>
        <a:xfrm rot="5400000">
          <a:off x="-192761" y="1176724"/>
          <a:ext cx="1285076" cy="899553"/>
        </a:xfrm>
        <a:prstGeom prst="chevron">
          <a:avLst/>
        </a:prstGeom>
        <a:solidFill>
          <a:srgbClr val="00B050"/>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Macro DTA Assignment </a:t>
          </a:r>
        </a:p>
        <a:p>
          <a:pPr marL="0" lvl="0" indent="0" algn="ctr" defTabSz="533400">
            <a:lnSpc>
              <a:spcPct val="90000"/>
            </a:lnSpc>
            <a:spcBef>
              <a:spcPct val="0"/>
            </a:spcBef>
            <a:spcAft>
              <a:spcPct val="35000"/>
            </a:spcAft>
            <a:buNone/>
          </a:pPr>
          <a:r>
            <a:rPr lang="en-US" sz="1000" kern="1200" dirty="0">
              <a:solidFill>
                <a:srgbClr val="FFFF00"/>
              </a:solidFill>
            </a:rPr>
            <a:t>(C++)</a:t>
          </a:r>
        </a:p>
      </dsp:txBody>
      <dsp:txXfrm rot="-5400000">
        <a:off x="1" y="1433740"/>
        <a:ext cx="899553" cy="385523"/>
      </dsp:txXfrm>
    </dsp:sp>
    <dsp:sp modelId="{46468204-D416-4ACB-92D8-855962D135B8}">
      <dsp:nvSpPr>
        <dsp:cNvPr id="0" name=""/>
        <dsp:cNvSpPr/>
      </dsp:nvSpPr>
      <dsp:spPr>
        <a:xfrm rot="5400000">
          <a:off x="1574377" y="309138"/>
          <a:ext cx="835299" cy="2184948"/>
        </a:xfrm>
        <a:prstGeom prst="round2SameRect">
          <a:avLst/>
        </a:prstGeom>
        <a:solidFill>
          <a:schemeClr val="lt1">
            <a:alpha val="90000"/>
            <a:hueOff val="0"/>
            <a:satOff val="0"/>
            <a:lumOff val="0"/>
            <a:alphaOff val="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a:t>Hourly Time of Day Model</a:t>
          </a:r>
        </a:p>
        <a:p>
          <a:pPr marL="57150" lvl="1" indent="-57150" algn="l" defTabSz="355600">
            <a:lnSpc>
              <a:spcPct val="90000"/>
            </a:lnSpc>
            <a:spcBef>
              <a:spcPct val="0"/>
            </a:spcBef>
            <a:spcAft>
              <a:spcPct val="15000"/>
            </a:spcAft>
            <a:buChar char="•"/>
          </a:pPr>
          <a:r>
            <a:rPr lang="en-US" sz="800" kern="1200"/>
            <a:t>Aggregate Tour list to Trip list by O-D- HOUR-MODE</a:t>
          </a:r>
        </a:p>
        <a:p>
          <a:pPr marL="57150" lvl="1" indent="-57150" algn="l" defTabSz="355600">
            <a:lnSpc>
              <a:spcPct val="90000"/>
            </a:lnSpc>
            <a:spcBef>
              <a:spcPct val="0"/>
            </a:spcBef>
            <a:spcAft>
              <a:spcPct val="15000"/>
            </a:spcAft>
            <a:buChar char="•"/>
          </a:pPr>
          <a:r>
            <a:rPr lang="en-US" sz="800" kern="1200"/>
            <a:t>MODE: Value of Time Segmentation by Market</a:t>
          </a:r>
        </a:p>
        <a:p>
          <a:pPr marL="57150" lvl="1" indent="-57150" algn="l" defTabSz="355600">
            <a:lnSpc>
              <a:spcPct val="90000"/>
            </a:lnSpc>
            <a:spcBef>
              <a:spcPct val="0"/>
            </a:spcBef>
            <a:spcAft>
              <a:spcPct val="15000"/>
            </a:spcAft>
            <a:buChar char="•"/>
          </a:pPr>
          <a:r>
            <a:rPr lang="en-US" sz="800" kern="1200" dirty="0"/>
            <a:t>Aggregate Daily Volumes</a:t>
          </a:r>
        </a:p>
      </dsp:txBody>
      <dsp:txXfrm rot="-5400000">
        <a:off x="899553" y="1024738"/>
        <a:ext cx="2144172" cy="7537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6D163-3AEF-49F3-A742-1CC45E420F22}">
      <dsp:nvSpPr>
        <dsp:cNvPr id="0" name=""/>
        <dsp:cNvSpPr/>
      </dsp:nvSpPr>
      <dsp:spPr>
        <a:xfrm rot="5400000">
          <a:off x="-244973" y="247562"/>
          <a:ext cx="1626349" cy="1138444"/>
        </a:xfrm>
        <a:prstGeom prst="chevron">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Land Use  Development </a:t>
          </a:r>
          <a:r>
            <a:rPr lang="en-US" sz="1000" kern="1200" dirty="0">
              <a:solidFill>
                <a:srgbClr val="FFFF00"/>
              </a:solidFill>
            </a:rPr>
            <a:t>(</a:t>
          </a:r>
          <a:r>
            <a:rPr lang="en-US" sz="1000" kern="1200" dirty="0" err="1">
              <a:solidFill>
                <a:srgbClr val="FFFF00"/>
              </a:solidFill>
            </a:rPr>
            <a:t>PostgresSQL</a:t>
          </a:r>
          <a:r>
            <a:rPr lang="en-US" sz="1000" kern="1200" dirty="0">
              <a:solidFill>
                <a:srgbClr val="FFFF00"/>
              </a:solidFill>
            </a:rPr>
            <a:t>, ArcGIS)</a:t>
          </a:r>
        </a:p>
      </dsp:txBody>
      <dsp:txXfrm rot="-5400000">
        <a:off x="-1020" y="572831"/>
        <a:ext cx="1138444" cy="487905"/>
      </dsp:txXfrm>
    </dsp:sp>
    <dsp:sp modelId="{075DF6FF-257C-435B-8BC4-EAC5EC982ADA}">
      <dsp:nvSpPr>
        <dsp:cNvPr id="0" name=""/>
        <dsp:cNvSpPr/>
      </dsp:nvSpPr>
      <dsp:spPr>
        <a:xfrm rot="5400000">
          <a:off x="1600412" y="-465033"/>
          <a:ext cx="1057682" cy="1987748"/>
        </a:xfrm>
        <a:prstGeom prst="round2SameRect">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MPO Land use: Compiled from MPO Base year (2015) and Future year (2045)</a:t>
          </a:r>
        </a:p>
        <a:p>
          <a:pPr marL="57150" lvl="1" indent="-57150" algn="l" defTabSz="355600">
            <a:lnSpc>
              <a:spcPct val="90000"/>
            </a:lnSpc>
            <a:spcBef>
              <a:spcPct val="0"/>
            </a:spcBef>
            <a:spcAft>
              <a:spcPct val="15000"/>
            </a:spcAft>
            <a:buChar char="•"/>
          </a:pPr>
          <a:r>
            <a:rPr lang="en-US" sz="800" kern="1200" dirty="0"/>
            <a:t>FLUAM Land use: Compiled from FLUAM incremental   5 years for Counties with no MPO model data</a:t>
          </a:r>
        </a:p>
        <a:p>
          <a:pPr marL="57150" lvl="1" indent="-57150" algn="l" defTabSz="355600">
            <a:lnSpc>
              <a:spcPct val="90000"/>
            </a:lnSpc>
            <a:spcBef>
              <a:spcPct val="0"/>
            </a:spcBef>
            <a:spcAft>
              <a:spcPct val="15000"/>
            </a:spcAft>
            <a:buChar char="•"/>
          </a:pPr>
          <a:r>
            <a:rPr lang="en-US" sz="800" kern="1200" dirty="0"/>
            <a:t>Interim Years: Interpolated and scaled to match BEBR by County</a:t>
          </a:r>
        </a:p>
      </dsp:txBody>
      <dsp:txXfrm rot="-5400000">
        <a:off x="1135379" y="51632"/>
        <a:ext cx="1936116" cy="954418"/>
      </dsp:txXfrm>
    </dsp:sp>
    <dsp:sp modelId="{C63A72F1-D8F9-4098-9166-6BDC2B96404E}">
      <dsp:nvSpPr>
        <dsp:cNvPr id="0" name=""/>
        <dsp:cNvSpPr/>
      </dsp:nvSpPr>
      <dsp:spPr>
        <a:xfrm rot="5400000">
          <a:off x="-244973" y="1580202"/>
          <a:ext cx="1626349" cy="1138444"/>
        </a:xfrm>
        <a:prstGeom prst="chevron">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Synthetic Population  </a:t>
          </a:r>
          <a:r>
            <a:rPr lang="en-US" sz="1000" kern="1200" dirty="0">
              <a:solidFill>
                <a:srgbClr val="FFFF00"/>
              </a:solidFill>
            </a:rPr>
            <a:t>(Python)</a:t>
          </a:r>
          <a:endParaRPr lang="en-US" sz="800" kern="1200" dirty="0"/>
        </a:p>
      </dsp:txBody>
      <dsp:txXfrm rot="-5400000">
        <a:off x="-1020" y="1905471"/>
        <a:ext cx="1138444" cy="487905"/>
      </dsp:txXfrm>
    </dsp:sp>
    <dsp:sp modelId="{BBBD7026-D64A-48BA-94BD-E2EEB5C1BE19}">
      <dsp:nvSpPr>
        <dsp:cNvPr id="0" name=""/>
        <dsp:cNvSpPr/>
      </dsp:nvSpPr>
      <dsp:spPr>
        <a:xfrm rot="5400000">
          <a:off x="1600690" y="872982"/>
          <a:ext cx="1057126" cy="198366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Florida synthesized household and person files</a:t>
          </a:r>
        </a:p>
        <a:p>
          <a:pPr marL="57150" lvl="1" indent="-57150" algn="l" defTabSz="355600">
            <a:lnSpc>
              <a:spcPct val="90000"/>
            </a:lnSpc>
            <a:spcBef>
              <a:spcPct val="0"/>
            </a:spcBef>
            <a:spcAft>
              <a:spcPct val="15000"/>
            </a:spcAft>
            <a:buChar char="•"/>
          </a:pPr>
          <a:r>
            <a:rPr lang="en-US" sz="800" kern="1200" dirty="0"/>
            <a:t>Outstate synthesized household and person file</a:t>
          </a:r>
        </a:p>
      </dsp:txBody>
      <dsp:txXfrm rot="-5400000">
        <a:off x="1137423" y="1387855"/>
        <a:ext cx="1932057" cy="9539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58567-20D1-44E3-A110-0166B7091503}">
      <dsp:nvSpPr>
        <dsp:cNvPr id="0" name=""/>
        <dsp:cNvSpPr/>
      </dsp:nvSpPr>
      <dsp:spPr>
        <a:xfrm rot="5400000">
          <a:off x="2526319" y="-509656"/>
          <a:ext cx="1742852" cy="319787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AI algorithms</a:t>
          </a:r>
        </a:p>
        <a:p>
          <a:pPr marL="285750" lvl="1" indent="-285750" algn="l" defTabSz="1244600">
            <a:lnSpc>
              <a:spcPct val="90000"/>
            </a:lnSpc>
            <a:spcBef>
              <a:spcPct val="0"/>
            </a:spcBef>
            <a:spcAft>
              <a:spcPct val="15000"/>
            </a:spcAft>
            <a:buChar char="•"/>
          </a:pPr>
          <a:r>
            <a:rPr lang="en-US" sz="2800" kern="1200" dirty="0"/>
            <a:t>Agent-based type of modeling</a:t>
          </a:r>
        </a:p>
      </dsp:txBody>
      <dsp:txXfrm rot="-5400000">
        <a:off x="1798807" y="302935"/>
        <a:ext cx="3112799" cy="1572694"/>
      </dsp:txXfrm>
    </dsp:sp>
    <dsp:sp modelId="{A4E04D6A-94CA-447D-8936-0319E3AE4E68}">
      <dsp:nvSpPr>
        <dsp:cNvPr id="0" name=""/>
        <dsp:cNvSpPr/>
      </dsp:nvSpPr>
      <dsp:spPr>
        <a:xfrm>
          <a:off x="0" y="0"/>
          <a:ext cx="1798806" cy="21785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Big Data</a:t>
          </a:r>
        </a:p>
      </dsp:txBody>
      <dsp:txXfrm>
        <a:off x="87810" y="87810"/>
        <a:ext cx="1623186" cy="20029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ABAE9-E51C-4172-ACFD-CDF60F7A4FBD}">
      <dsp:nvSpPr>
        <dsp:cNvPr id="0" name=""/>
        <dsp:cNvSpPr/>
      </dsp:nvSpPr>
      <dsp:spPr>
        <a:xfrm rot="5400000">
          <a:off x="3176550" y="-190288"/>
          <a:ext cx="1977587" cy="285497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a:t>Data science</a:t>
          </a:r>
        </a:p>
        <a:p>
          <a:pPr marL="285750" lvl="1" indent="-285750" algn="l" defTabSz="1289050">
            <a:lnSpc>
              <a:spcPct val="90000"/>
            </a:lnSpc>
            <a:spcBef>
              <a:spcPct val="0"/>
            </a:spcBef>
            <a:spcAft>
              <a:spcPct val="15000"/>
            </a:spcAft>
            <a:buChar char="•"/>
          </a:pPr>
          <a:r>
            <a:rPr lang="en-US" sz="2900" kern="1200" dirty="0"/>
            <a:t>Data mining</a:t>
          </a:r>
        </a:p>
        <a:p>
          <a:pPr marL="285750" lvl="1" indent="-285750" algn="l" defTabSz="1289050">
            <a:lnSpc>
              <a:spcPct val="90000"/>
            </a:lnSpc>
            <a:spcBef>
              <a:spcPct val="0"/>
            </a:spcBef>
            <a:spcAft>
              <a:spcPct val="15000"/>
            </a:spcAft>
            <a:buChar char="•"/>
          </a:pPr>
          <a:r>
            <a:rPr lang="en-US" sz="2900" kern="1200" dirty="0"/>
            <a:t>Computer Science</a:t>
          </a:r>
        </a:p>
      </dsp:txBody>
      <dsp:txXfrm rot="-5400000">
        <a:off x="2737855" y="344945"/>
        <a:ext cx="2758440" cy="1784511"/>
      </dsp:txXfrm>
    </dsp:sp>
    <dsp:sp modelId="{1B9C493A-A0FD-47F2-B886-46D4B8A53D36}">
      <dsp:nvSpPr>
        <dsp:cNvPr id="0" name=""/>
        <dsp:cNvSpPr/>
      </dsp:nvSpPr>
      <dsp:spPr>
        <a:xfrm>
          <a:off x="4" y="1208"/>
          <a:ext cx="2737850" cy="24719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Knowledge Gap</a:t>
          </a:r>
        </a:p>
      </dsp:txBody>
      <dsp:txXfrm>
        <a:off x="120676" y="121880"/>
        <a:ext cx="2496506" cy="22306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A57B3-DBDC-4014-85D4-7D8D9E775A38}"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CA70B-F061-43DB-A438-3BE26A395010}" type="slidenum">
              <a:rPr lang="en-US" smtClean="0"/>
              <a:t>‹#›</a:t>
            </a:fld>
            <a:endParaRPr lang="en-US"/>
          </a:p>
        </p:txBody>
      </p:sp>
    </p:spTree>
    <p:extLst>
      <p:ext uri="{BB962C8B-B14F-4D97-AF65-F5344CB8AC3E}">
        <p14:creationId xmlns:p14="http://schemas.microsoft.com/office/powerpoint/2010/main" val="328420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88604-BA9A-4E8F-9CB9-06404F5BBAAD}" type="datetimeFigureOut">
              <a:rPr lang="en-US" smtClean="0"/>
              <a:t>12/16/2019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1B8A7A-567C-46A7-878F-3B06C9DAE538}" type="slidenum">
              <a:rPr lang="en-US" smtClean="0"/>
              <a:t>‹#›</a:t>
            </a:fld>
            <a:endParaRPr lang="en-US"/>
          </a:p>
        </p:txBody>
      </p:sp>
    </p:spTree>
    <p:extLst>
      <p:ext uri="{BB962C8B-B14F-4D97-AF65-F5344CB8AC3E}">
        <p14:creationId xmlns:p14="http://schemas.microsoft.com/office/powerpoint/2010/main" val="3010014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0.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0.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cs.aws.amazon.com/AWSEC2/latest/UserGuide/using-spot-instances.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0.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0.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0.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invitation to be here. When Hongbo invited me I propose to showcase most of the modeling tools that we are using to perform our traffic forecasting for the projects that we have at FTE. </a:t>
            </a:r>
          </a:p>
          <a:p>
            <a:r>
              <a:rPr lang="en-US" dirty="0"/>
              <a:t>So,  this is going to be a quick overview of all the things that we do and if the organizers want to go deeper in a  particular topic that I'm going to be glancing over today we can schedule a subsequent meeting another day.</a:t>
            </a:r>
          </a:p>
        </p:txBody>
      </p:sp>
      <p:sp>
        <p:nvSpPr>
          <p:cNvPr id="4" name="Slide Number Placeholder 3"/>
          <p:cNvSpPr>
            <a:spLocks noGrp="1"/>
          </p:cNvSpPr>
          <p:nvPr>
            <p:ph type="sldNum" sz="quarter" idx="5"/>
          </p:nvPr>
        </p:nvSpPr>
        <p:spPr/>
        <p:txBody>
          <a:bodyPr/>
          <a:lstStyle/>
          <a:p>
            <a:fld id="{49ACA70B-F061-43DB-A438-3BE26A395010}" type="slidenum">
              <a:rPr lang="en-US" smtClean="0"/>
              <a:t>1</a:t>
            </a:fld>
            <a:endParaRPr lang="en-US"/>
          </a:p>
        </p:txBody>
      </p:sp>
    </p:spTree>
    <p:extLst>
      <p:ext uri="{BB962C8B-B14F-4D97-AF65-F5344CB8AC3E}">
        <p14:creationId xmlns:p14="http://schemas.microsoft.com/office/powerpoint/2010/main" val="127639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new Statewide model that accomplished all that market segmentation</a:t>
            </a:r>
          </a:p>
          <a:p>
            <a:endParaRPr lang="en-US" dirty="0"/>
          </a:p>
          <a:p>
            <a:endParaRPr lang="en-US" dirty="0"/>
          </a:p>
          <a:p>
            <a:r>
              <a:rPr lang="en-US" dirty="0"/>
              <a:t>(If running short on time, skip the text below)</a:t>
            </a:r>
          </a:p>
          <a:p>
            <a:r>
              <a:rPr lang="en-US" dirty="0"/>
              <a:t>TSM – Legacy is counts driven, and we need to go towards markets’ driven to measure policy impacts and also impacts from tourism and other emerging markets such as UBER (other TNC) and rise in online shopping impacts (including meal deliveries), impact of about to enter connected and automated vehicles, truck platooning and many others markets..</a:t>
            </a:r>
          </a:p>
          <a:p>
            <a:endParaRPr lang="en-US" dirty="0"/>
          </a:p>
          <a:p>
            <a:r>
              <a:rPr lang="en-US" dirty="0"/>
              <a:t>TSM – Legacy:</a:t>
            </a:r>
          </a:p>
          <a:p>
            <a:r>
              <a:rPr lang="en-US" dirty="0"/>
              <a:t>The legacy approach relies on developing an OD table from counts. </a:t>
            </a:r>
          </a:p>
          <a:p>
            <a:r>
              <a:rPr lang="en-US" dirty="0"/>
              <a:t>Then associate with parcel data to develop statistically sound correlations between OD trip table and parcels (via regression and probabilities)  </a:t>
            </a:r>
          </a:p>
          <a:p>
            <a:r>
              <a:rPr lang="en-US" dirty="0"/>
              <a:t>Future year trip tables are developed based on </a:t>
            </a:r>
            <a:r>
              <a:rPr lang="en-US" dirty="0" err="1"/>
              <a:t>landuse</a:t>
            </a:r>
            <a:r>
              <a:rPr lang="en-US" dirty="0"/>
              <a:t> allocated to future year parcel (FLUAM) and base year correlations. </a:t>
            </a:r>
          </a:p>
          <a:p>
            <a:endParaRPr lang="en-US" dirty="0"/>
          </a:p>
          <a:p>
            <a:r>
              <a:rPr lang="en-US" dirty="0"/>
              <a:t>Travel Markets:</a:t>
            </a:r>
          </a:p>
          <a:p>
            <a:r>
              <a:rPr lang="en-US" dirty="0"/>
              <a:t>Primarily there are two kinds of travel users – In-state and out of state residents. Lets start with In-state residents..</a:t>
            </a:r>
          </a:p>
          <a:p>
            <a:r>
              <a:rPr lang="en-US" dirty="0"/>
              <a:t>Florida Resident: They travel within the city – like going to work, shopping, visiting friends, movies and Disney. </a:t>
            </a:r>
          </a:p>
          <a:p>
            <a:r>
              <a:rPr lang="en-US" dirty="0"/>
              <a:t>But they also travel to other cities (with in FL), such as Orlando resident going to Miami or Tampa residents going to Jacksonville.</a:t>
            </a:r>
          </a:p>
          <a:p>
            <a:endParaRPr lang="en-US" dirty="0"/>
          </a:p>
          <a:p>
            <a:r>
              <a:rPr lang="en-US" dirty="0"/>
              <a:t>Out-of-State Residents: Traveling to Florida or Florida residents traveling to other states. This travel is recorded at external counts stations near the borders, airports, seaports. </a:t>
            </a:r>
          </a:p>
          <a:p>
            <a:r>
              <a:rPr lang="en-US" dirty="0"/>
              <a:t>Out of state residents once, they arrive, they stay overnight in Hotels or other friends'’ places and then make more local trips (visit places that are close by that doesn’t prompt overnight stay). And then some travel to other cities just like FL residents doing intercity travel. </a:t>
            </a:r>
          </a:p>
          <a:p>
            <a:endParaRPr lang="en-US" dirty="0"/>
          </a:p>
          <a:p>
            <a:r>
              <a:rPr lang="en-US" dirty="0"/>
              <a:t>Modeling these markets allows us to accurately predict the impacts of each market on the system as well as the policy impacts on the  travels in these markets.  The generally notion is most visitors (outside state residents)are not in a hurry since they are on vacation, and they may not tend to spend on toll roads. But the counter argument is they are here only for short period and need to maximize their stay instead of stuck in traffic and tolls are fractional cost compared to the flight tickets they bought and thus these users may more likely take toll roads.  Modeling markets allows us to test such theories where each maybe true but on different facilities.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10</a:t>
            </a:fld>
            <a:endParaRPr lang="en-US"/>
          </a:p>
        </p:txBody>
      </p:sp>
    </p:spTree>
    <p:extLst>
      <p:ext uri="{BB962C8B-B14F-4D97-AF65-F5344CB8AC3E}">
        <p14:creationId xmlns:p14="http://schemas.microsoft.com/office/powerpoint/2010/main" val="222137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keep evolving it on a continuous basis.</a:t>
            </a:r>
          </a:p>
        </p:txBody>
      </p:sp>
      <p:sp>
        <p:nvSpPr>
          <p:cNvPr id="4" name="Slide Number Placeholder 3"/>
          <p:cNvSpPr>
            <a:spLocks noGrp="1"/>
          </p:cNvSpPr>
          <p:nvPr>
            <p:ph type="sldNum" sz="quarter" idx="5"/>
          </p:nvPr>
        </p:nvSpPr>
        <p:spPr/>
        <p:txBody>
          <a:bodyPr/>
          <a:lstStyle/>
          <a:p>
            <a:fld id="{49ACA70B-F061-43DB-A438-3BE26A395010}" type="slidenum">
              <a:rPr lang="en-US" smtClean="0"/>
              <a:t>11</a:t>
            </a:fld>
            <a:endParaRPr lang="en-US"/>
          </a:p>
        </p:txBody>
      </p:sp>
    </p:spTree>
    <p:extLst>
      <p:ext uri="{BB962C8B-B14F-4D97-AF65-F5344CB8AC3E}">
        <p14:creationId xmlns:p14="http://schemas.microsoft.com/office/powerpoint/2010/main" val="3795921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flowchart of the TSM NextGen. I’m not going to go in details but basically it has that scenario manager that I’ll talk a bit more later, the LU model and a pop synthesizer for Florida and the rest of the continental US (for the long-distance component of the out of state travel); a tour-based model for FL residents and visitors, and the network model</a:t>
            </a:r>
          </a:p>
        </p:txBody>
      </p:sp>
      <p:sp>
        <p:nvSpPr>
          <p:cNvPr id="4" name="Slide Number Placeholder 3"/>
          <p:cNvSpPr>
            <a:spLocks noGrp="1"/>
          </p:cNvSpPr>
          <p:nvPr>
            <p:ph type="sldNum" sz="quarter" idx="5"/>
          </p:nvPr>
        </p:nvSpPr>
        <p:spPr/>
        <p:txBody>
          <a:bodyPr/>
          <a:lstStyle/>
          <a:p>
            <a:fld id="{49ACA70B-F061-43DB-A438-3BE26A395010}" type="slidenum">
              <a:rPr lang="en-US" smtClean="0"/>
              <a:t>12</a:t>
            </a:fld>
            <a:endParaRPr lang="en-US"/>
          </a:p>
        </p:txBody>
      </p:sp>
    </p:spTree>
    <p:extLst>
      <p:ext uri="{BB962C8B-B14F-4D97-AF65-F5344CB8AC3E}">
        <p14:creationId xmlns:p14="http://schemas.microsoft.com/office/powerpoint/2010/main" val="1039347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component of the model is the ability to use a distributed VOT based on the HH data and by considering the resident status and trip purpose we aggregate those person trips for assignment generally in low, med and high categories.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CD87F-9040-4B8E-AAC5-86A6490F1B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12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display of a couple of interesting trip types that we wanted to make sure we have them right: What we call the cross-border trips and the airport egress trips.</a:t>
            </a:r>
          </a:p>
        </p:txBody>
      </p:sp>
      <p:sp>
        <p:nvSpPr>
          <p:cNvPr id="4" name="Slide Number Placeholder 3"/>
          <p:cNvSpPr>
            <a:spLocks noGrp="1"/>
          </p:cNvSpPr>
          <p:nvPr>
            <p:ph type="sldNum" sz="quarter" idx="5"/>
          </p:nvPr>
        </p:nvSpPr>
        <p:spPr/>
        <p:txBody>
          <a:bodyPr/>
          <a:lstStyle/>
          <a:p>
            <a:fld id="{49ACA70B-F061-43DB-A438-3BE26A395010}" type="slidenum">
              <a:rPr lang="en-US" smtClean="0"/>
              <a:t>14</a:t>
            </a:fld>
            <a:endParaRPr lang="en-US"/>
          </a:p>
        </p:txBody>
      </p:sp>
    </p:spTree>
    <p:extLst>
      <p:ext uri="{BB962C8B-B14F-4D97-AF65-F5344CB8AC3E}">
        <p14:creationId xmlns:p14="http://schemas.microsoft.com/office/powerpoint/2010/main" val="124829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DMA is a Designated Market Area as defined by Visit Florida. </a:t>
            </a:r>
          </a:p>
          <a:p>
            <a:r>
              <a:rPr lang="en-US" dirty="0"/>
              <a:t>See https://www.visitflorida.com/places-to-go/</a:t>
            </a:r>
          </a:p>
        </p:txBody>
      </p:sp>
    </p:spTree>
    <p:extLst>
      <p:ext uri="{BB962C8B-B14F-4D97-AF65-F5344CB8AC3E}">
        <p14:creationId xmlns:p14="http://schemas.microsoft.com/office/powerpoint/2010/main" val="3465853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other tools that feed into the TSM, we have FLUAM</a:t>
            </a:r>
          </a:p>
        </p:txBody>
      </p:sp>
      <p:sp>
        <p:nvSpPr>
          <p:cNvPr id="4" name="Slide Number Placeholder 3"/>
          <p:cNvSpPr>
            <a:spLocks noGrp="1"/>
          </p:cNvSpPr>
          <p:nvPr>
            <p:ph type="sldNum" sz="quarter" idx="5"/>
          </p:nvPr>
        </p:nvSpPr>
        <p:spPr/>
        <p:txBody>
          <a:bodyPr/>
          <a:lstStyle/>
          <a:p>
            <a:fld id="{49ACA70B-F061-43DB-A438-3BE26A395010}" type="slidenum">
              <a:rPr lang="en-US" smtClean="0"/>
              <a:t>16</a:t>
            </a:fld>
            <a:endParaRPr lang="en-US"/>
          </a:p>
        </p:txBody>
      </p:sp>
    </p:spTree>
    <p:extLst>
      <p:ext uri="{BB962C8B-B14F-4D97-AF65-F5344CB8AC3E}">
        <p14:creationId xmlns:p14="http://schemas.microsoft.com/office/powerpoint/2010/main" val="3100616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flexibility of the FLUAM allows the user to define the geographic level whether it be at the state, county, city or other level where to establish control totals. The model is set up to allocate the given growth center information for household and employment to the TAZ level. </a:t>
            </a:r>
          </a:p>
          <a:p>
            <a:r>
              <a:rPr lang="en-US" dirty="0"/>
              <a:t>The model includes legal constraints: Zoning regulations, urban boundaries; Physical constraints like water bodies, parks etc. Agricultural land use conversion: age of the farm, rate of conversion. Redevelopment timeframe: Employment 35 years,  residential 50 years</a:t>
            </a:r>
          </a:p>
          <a:p>
            <a:endParaRPr lang="en-US" dirty="0"/>
          </a:p>
        </p:txBody>
      </p:sp>
      <p:sp>
        <p:nvSpPr>
          <p:cNvPr id="4" name="Slide Number Placeholder 3"/>
          <p:cNvSpPr>
            <a:spLocks noGrp="1"/>
          </p:cNvSpPr>
          <p:nvPr>
            <p:ph type="sldNum" sz="quarter" idx="10"/>
          </p:nvPr>
        </p:nvSpPr>
        <p:spPr/>
        <p:txBody>
          <a:bodyPr/>
          <a:lstStyle/>
          <a:p>
            <a:fld id="{8DE9FDA1-9EEC-40FA-9495-504BC4AC87FE}" type="slidenum">
              <a:rPr lang="en-US" smtClean="0"/>
              <a:t>17</a:t>
            </a:fld>
            <a:endParaRPr lang="en-US"/>
          </a:p>
        </p:txBody>
      </p:sp>
    </p:spTree>
    <p:extLst>
      <p:ext uri="{BB962C8B-B14F-4D97-AF65-F5344CB8AC3E}">
        <p14:creationId xmlns:p14="http://schemas.microsoft.com/office/powerpoint/2010/main" val="3314140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not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go over this chart in detail, but basically FLUAM is a location choice model that uses accessibility from the travel demand model and other attributes to allocate the growth that is defined to occur in a pre-defined geography (usually the County level). The software is written in C++ and can be integrated into different types of travel demand models. The model has short run times typically less than five minutes.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(Skip from here down if no time available)</a:t>
            </a:r>
          </a:p>
          <a:p>
            <a:r>
              <a:rPr lang="en-US" sz="1200" kern="1200" dirty="0">
                <a:solidFill>
                  <a:schemeClr val="tx1"/>
                </a:solidFill>
                <a:effectLst/>
                <a:latin typeface="+mn-lt"/>
                <a:ea typeface="+mn-ea"/>
                <a:cs typeface="+mn-cs"/>
              </a:rPr>
              <a:t>The FLUAM focuses on five general components: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main component is </a:t>
            </a:r>
            <a:r>
              <a:rPr lang="en-US" sz="1200" kern="1200" baseline="0" dirty="0">
                <a:solidFill>
                  <a:schemeClr val="tx1"/>
                </a:solidFill>
                <a:effectLst/>
                <a:latin typeface="+mn-lt"/>
                <a:ea typeface="+mn-ea"/>
                <a:cs typeface="+mn-cs"/>
              </a:rPr>
              <a:t>accessibility and overall zonal attractiveness. </a:t>
            </a:r>
            <a:r>
              <a:rPr lang="en-US" sz="1200" kern="1200" dirty="0">
                <a:solidFill>
                  <a:schemeClr val="tx1"/>
                </a:solidFill>
                <a:effectLst/>
                <a:latin typeface="+mn-lt"/>
                <a:ea typeface="+mn-ea"/>
                <a:cs typeface="+mn-cs"/>
              </a:rPr>
              <a:t>Accessibility is obtained from the travel demand model and is defined as the vehicular travel time from each TAZ to all other TAZs along the road system. This travel time file is exported from the travel demand model to a comma separated ASCII file. This file is referred to as the “skim” file.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second component is the transportation network.</a:t>
            </a:r>
            <a:r>
              <a:rPr lang="en-US" sz="1200" kern="1200" dirty="0">
                <a:solidFill>
                  <a:schemeClr val="tx1"/>
                </a:solidFill>
                <a:effectLst/>
                <a:latin typeface="+mn-lt"/>
                <a:ea typeface="+mn-ea"/>
                <a:cs typeface="+mn-cs"/>
              </a:rPr>
              <a:t> It consists of a link file and a node file.  These files are used to calculate the straight line distance from each TAZ to the closest limited-access</a:t>
            </a:r>
            <a:r>
              <a:rPr lang="en-US" sz="1200" kern="1200" baseline="0" dirty="0">
                <a:solidFill>
                  <a:schemeClr val="tx1"/>
                </a:solidFill>
                <a:effectLst/>
                <a:latin typeface="+mn-lt"/>
                <a:ea typeface="+mn-ea"/>
                <a:cs typeface="+mn-cs"/>
              </a:rPr>
              <a:t> facility</a:t>
            </a:r>
            <a:r>
              <a:rPr lang="en-US" sz="1200" kern="1200" dirty="0">
                <a:solidFill>
                  <a:schemeClr val="tx1"/>
                </a:solidFill>
                <a:effectLst/>
                <a:latin typeface="+mn-lt"/>
                <a:ea typeface="+mn-ea"/>
                <a:cs typeface="+mn-cs"/>
              </a:rPr>
              <a:t> ramp and nearest arterial intersection</a:t>
            </a:r>
            <a:r>
              <a:rPr lang="en-US" sz="1200" kern="1200" baseline="0" dirty="0">
                <a:solidFill>
                  <a:schemeClr val="tx1"/>
                </a:solidFill>
                <a:effectLst/>
                <a:latin typeface="+mn-lt"/>
                <a:ea typeface="+mn-ea"/>
                <a:cs typeface="+mn-cs"/>
              </a:rPr>
              <a:t> as that information feeds into a couple of variables that help determine growth potential.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component is housing and employment. Housing and employment control totals specify the amount of housing and employment to be allocated to each “Growth Center.” Each TAZ is assigned to a Growth Center as part of the model structure. A FLUAM run could have anywhere from 1 Growth Center (where the FLUAM would perform a statewide allocation) to the</a:t>
            </a:r>
            <a:r>
              <a:rPr lang="en-US" sz="1200" kern="1200" baseline="0" dirty="0">
                <a:solidFill>
                  <a:schemeClr val="tx1"/>
                </a:solidFill>
                <a:effectLst/>
                <a:latin typeface="+mn-lt"/>
                <a:ea typeface="+mn-ea"/>
                <a:cs typeface="+mn-cs"/>
              </a:rPr>
              <a:t> sub-county level.</a:t>
            </a:r>
            <a:r>
              <a:rPr lang="en-US" sz="1200" kern="1200" dirty="0">
                <a:solidFill>
                  <a:schemeClr val="tx1"/>
                </a:solidFill>
                <a:effectLst/>
                <a:latin typeface="+mn-lt"/>
                <a:ea typeface="+mn-ea"/>
                <a:cs typeface="+mn-cs"/>
              </a:rPr>
              <a:t> The most common Growth Center designation is the county.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fourth component is zonal</a:t>
            </a:r>
            <a:r>
              <a:rPr lang="en-US" sz="1200" kern="1200" baseline="0" dirty="0">
                <a:solidFill>
                  <a:schemeClr val="tx1"/>
                </a:solidFill>
                <a:effectLst/>
                <a:latin typeface="+mn-lt"/>
                <a:ea typeface="+mn-ea"/>
                <a:cs typeface="+mn-cs"/>
              </a:rPr>
              <a:t> attributes</a:t>
            </a:r>
            <a:r>
              <a:rPr lang="en-US" sz="1200" kern="1200" dirty="0">
                <a:solidFill>
                  <a:schemeClr val="tx1"/>
                </a:solidFill>
                <a:effectLst/>
                <a:latin typeface="+mn-lt"/>
                <a:ea typeface="+mn-ea"/>
                <a:cs typeface="+mn-cs"/>
              </a:rPr>
              <a:t>. Zonal detail includes several values which describe some characteristic of the TAZ, such as current usage of the land including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available acres and built acres, the physical and legal land constraints (conservation lands and zoning), and political designations (DOT District, Urban Growth Boundary). All of these values are stored in the TAZ file.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fifth</a:t>
            </a:r>
            <a:r>
              <a:rPr lang="en-US" sz="1200" kern="1200" baseline="0" dirty="0">
                <a:solidFill>
                  <a:schemeClr val="tx1"/>
                </a:solidFill>
                <a:effectLst/>
                <a:latin typeface="+mn-lt"/>
                <a:ea typeface="+mn-ea"/>
                <a:cs typeface="+mn-cs"/>
              </a:rPr>
              <a:t> component is model estimation parameters. These</a:t>
            </a:r>
            <a:r>
              <a:rPr lang="en-US" sz="1200" kern="1200" dirty="0">
                <a:solidFill>
                  <a:schemeClr val="tx1"/>
                </a:solidFill>
                <a:effectLst/>
                <a:latin typeface="+mn-lt"/>
                <a:ea typeface="+mn-ea"/>
                <a:cs typeface="+mn-cs"/>
              </a:rPr>
              <a:t> parameters are stored in the control file and are available for review but should not be altered because they are estimated for the current model calibration. They would only be updated with another FLUAM model calibration effort.</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8DE9FDA1-9EEC-40FA-9495-504BC4AC87FE}" type="slidenum">
              <a:rPr lang="en-US" smtClean="0"/>
              <a:t>18</a:t>
            </a:fld>
            <a:endParaRPr lang="en-US"/>
          </a:p>
        </p:txBody>
      </p:sp>
    </p:spTree>
    <p:extLst>
      <p:ext uri="{BB962C8B-B14F-4D97-AF65-F5344CB8AC3E}">
        <p14:creationId xmlns:p14="http://schemas.microsoft.com/office/powerpoint/2010/main" val="1186189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Network development tools</a:t>
            </a:r>
          </a:p>
        </p:txBody>
      </p:sp>
      <p:sp>
        <p:nvSpPr>
          <p:cNvPr id="4" name="Slide Number Placeholder 3"/>
          <p:cNvSpPr>
            <a:spLocks noGrp="1"/>
          </p:cNvSpPr>
          <p:nvPr>
            <p:ph type="sldNum" sz="quarter" idx="5"/>
          </p:nvPr>
        </p:nvSpPr>
        <p:spPr/>
        <p:txBody>
          <a:bodyPr/>
          <a:lstStyle/>
          <a:p>
            <a:fld id="{49ACA70B-F061-43DB-A438-3BE26A395010}" type="slidenum">
              <a:rPr lang="en-US" smtClean="0"/>
              <a:t>19</a:t>
            </a:fld>
            <a:endParaRPr lang="en-US"/>
          </a:p>
        </p:txBody>
      </p:sp>
    </p:spTree>
    <p:extLst>
      <p:ext uri="{BB962C8B-B14F-4D97-AF65-F5344CB8AC3E}">
        <p14:creationId xmlns:p14="http://schemas.microsoft.com/office/powerpoint/2010/main" val="337374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includes a brief description of the needs ….what are the modeling needs and what do we use to address those needs,  to complete our work.</a:t>
            </a:r>
          </a:p>
          <a:p>
            <a:r>
              <a:rPr lang="en-US" dirty="0"/>
              <a:t>The first tool and most important one is the TSM NexGen that we started developing almost three years ago.</a:t>
            </a:r>
          </a:p>
          <a:p>
            <a:endParaRPr lang="en-US" dirty="0"/>
          </a:p>
          <a:p>
            <a:r>
              <a:rPr lang="en-US" dirty="0"/>
              <a:t>Then helping create inputs for this tool we have a Land Use Allocation Model, network tools (recently added a multi spatial resolution to it) and of course our </a:t>
            </a:r>
            <a:r>
              <a:rPr lang="en-US" dirty="0" err="1"/>
              <a:t>ELToD</a:t>
            </a:r>
            <a:r>
              <a:rPr lang="en-US" dirty="0"/>
              <a:t> model which is a macro DTA assignment model.</a:t>
            </a:r>
          </a:p>
          <a:p>
            <a:endParaRPr lang="en-US" dirty="0"/>
          </a:p>
          <a:p>
            <a:r>
              <a:rPr lang="en-US" dirty="0"/>
              <a:t>Other interesting apps included within scenario planning are listed here (</a:t>
            </a:r>
            <a:r>
              <a:rPr lang="en-US" dirty="0" err="1"/>
              <a:t>Mobilitics</a:t>
            </a:r>
            <a:r>
              <a:rPr lang="en-US" dirty="0"/>
              <a:t>, Risk Analysis, DMDU) </a:t>
            </a:r>
          </a:p>
          <a:p>
            <a:r>
              <a:rPr lang="en-US" dirty="0"/>
              <a:t>OD Data project is a tool that's going to be web based to track our distribution flows  at our Turnpike facilities;  CAV modeling is added within </a:t>
            </a:r>
            <a:r>
              <a:rPr lang="en-US" dirty="0" err="1"/>
              <a:t>ELToD</a:t>
            </a:r>
            <a:r>
              <a:rPr lang="en-US" dirty="0"/>
              <a:t> and the TSM; We also use TIME model for hurricane evacuation for project planning purposes; a traffic trends tool that’s basically our traffic profile optimization tool (Hongbo is very familiar with this since he developed the first version of it) and then some management tools like </a:t>
            </a:r>
            <a:r>
              <a:rPr lang="en-US" dirty="0" err="1"/>
              <a:t>smartsheet</a:t>
            </a:r>
            <a:r>
              <a:rPr lang="en-US" dirty="0"/>
              <a:t> that's pretty cool in my opinion and I am going to show you some applications of it. </a:t>
            </a:r>
          </a:p>
          <a:p>
            <a:r>
              <a:rPr lang="en-US" dirty="0"/>
              <a:t>I should also mention that most of our models/applications were developed for internal use, which means that we could share them but we do not provide support or even training to outside users. If there is interest in any of them, a special arrangement has to be made with FTE Management, on a project specific basis, so that our staff can spend time</a:t>
            </a:r>
            <a:r>
              <a:rPr lang="en-US"/>
              <a:t>/resources </a:t>
            </a:r>
            <a:r>
              <a:rPr lang="en-US" dirty="0"/>
              <a:t>to provide </a:t>
            </a:r>
            <a:r>
              <a:rPr lang="en-US"/>
              <a:t>that support.</a:t>
            </a:r>
            <a:endParaRPr lang="en-US" dirty="0"/>
          </a:p>
          <a:p>
            <a:r>
              <a:rPr lang="en-US" dirty="0"/>
              <a:t>Finally, I'm just very quickly go over a few things that we are considering challenges for the future like cloud computing, the business intelligence that we need to apply to our analytics capability and that knowledge gap that we may experience moving forward.</a:t>
            </a:r>
          </a:p>
          <a:p>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2</a:t>
            </a:fld>
            <a:endParaRPr lang="en-US"/>
          </a:p>
        </p:txBody>
      </p:sp>
    </p:spTree>
    <p:extLst>
      <p:ext uri="{BB962C8B-B14F-4D97-AF65-F5344CB8AC3E}">
        <p14:creationId xmlns:p14="http://schemas.microsoft.com/office/powerpoint/2010/main" val="2322622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base network was developed from 2011 </a:t>
            </a:r>
            <a:r>
              <a:rPr lang="en-US" dirty="0" err="1"/>
              <a:t>Navteq</a:t>
            </a:r>
            <a:r>
              <a:rPr lang="en-US" dirty="0"/>
              <a:t> and porting 2015 linework from 2019 </a:t>
            </a:r>
            <a:r>
              <a:rPr lang="en-US" dirty="0" err="1"/>
              <a:t>Navteq</a:t>
            </a:r>
            <a:r>
              <a:rPr lang="en-US" dirty="0"/>
              <a:t> sources.  Some of the modeling network attributes such as area type, facility types are ported from Statewide Model Network.</a:t>
            </a:r>
          </a:p>
          <a:p>
            <a:endParaRPr lang="en-US" dirty="0"/>
          </a:p>
          <a:p>
            <a:pPr marL="228600" indent="-228600">
              <a:buFont typeface="+mj-lt"/>
              <a:buAutoNum type="arabicPeriod"/>
            </a:pPr>
            <a:r>
              <a:rPr lang="en-US" dirty="0"/>
              <a:t>The first step is to convert </a:t>
            </a:r>
            <a:r>
              <a:rPr lang="en-US" dirty="0" err="1"/>
              <a:t>Navteq</a:t>
            </a:r>
            <a:r>
              <a:rPr lang="en-US" dirty="0"/>
              <a:t> into linear system and then consolidate network links based on Zone system. This is a manual process and reduces total links from 2 Million to 300K.</a:t>
            </a:r>
          </a:p>
          <a:p>
            <a:pPr marL="228600" indent="-228600">
              <a:buFont typeface="+mj-lt"/>
              <a:buAutoNum type="arabicPeriod"/>
            </a:pPr>
            <a:r>
              <a:rPr lang="en-US" dirty="0"/>
              <a:t>Then an automated process “Many-to-One” Tool is run to merge 300k links based on link information. In this process centroid connectors are also merged along with US networks outside FL state. The US network outside the state is required for long distance travel. It includes network by air, rail and road (check if CUBE US carries all modes?)</a:t>
            </a:r>
          </a:p>
          <a:p>
            <a:pPr marL="228600" indent="-228600">
              <a:buFont typeface="+mj-lt"/>
              <a:buAutoNum type="arabicPeriod"/>
            </a:pPr>
            <a:r>
              <a:rPr lang="en-US" dirty="0"/>
              <a:t>This produces a base network </a:t>
            </a:r>
          </a:p>
          <a:p>
            <a:endParaRPr lang="en-US" dirty="0"/>
          </a:p>
          <a:p>
            <a:r>
              <a:rPr lang="en-US" dirty="0"/>
              <a:t>However, we also need Network Manager:</a:t>
            </a:r>
          </a:p>
          <a:p>
            <a:r>
              <a:rPr lang="en-US" dirty="0"/>
              <a:t>The network manager tool allows users to add projects to the base network to create future year networks.</a:t>
            </a:r>
          </a:p>
          <a:p>
            <a:pPr marL="228600" indent="-228600">
              <a:buAutoNum type="arabicPeriod"/>
            </a:pPr>
            <a:r>
              <a:rPr lang="en-US" dirty="0"/>
              <a:t>Ideally, if all district TIP and work program projects area available in geocoded format with all required network attributes (speed, lanes, type, capacity), we can simply add these by their respective years to develop future year networks.</a:t>
            </a:r>
          </a:p>
          <a:p>
            <a:pPr marL="228600" indent="-228600">
              <a:buAutoNum type="arabicPeriod"/>
            </a:pPr>
            <a:r>
              <a:rPr lang="en-US" dirty="0"/>
              <a:t>In case we don’t have all the line work but if we have future year networks then we can diff it with base to create a list of projects by year.</a:t>
            </a:r>
          </a:p>
          <a:p>
            <a:pPr marL="228600" indent="-228600">
              <a:buAutoNum type="arabicPeriod"/>
            </a:pPr>
            <a:r>
              <a:rPr lang="en-US" dirty="0"/>
              <a:t>For projects, each project can consists of several alternatives and so its best to carry each project as a file with alternatives as features (project as container and alternative as items)</a:t>
            </a:r>
          </a:p>
          <a:p>
            <a:pPr marL="228600" indent="-228600">
              <a:buAutoNum type="arabicPeriod"/>
            </a:pPr>
            <a:r>
              <a:rPr lang="en-US" dirty="0"/>
              <a:t>Based on the year, user can simply add all the projects that should be included in the future year project lists.</a:t>
            </a:r>
          </a:p>
          <a:p>
            <a:pPr marL="228600" indent="-228600">
              <a:buAutoNum type="arabicPeriod"/>
            </a:pPr>
            <a:endParaRPr lang="en-US" dirty="0"/>
          </a:p>
          <a:p>
            <a:pPr marL="0" indent="0">
              <a:buNone/>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4BCD87F-9040-4B8E-AAC5-86A6490F1B85}" type="slidenum">
              <a:rPr lang="en-US" smtClean="0"/>
              <a:t>20</a:t>
            </a:fld>
            <a:endParaRPr lang="en-US"/>
          </a:p>
        </p:txBody>
      </p:sp>
    </p:spTree>
    <p:extLst>
      <p:ext uri="{BB962C8B-B14F-4D97-AF65-F5344CB8AC3E}">
        <p14:creationId xmlns:p14="http://schemas.microsoft.com/office/powerpoint/2010/main" val="3008812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intersections and over (under) passes is where we need to add intelligence to the code to be able to merge segments, arcs, correctly. Trying basically to merge them if they share the same attributes such as number of lanes, speed, functional type, etc.</a:t>
            </a:r>
          </a:p>
        </p:txBody>
      </p:sp>
      <p:sp>
        <p:nvSpPr>
          <p:cNvPr id="4" name="Slide Number Placeholder 3"/>
          <p:cNvSpPr>
            <a:spLocks noGrp="1"/>
          </p:cNvSpPr>
          <p:nvPr>
            <p:ph type="sldNum" sz="quarter" idx="5"/>
          </p:nvPr>
        </p:nvSpPr>
        <p:spPr/>
        <p:txBody>
          <a:bodyPr/>
          <a:lstStyle/>
          <a:p>
            <a:fld id="{49ACA70B-F061-43DB-A438-3BE26A395010}" type="slidenum">
              <a:rPr lang="en-US" smtClean="0"/>
              <a:t>21</a:t>
            </a:fld>
            <a:endParaRPr lang="en-US"/>
          </a:p>
        </p:txBody>
      </p:sp>
    </p:spTree>
    <p:extLst>
      <p:ext uri="{BB962C8B-B14F-4D97-AF65-F5344CB8AC3E}">
        <p14:creationId xmlns:p14="http://schemas.microsoft.com/office/powerpoint/2010/main" val="71246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application of the MTO tool is the MSR</a:t>
            </a:r>
          </a:p>
        </p:txBody>
      </p:sp>
      <p:sp>
        <p:nvSpPr>
          <p:cNvPr id="4" name="Slide Number Placeholder 3"/>
          <p:cNvSpPr>
            <a:spLocks noGrp="1"/>
          </p:cNvSpPr>
          <p:nvPr>
            <p:ph type="sldNum" sz="quarter" idx="5"/>
          </p:nvPr>
        </p:nvSpPr>
        <p:spPr/>
        <p:txBody>
          <a:bodyPr/>
          <a:lstStyle/>
          <a:p>
            <a:fld id="{49ACA70B-F061-43DB-A438-3BE26A395010}" type="slidenum">
              <a:rPr lang="en-US" smtClean="0"/>
              <a:t>23</a:t>
            </a:fld>
            <a:endParaRPr lang="en-US"/>
          </a:p>
        </p:txBody>
      </p:sp>
    </p:spTree>
    <p:extLst>
      <p:ext uri="{BB962C8B-B14F-4D97-AF65-F5344CB8AC3E}">
        <p14:creationId xmlns:p14="http://schemas.microsoft.com/office/powerpoint/2010/main" val="2437383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specific project study areas, we want to increase the TAZ and </a:t>
            </a:r>
            <a:r>
              <a:rPr lang="en-US" dirty="0" err="1"/>
              <a:t>hwy</a:t>
            </a:r>
            <a:r>
              <a:rPr lang="en-US" dirty="0"/>
              <a:t> network resolution: TSM in this example has 10 zones and the FDOT D5’s CFRPM has 110.  Without losing the external trips around the project we add more and better loading points to provide better project assignments. We now have code to automate this regional model detail, into the TSM so that we can then generate a better loaded network.</a:t>
            </a:r>
          </a:p>
          <a:p>
            <a:endParaRPr lang="en-US" dirty="0"/>
          </a:p>
          <a:p>
            <a:r>
              <a:rPr lang="en-US" dirty="0"/>
              <a:t>(Skip the rest below if no available time)</a:t>
            </a:r>
          </a:p>
          <a:p>
            <a:r>
              <a:rPr lang="en-US" dirty="0"/>
              <a:t>Lets say we have a TSM subarea with 10 large zones consisting about 25k trips.  This is a real zone systems (area between SR -429, Turnpike, I-4 and Disney) cover by only 10 TSM zones. Instead of traditional trip table of 10 x 10 OD with 25K trips, we now have a trip list with 25K rows with each row representing one trip. </a:t>
            </a:r>
          </a:p>
          <a:p>
            <a:endParaRPr lang="en-US" dirty="0"/>
          </a:p>
          <a:p>
            <a:r>
              <a:rPr lang="en-US" dirty="0"/>
              <a:t> Now say we need to split this into 100 zones (which are CFRPM zones for this area in new CFRPM v7 model). It’s pretty simple to do. Just change the O and D zones to </a:t>
            </a:r>
            <a:r>
              <a:rPr lang="en-US" dirty="0" err="1"/>
              <a:t>Osub</a:t>
            </a:r>
            <a:r>
              <a:rPr lang="en-US" dirty="0"/>
              <a:t> and </a:t>
            </a:r>
            <a:r>
              <a:rPr lang="en-US" dirty="0" err="1"/>
              <a:t>Dsub</a:t>
            </a:r>
            <a:r>
              <a:rPr lang="en-US" dirty="0"/>
              <a:t> zones</a:t>
            </a:r>
          </a:p>
          <a:p>
            <a:endParaRPr lang="en-US" dirty="0"/>
          </a:p>
          <a:p>
            <a:r>
              <a:rPr lang="en-US" dirty="0"/>
              <a:t>There are far more advanced methods than just recoding O and D zones.  In one method, then entire model is re-run from </a:t>
            </a:r>
            <a:r>
              <a:rPr lang="en-US" dirty="0" err="1"/>
              <a:t>popsyn</a:t>
            </a:r>
            <a:r>
              <a:rPr lang="en-US" dirty="0"/>
              <a:t> to here when the socio-demographics are changed. Same thing on destination end, when we add more destinations the model needs to re-run at the subarea level and the resulting trips need to be scaled back to original large system trips to ensure consistency.</a:t>
            </a:r>
          </a:p>
        </p:txBody>
      </p:sp>
      <p:sp>
        <p:nvSpPr>
          <p:cNvPr id="4" name="Slide Number Placeholder 3"/>
          <p:cNvSpPr>
            <a:spLocks noGrp="1"/>
          </p:cNvSpPr>
          <p:nvPr>
            <p:ph type="sldNum" sz="quarter" idx="5"/>
          </p:nvPr>
        </p:nvSpPr>
        <p:spPr/>
        <p:txBody>
          <a:bodyPr/>
          <a:lstStyle/>
          <a:p>
            <a:fld id="{04BCD87F-9040-4B8E-AAC5-86A6490F1B85}" type="slidenum">
              <a:rPr lang="en-US" smtClean="0"/>
              <a:t>24</a:t>
            </a:fld>
            <a:endParaRPr lang="en-US"/>
          </a:p>
        </p:txBody>
      </p:sp>
    </p:spTree>
    <p:extLst>
      <p:ext uri="{BB962C8B-B14F-4D97-AF65-F5344CB8AC3E}">
        <p14:creationId xmlns:p14="http://schemas.microsoft.com/office/powerpoint/2010/main" val="3473365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within Tampa Bay where we needed a better resolution to handle future competing roadways that were not coded in the original larger TSM TAZs. By adding more resolution using the TBRPM model zones and highway network we were able to solve an overloading on the Suncoast Pkwy. In Pasco Co.</a:t>
            </a:r>
          </a:p>
        </p:txBody>
      </p:sp>
      <p:sp>
        <p:nvSpPr>
          <p:cNvPr id="4" name="Slide Number Placeholder 3"/>
          <p:cNvSpPr>
            <a:spLocks noGrp="1"/>
          </p:cNvSpPr>
          <p:nvPr>
            <p:ph type="sldNum" sz="quarter" idx="5"/>
          </p:nvPr>
        </p:nvSpPr>
        <p:spPr/>
        <p:txBody>
          <a:bodyPr/>
          <a:lstStyle/>
          <a:p>
            <a:fld id="{49ACA70B-F061-43DB-A438-3BE26A395010}" type="slidenum">
              <a:rPr lang="en-US" smtClean="0"/>
              <a:t>25</a:t>
            </a:fld>
            <a:endParaRPr lang="en-US"/>
          </a:p>
        </p:txBody>
      </p:sp>
    </p:spTree>
    <p:extLst>
      <p:ext uri="{BB962C8B-B14F-4D97-AF65-F5344CB8AC3E}">
        <p14:creationId xmlns:p14="http://schemas.microsoft.com/office/powerpoint/2010/main" val="3790860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assignment application is </a:t>
            </a:r>
            <a:r>
              <a:rPr lang="en-US" dirty="0" err="1"/>
              <a:t>ELToD</a:t>
            </a:r>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26</a:t>
            </a:fld>
            <a:endParaRPr lang="en-US"/>
          </a:p>
        </p:txBody>
      </p:sp>
    </p:spTree>
    <p:extLst>
      <p:ext uri="{BB962C8B-B14F-4D97-AF65-F5344CB8AC3E}">
        <p14:creationId xmlns:p14="http://schemas.microsoft.com/office/powerpoint/2010/main" val="4013473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It became a misnomer recently since FDOT wants to use managed lanes or thru lanes, but the tool still works turning on, or off, toll policy parameters or decision making nodes if using or not express lanes.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7419-475D-4899-BF1A-6D00AFD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588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theoretically load the Statewide model every 15 minutes, but for fixed toll facilities hourly or daily level might be sufficient.</a:t>
            </a:r>
          </a:p>
        </p:txBody>
      </p:sp>
      <p:sp>
        <p:nvSpPr>
          <p:cNvPr id="4" name="Slide Number Placeholder 3"/>
          <p:cNvSpPr>
            <a:spLocks noGrp="1"/>
          </p:cNvSpPr>
          <p:nvPr>
            <p:ph type="sldNum" sz="quarter" idx="5"/>
          </p:nvPr>
        </p:nvSpPr>
        <p:spPr/>
        <p:txBody>
          <a:bodyPr/>
          <a:lstStyle/>
          <a:p>
            <a:fld id="{49ACA70B-F061-43DB-A438-3BE26A395010}" type="slidenum">
              <a:rPr lang="en-US" smtClean="0"/>
              <a:t>28</a:t>
            </a:fld>
            <a:endParaRPr lang="en-US"/>
          </a:p>
        </p:txBody>
      </p:sp>
    </p:spTree>
    <p:extLst>
      <p:ext uri="{BB962C8B-B14F-4D97-AF65-F5344CB8AC3E}">
        <p14:creationId xmlns:p14="http://schemas.microsoft.com/office/powerpoint/2010/main" val="1597452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scenario planning, we first want to mention </a:t>
            </a:r>
            <a:r>
              <a:rPr lang="en-US" dirty="0" err="1"/>
              <a:t>Mobilitics</a:t>
            </a:r>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29</a:t>
            </a:fld>
            <a:endParaRPr lang="en-US"/>
          </a:p>
        </p:txBody>
      </p:sp>
    </p:spTree>
    <p:extLst>
      <p:ext uri="{BB962C8B-B14F-4D97-AF65-F5344CB8AC3E}">
        <p14:creationId xmlns:p14="http://schemas.microsoft.com/office/powerpoint/2010/main" val="3299396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strategic planning tool, based on the TSM model runs. A meta-model is developed from those runs and several </a:t>
            </a:r>
            <a:r>
              <a:rPr lang="en-US" dirty="0" err="1"/>
              <a:t>submodels</a:t>
            </a:r>
            <a:r>
              <a:rPr lang="en-US" dirty="0"/>
              <a:t> run in the background to quickly change parameters based on user input. The purpose is to explore the impact boundaries of various input assumptions.</a:t>
            </a:r>
          </a:p>
        </p:txBody>
      </p:sp>
      <p:sp>
        <p:nvSpPr>
          <p:cNvPr id="4" name="Slide Number Placeholder 3"/>
          <p:cNvSpPr>
            <a:spLocks noGrp="1"/>
          </p:cNvSpPr>
          <p:nvPr>
            <p:ph type="sldNum" sz="quarter" idx="5"/>
          </p:nvPr>
        </p:nvSpPr>
        <p:spPr/>
        <p:txBody>
          <a:bodyPr/>
          <a:lstStyle/>
          <a:p>
            <a:fld id="{49ACA70B-F061-43DB-A438-3BE26A395010}" type="slidenum">
              <a:rPr lang="en-US" smtClean="0"/>
              <a:t>31</a:t>
            </a:fld>
            <a:endParaRPr lang="en-US"/>
          </a:p>
        </p:txBody>
      </p:sp>
    </p:spTree>
    <p:extLst>
      <p:ext uri="{BB962C8B-B14F-4D97-AF65-F5344CB8AC3E}">
        <p14:creationId xmlns:p14="http://schemas.microsoft.com/office/powerpoint/2010/main" val="340054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needs…</a:t>
            </a:r>
          </a:p>
        </p:txBody>
      </p:sp>
      <p:sp>
        <p:nvSpPr>
          <p:cNvPr id="4" name="Slide Number Placeholder 3"/>
          <p:cNvSpPr>
            <a:spLocks noGrp="1"/>
          </p:cNvSpPr>
          <p:nvPr>
            <p:ph type="sldNum" sz="quarter" idx="5"/>
          </p:nvPr>
        </p:nvSpPr>
        <p:spPr/>
        <p:txBody>
          <a:bodyPr/>
          <a:lstStyle/>
          <a:p>
            <a:fld id="{49ACA70B-F061-43DB-A438-3BE26A395010}" type="slidenum">
              <a:rPr lang="en-US" smtClean="0"/>
              <a:t>3</a:t>
            </a:fld>
            <a:endParaRPr lang="en-US"/>
          </a:p>
        </p:txBody>
      </p:sp>
    </p:spTree>
    <p:extLst>
      <p:ext uri="{BB962C8B-B14F-4D97-AF65-F5344CB8AC3E}">
        <p14:creationId xmlns:p14="http://schemas.microsoft.com/office/powerpoint/2010/main" val="2691351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now we are mostly interested in CAV impacts on our facilities, but as you can see in the image on the right side, many variables could be selected at once, labeled as the user desires, and run up to 5-10  of those in minutes.</a:t>
            </a:r>
          </a:p>
        </p:txBody>
      </p:sp>
      <p:sp>
        <p:nvSpPr>
          <p:cNvPr id="4" name="Slide Number Placeholder 3"/>
          <p:cNvSpPr>
            <a:spLocks noGrp="1"/>
          </p:cNvSpPr>
          <p:nvPr>
            <p:ph type="sldNum" sz="quarter" idx="5"/>
          </p:nvPr>
        </p:nvSpPr>
        <p:spPr/>
        <p:txBody>
          <a:bodyPr/>
          <a:lstStyle/>
          <a:p>
            <a:fld id="{49ACA70B-F061-43DB-A438-3BE26A395010}" type="slidenum">
              <a:rPr lang="en-US" smtClean="0"/>
              <a:t>32</a:t>
            </a:fld>
            <a:endParaRPr lang="en-US"/>
          </a:p>
        </p:txBody>
      </p:sp>
    </p:spTree>
    <p:extLst>
      <p:ext uri="{BB962C8B-B14F-4D97-AF65-F5344CB8AC3E}">
        <p14:creationId xmlns:p14="http://schemas.microsoft.com/office/powerpoint/2010/main" val="1040162626"/>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lifecycle can be describe through maintenance of the cores aspects:</a:t>
            </a:r>
          </a:p>
          <a:p>
            <a:endParaRPr lang="en-US" dirty="0"/>
          </a:p>
          <a:p>
            <a:pPr marL="228600" indent="-228600">
              <a:buAutoNum type="arabicPeriod"/>
            </a:pPr>
            <a:r>
              <a:rPr lang="en-US" dirty="0"/>
              <a:t>Estimation</a:t>
            </a:r>
          </a:p>
          <a:p>
            <a:pPr marL="228600" indent="-228600">
              <a:buAutoNum type="arabicPeriod"/>
            </a:pPr>
            <a:r>
              <a:rPr lang="en-US" dirty="0"/>
              <a:t>Calibration</a:t>
            </a:r>
          </a:p>
          <a:p>
            <a:pPr marL="228600" indent="-228600">
              <a:buAutoNum type="arabicPeriod"/>
            </a:pPr>
            <a:r>
              <a:rPr lang="en-US" dirty="0"/>
              <a:t>Validation</a:t>
            </a:r>
          </a:p>
        </p:txBody>
      </p:sp>
      <p:sp>
        <p:nvSpPr>
          <p:cNvPr id="4" name="Slide Number Placeholder 3"/>
          <p:cNvSpPr>
            <a:spLocks noGrp="1"/>
          </p:cNvSpPr>
          <p:nvPr>
            <p:ph type="sldNum" sz="quarter" idx="5"/>
          </p:nvPr>
        </p:nvSpPr>
        <p:spPr/>
        <p:txBody>
          <a:bodyPr/>
          <a:lstStyle/>
          <a:p>
            <a:fld id="{831B8A7A-567C-46A7-878F-3B06C9DAE538}" type="slidenum">
              <a:rPr lang="en-US" smtClean="0"/>
              <a:t>4</a:t>
            </a:fld>
            <a:endParaRPr lang="en-US"/>
          </a:p>
        </p:txBody>
      </p:sp>
    </p:spTree>
    <p:extLst>
      <p:ext uri="{BB962C8B-B14F-4D97-AF65-F5344CB8AC3E}">
        <p14:creationId xmlns:p14="http://schemas.microsoft.com/office/powerpoint/2010/main" val="1832627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quickly share the results in this Power BI application. Any FTE facility could be selected, the parameter of interest, the year,  and the graphics either curve format or bar charts display the results.</a:t>
            </a:r>
          </a:p>
        </p:txBody>
      </p:sp>
      <p:sp>
        <p:nvSpPr>
          <p:cNvPr id="4" name="Slide Number Placeholder 3"/>
          <p:cNvSpPr>
            <a:spLocks noGrp="1"/>
          </p:cNvSpPr>
          <p:nvPr>
            <p:ph type="sldNum" sz="quarter" idx="5"/>
          </p:nvPr>
        </p:nvSpPr>
        <p:spPr/>
        <p:txBody>
          <a:bodyPr/>
          <a:lstStyle/>
          <a:p>
            <a:fld id="{49ACA70B-F061-43DB-A438-3BE26A395010}" type="slidenum">
              <a:rPr lang="en-US" smtClean="0"/>
              <a:t>33</a:t>
            </a:fld>
            <a:endParaRPr lang="en-US"/>
          </a:p>
        </p:txBody>
      </p:sp>
    </p:spTree>
    <p:extLst>
      <p:ext uri="{BB962C8B-B14F-4D97-AF65-F5344CB8AC3E}">
        <p14:creationId xmlns:p14="http://schemas.microsoft.com/office/powerpoint/2010/main" val="453976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T&amp;R forecasts either at the Planning Level or Investment Grade needs to go through a Risk Analysis</a:t>
            </a:r>
          </a:p>
        </p:txBody>
      </p:sp>
      <p:sp>
        <p:nvSpPr>
          <p:cNvPr id="4" name="Slide Number Placeholder 3"/>
          <p:cNvSpPr>
            <a:spLocks noGrp="1"/>
          </p:cNvSpPr>
          <p:nvPr>
            <p:ph type="sldNum" sz="quarter" idx="5"/>
          </p:nvPr>
        </p:nvSpPr>
        <p:spPr/>
        <p:txBody>
          <a:bodyPr/>
          <a:lstStyle/>
          <a:p>
            <a:fld id="{49ACA70B-F061-43DB-A438-3BE26A395010}" type="slidenum">
              <a:rPr lang="en-US" smtClean="0"/>
              <a:t>34</a:t>
            </a:fld>
            <a:endParaRPr lang="en-US"/>
          </a:p>
        </p:txBody>
      </p:sp>
    </p:spTree>
    <p:extLst>
      <p:ext uri="{BB962C8B-B14F-4D97-AF65-F5344CB8AC3E}">
        <p14:creationId xmlns:p14="http://schemas.microsoft.com/office/powerpoint/2010/main" val="1590608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variables to include are shown in the slide. The idea is to run multiple combinations of these in the opening and design years of the projects to generate, via a </a:t>
            </a:r>
            <a:r>
              <a:rPr lang="en-US" dirty="0" err="1"/>
              <a:t>montecarlo</a:t>
            </a:r>
            <a:r>
              <a:rPr lang="en-US" dirty="0"/>
              <a:t> simulation, a frequency distribution. At the FTE we use what we call the P90 transactions, or the value that have a 90% chance of happening for that specific target year.</a:t>
            </a:r>
          </a:p>
        </p:txBody>
      </p:sp>
      <p:sp>
        <p:nvSpPr>
          <p:cNvPr id="4" name="Slide Number Placeholder 3"/>
          <p:cNvSpPr>
            <a:spLocks noGrp="1"/>
          </p:cNvSpPr>
          <p:nvPr>
            <p:ph type="sldNum" sz="quarter" idx="5"/>
          </p:nvPr>
        </p:nvSpPr>
        <p:spPr/>
        <p:txBody>
          <a:bodyPr/>
          <a:lstStyle/>
          <a:p>
            <a:fld id="{49ACA70B-F061-43DB-A438-3BE26A395010}" type="slidenum">
              <a:rPr lang="en-US" smtClean="0"/>
              <a:t>35</a:t>
            </a:fld>
            <a:endParaRPr lang="en-US"/>
          </a:p>
        </p:txBody>
      </p:sp>
    </p:spTree>
    <p:extLst>
      <p:ext uri="{BB962C8B-B14F-4D97-AF65-F5344CB8AC3E}">
        <p14:creationId xmlns:p14="http://schemas.microsoft.com/office/powerpoint/2010/main" val="4283707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design of the risk analysis. I’m not </a:t>
            </a:r>
            <a:r>
              <a:rPr lang="en-US" dirty="0" err="1"/>
              <a:t>gonna</a:t>
            </a:r>
            <a:r>
              <a:rPr lang="en-US" dirty="0"/>
              <a:t> go over this but I’m available for questions later on.</a:t>
            </a:r>
          </a:p>
        </p:txBody>
      </p:sp>
      <p:sp>
        <p:nvSpPr>
          <p:cNvPr id="4" name="Slide Number Placeholder 3"/>
          <p:cNvSpPr>
            <a:spLocks noGrp="1"/>
          </p:cNvSpPr>
          <p:nvPr>
            <p:ph type="sldNum" sz="quarter" idx="5"/>
          </p:nvPr>
        </p:nvSpPr>
        <p:spPr/>
        <p:txBody>
          <a:bodyPr/>
          <a:lstStyle/>
          <a:p>
            <a:fld id="{49ACA70B-F061-43DB-A438-3BE26A395010}" type="slidenum">
              <a:rPr lang="en-US" smtClean="0"/>
              <a:t>36</a:t>
            </a:fld>
            <a:endParaRPr lang="en-US"/>
          </a:p>
        </p:txBody>
      </p:sp>
    </p:spTree>
    <p:extLst>
      <p:ext uri="{BB962C8B-B14F-4D97-AF65-F5344CB8AC3E}">
        <p14:creationId xmlns:p14="http://schemas.microsoft.com/office/powerpoint/2010/main" val="2933173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new thing that we are doing some research on: Jack Klodzinski and </a:t>
            </a:r>
            <a:r>
              <a:rPr lang="en-US" dirty="0" err="1"/>
              <a:t>LIhe</a:t>
            </a:r>
            <a:r>
              <a:rPr lang="en-US" dirty="0"/>
              <a:t> Wang wrote a paper and presented at TRB a couple of years ago, but it became more attractive due to COVID and the CAV uncertainties. Jack presented on the MTF by the way a couple of year ago as well on this topic. You can look it up on </a:t>
            </a:r>
            <a:r>
              <a:rPr lang="en-US" dirty="0" err="1"/>
              <a:t>FSUTMSOnline</a:t>
            </a:r>
            <a:r>
              <a:rPr lang="en-US" dirty="0"/>
              <a:t>.</a:t>
            </a:r>
          </a:p>
        </p:txBody>
      </p:sp>
      <p:sp>
        <p:nvSpPr>
          <p:cNvPr id="4" name="Slide Number Placeholder 3"/>
          <p:cNvSpPr>
            <a:spLocks noGrp="1"/>
          </p:cNvSpPr>
          <p:nvPr>
            <p:ph type="sldNum" sz="quarter" idx="5"/>
          </p:nvPr>
        </p:nvSpPr>
        <p:spPr/>
        <p:txBody>
          <a:bodyPr/>
          <a:lstStyle/>
          <a:p>
            <a:fld id="{49ACA70B-F061-43DB-A438-3BE26A395010}" type="slidenum">
              <a:rPr lang="en-US" smtClean="0"/>
              <a:t>38</a:t>
            </a:fld>
            <a:endParaRPr lang="en-US"/>
          </a:p>
        </p:txBody>
      </p:sp>
    </p:spTree>
    <p:extLst>
      <p:ext uri="{BB962C8B-B14F-4D97-AF65-F5344CB8AC3E}">
        <p14:creationId xmlns:p14="http://schemas.microsoft.com/office/powerpoint/2010/main" val="1815340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OD-Data project: AT FTE we wanted to avoid the limitations imposed by private vendors, so we started with RSG a project to have our own OD data processing/access. This is just starting now, and initially will be limited to Turnpike facilities.</a:t>
            </a:r>
          </a:p>
        </p:txBody>
      </p:sp>
      <p:sp>
        <p:nvSpPr>
          <p:cNvPr id="4" name="Slide Number Placeholder 3"/>
          <p:cNvSpPr>
            <a:spLocks noGrp="1"/>
          </p:cNvSpPr>
          <p:nvPr>
            <p:ph type="sldNum" sz="quarter" idx="5"/>
          </p:nvPr>
        </p:nvSpPr>
        <p:spPr/>
        <p:txBody>
          <a:bodyPr/>
          <a:lstStyle/>
          <a:p>
            <a:fld id="{49ACA70B-F061-43DB-A438-3BE26A395010}" type="slidenum">
              <a:rPr lang="en-US" smtClean="0"/>
              <a:t>40</a:t>
            </a:fld>
            <a:endParaRPr lang="en-US"/>
          </a:p>
        </p:txBody>
      </p:sp>
    </p:spTree>
    <p:extLst>
      <p:ext uri="{BB962C8B-B14F-4D97-AF65-F5344CB8AC3E}">
        <p14:creationId xmlns:p14="http://schemas.microsoft.com/office/powerpoint/2010/main" val="2326273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GAMS is an optimization software that Hongbo is very familiar with that we use for our annual traffic trends projections exercise.</a:t>
            </a:r>
          </a:p>
        </p:txBody>
      </p:sp>
      <p:sp>
        <p:nvSpPr>
          <p:cNvPr id="4" name="Slide Number Placeholder 3"/>
          <p:cNvSpPr>
            <a:spLocks noGrp="1"/>
          </p:cNvSpPr>
          <p:nvPr>
            <p:ph type="sldNum" sz="quarter" idx="5"/>
          </p:nvPr>
        </p:nvSpPr>
        <p:spPr/>
        <p:txBody>
          <a:bodyPr/>
          <a:lstStyle/>
          <a:p>
            <a:fld id="{E9EE2B9A-D521-4878-8B8A-D574CB43C126}" type="slidenum">
              <a:rPr lang="en-US" smtClean="0"/>
              <a:t>42</a:t>
            </a:fld>
            <a:endParaRPr lang="en-US"/>
          </a:p>
        </p:txBody>
      </p:sp>
    </p:spTree>
    <p:extLst>
      <p:ext uri="{BB962C8B-B14F-4D97-AF65-F5344CB8AC3E}">
        <p14:creationId xmlns:p14="http://schemas.microsoft.com/office/powerpoint/2010/main" val="3250806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FTE </a:t>
            </a:r>
            <a:r>
              <a:rPr lang="en-US" dirty="0" err="1"/>
              <a:t>facitilies</a:t>
            </a:r>
            <a:r>
              <a:rPr lang="en-US" dirty="0"/>
              <a:t> we develop unconstrained traffic to help identify needs and possible candidates for the annual work program. The smoothing and balancing of the traffic profiles as the one showing in the image, could be vey time consuming if doing it “by hand” The 3T application based on GAMS does solve this problem, very quickly for the entire FTE system.</a:t>
            </a:r>
          </a:p>
        </p:txBody>
      </p:sp>
      <p:sp>
        <p:nvSpPr>
          <p:cNvPr id="4" name="Slide Number Placeholder 3"/>
          <p:cNvSpPr>
            <a:spLocks noGrp="1"/>
          </p:cNvSpPr>
          <p:nvPr>
            <p:ph type="sldNum" sz="quarter" idx="5"/>
          </p:nvPr>
        </p:nvSpPr>
        <p:spPr/>
        <p:txBody>
          <a:bodyPr/>
          <a:lstStyle/>
          <a:p>
            <a:fld id="{E9EE2B9A-D521-4878-8B8A-D574CB43C126}" type="slidenum">
              <a:rPr lang="en-US" smtClean="0"/>
              <a:t>43</a:t>
            </a:fld>
            <a:endParaRPr lang="en-US"/>
          </a:p>
        </p:txBody>
      </p:sp>
    </p:spTree>
    <p:extLst>
      <p:ext uri="{BB962C8B-B14F-4D97-AF65-F5344CB8AC3E}">
        <p14:creationId xmlns:p14="http://schemas.microsoft.com/office/powerpoint/2010/main" val="685803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Regions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model is a software developed by the Florida Division of Emergency Management which we edited to be able to use it in project planning applications. Many PD&amp;E’s purpose and need statements list hurricane evacuation as one of the projects objectives. We modified the inputs to match our population control  totals and most recent </a:t>
            </a:r>
            <a:r>
              <a:rPr lang="en-US" dirty="0" err="1"/>
              <a:t>hwy</a:t>
            </a:r>
            <a:r>
              <a:rPr lang="en-US" dirty="0"/>
              <a:t> network from our TSM to run no-build/build scenarios for the project opening years to quantify any improvements in the evacuation clearance time within the study area or adjacent counties as needed.</a:t>
            </a:r>
          </a:p>
        </p:txBody>
      </p:sp>
      <p:sp>
        <p:nvSpPr>
          <p:cNvPr id="4" name="Slide Number Placeholder 3"/>
          <p:cNvSpPr>
            <a:spLocks noGrp="1"/>
          </p:cNvSpPr>
          <p:nvPr>
            <p:ph type="sldNum" sz="quarter" idx="10"/>
          </p:nvPr>
        </p:nvSpPr>
        <p:spPr/>
        <p:txBody>
          <a:bodyPr/>
          <a:lstStyle/>
          <a:p>
            <a:fld id="{8DE9FDA1-9EEC-40FA-9495-504BC4AC87FE}" type="slidenum">
              <a:rPr lang="en-US" smtClean="0"/>
              <a:t>44</a:t>
            </a:fld>
            <a:endParaRPr lang="en-US"/>
          </a:p>
        </p:txBody>
      </p:sp>
    </p:spTree>
    <p:extLst>
      <p:ext uri="{BB962C8B-B14F-4D97-AF65-F5344CB8AC3E}">
        <p14:creationId xmlns:p14="http://schemas.microsoft.com/office/powerpoint/2010/main" val="414141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Florida is very unique due to large retirement communities, large shopping and entertainment districts and the number of visitors and seasonal residents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6EF74-4753-DA47-9B34-F93D23E42F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30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interesting application that we’ve been using for some time now is “</a:t>
            </a:r>
            <a:r>
              <a:rPr lang="en-US" dirty="0" err="1"/>
              <a:t>smartsheet</a:t>
            </a:r>
            <a:r>
              <a:rPr lang="en-US" dirty="0"/>
              <a:t>”: It allows us to keep track of the project schedules, (click on the link of project status, Poinciana PD&amp;E for example). It also allow us to keep our Client and Program Managers up to date on the project status.</a:t>
            </a:r>
          </a:p>
          <a:p>
            <a:r>
              <a:rPr lang="en-US" dirty="0"/>
              <a:t>(Minimize the sheet, don’t close it to go back to the presentation)</a:t>
            </a:r>
          </a:p>
          <a:p>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46</a:t>
            </a:fld>
            <a:endParaRPr lang="en-US"/>
          </a:p>
        </p:txBody>
      </p:sp>
    </p:spTree>
    <p:extLst>
      <p:ext uri="{BB962C8B-B14F-4D97-AF65-F5344CB8AC3E}">
        <p14:creationId xmlns:p14="http://schemas.microsoft.com/office/powerpoint/2010/main" val="1131384294"/>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there are new facilities (say I-75 EL, opened in 2018) and when we get data in 2019, we re-validate it to meet 2019 conditions.</a:t>
            </a:r>
          </a:p>
        </p:txBody>
      </p:sp>
      <p:sp>
        <p:nvSpPr>
          <p:cNvPr id="4" name="Slide Number Placeholder 3"/>
          <p:cNvSpPr>
            <a:spLocks noGrp="1"/>
          </p:cNvSpPr>
          <p:nvPr>
            <p:ph type="sldNum" sz="quarter" idx="5"/>
          </p:nvPr>
        </p:nvSpPr>
        <p:spPr/>
        <p:txBody>
          <a:bodyPr/>
          <a:lstStyle/>
          <a:p>
            <a:fld id="{831B8A7A-567C-46A7-878F-3B06C9DAE538}" type="slidenum">
              <a:rPr lang="en-US" smtClean="0"/>
              <a:t>5</a:t>
            </a:fld>
            <a:endParaRPr lang="en-US"/>
          </a:p>
        </p:txBody>
      </p:sp>
    </p:spTree>
    <p:extLst>
      <p:ext uri="{BB962C8B-B14F-4D97-AF65-F5344CB8AC3E}">
        <p14:creationId xmlns:p14="http://schemas.microsoft.com/office/powerpoint/2010/main" val="1534369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other Smartsheet dashboard keeps track of what everyone is working on: (Click on the other </a:t>
            </a:r>
            <a:r>
              <a:rPr lang="en-US" dirty="0" err="1"/>
              <a:t>smartsheet</a:t>
            </a:r>
            <a:r>
              <a:rPr lang="en-US" dirty="0"/>
              <a:t>, present the modeling team members!! Minimize it to go back to the presentation</a:t>
            </a:r>
          </a:p>
        </p:txBody>
      </p:sp>
      <p:sp>
        <p:nvSpPr>
          <p:cNvPr id="4" name="Slide Number Placeholder 3"/>
          <p:cNvSpPr>
            <a:spLocks noGrp="1"/>
          </p:cNvSpPr>
          <p:nvPr>
            <p:ph type="sldNum" sz="quarter" idx="5"/>
          </p:nvPr>
        </p:nvSpPr>
        <p:spPr/>
        <p:txBody>
          <a:bodyPr/>
          <a:lstStyle/>
          <a:p>
            <a:fld id="{49ACA70B-F061-43DB-A438-3BE26A395010}" type="slidenum">
              <a:rPr lang="en-US" smtClean="0"/>
              <a:t>47</a:t>
            </a:fld>
            <a:endParaRPr lang="en-US"/>
          </a:p>
        </p:txBody>
      </p:sp>
    </p:spTree>
    <p:extLst>
      <p:ext uri="{BB962C8B-B14F-4D97-AF65-F5344CB8AC3E}">
        <p14:creationId xmlns:p14="http://schemas.microsoft.com/office/powerpoint/2010/main" val="1886862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are the challenges….</a:t>
            </a:r>
          </a:p>
        </p:txBody>
      </p:sp>
      <p:sp>
        <p:nvSpPr>
          <p:cNvPr id="4" name="Slide Number Placeholder 3"/>
          <p:cNvSpPr>
            <a:spLocks noGrp="1"/>
          </p:cNvSpPr>
          <p:nvPr>
            <p:ph type="sldNum" sz="quarter" idx="5"/>
          </p:nvPr>
        </p:nvSpPr>
        <p:spPr/>
        <p:txBody>
          <a:bodyPr/>
          <a:lstStyle/>
          <a:p>
            <a:fld id="{49ACA70B-F061-43DB-A438-3BE26A395010}" type="slidenum">
              <a:rPr lang="en-US" smtClean="0"/>
              <a:t>48</a:t>
            </a:fld>
            <a:endParaRPr lang="en-US"/>
          </a:p>
        </p:txBody>
      </p:sp>
    </p:spTree>
    <p:extLst>
      <p:ext uri="{BB962C8B-B14F-4D97-AF65-F5344CB8AC3E}">
        <p14:creationId xmlns:p14="http://schemas.microsoft.com/office/powerpoint/2010/main" val="3633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computing: We have intense modeling applications and projects that requires expensive computers around $12k to acquire one desktop, six of us makes for a good budget already. </a:t>
            </a:r>
          </a:p>
          <a:p>
            <a:r>
              <a:rPr lang="en-US" dirty="0"/>
              <a:t>Using snowflake and amazon web services (</a:t>
            </a:r>
            <a:r>
              <a:rPr lang="en-US" dirty="0" err="1"/>
              <a:t>aws</a:t>
            </a:r>
            <a:r>
              <a:rPr lang="en-US" dirty="0"/>
              <a:t>) we tested one model configuration, which we run under several AWS packages and EC2 instance types which comprise of varying combinations of CPU, memory, storage, and networking capacity.</a:t>
            </a:r>
          </a:p>
          <a:p>
            <a:r>
              <a:rPr lang="en-US" dirty="0"/>
              <a:t>From  Spot Instances - Amazon Elastic Compute Cloud </a:t>
            </a:r>
          </a:p>
          <a:p>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49</a:t>
            </a:fld>
            <a:endParaRPr lang="en-US"/>
          </a:p>
        </p:txBody>
      </p:sp>
    </p:spTree>
    <p:extLst>
      <p:ext uri="{BB962C8B-B14F-4D97-AF65-F5344CB8AC3E}">
        <p14:creationId xmlns:p14="http://schemas.microsoft.com/office/powerpoint/2010/main" val="3828263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A Spot Instance is an instance that uses spare EC2 capacity that is available for less than the On-Demand price. Because Spot Instances enable you to request unused EC2 instances at steep discounts, you can lower your Amazon EC2 costs significantly. From </a:t>
            </a:r>
            <a:r>
              <a:rPr lang="en-US" sz="1600" dirty="0">
                <a:hlinkClick r:id="rId3"/>
              </a:rPr>
              <a:t>Spot Instances - Amazon Elastic Compute Cloud</a:t>
            </a:r>
            <a:endParaRPr lang="en-US" sz="1100" i="1" dirty="0"/>
          </a:p>
          <a:p>
            <a:endParaRPr lang="en-US" dirty="0"/>
          </a:p>
          <a:p>
            <a:r>
              <a:rPr lang="en-US" dirty="0"/>
              <a:t>The run time and cost are shown in the graph and those numbers are still a bit high for one model run or scenario, because we would normally run between 50-100 scenarios for any given project sometimes more depending on project alternatives and calibration/validation requirements. </a:t>
            </a:r>
          </a:p>
          <a:p>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50</a:t>
            </a:fld>
            <a:endParaRPr lang="en-US"/>
          </a:p>
        </p:txBody>
      </p:sp>
    </p:spTree>
    <p:extLst>
      <p:ext uri="{BB962C8B-B14F-4D97-AF65-F5344CB8AC3E}">
        <p14:creationId xmlns:p14="http://schemas.microsoft.com/office/powerpoint/2010/main" val="2770059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challenges include:</a:t>
            </a:r>
          </a:p>
          <a:p>
            <a:r>
              <a:rPr lang="en-US" dirty="0"/>
              <a:t>Big data for short term forecast using AI algorithms and the next generation of agent-based models.</a:t>
            </a:r>
          </a:p>
          <a:p>
            <a:r>
              <a:rPr lang="en-US" dirty="0"/>
              <a:t>Knowledge gap: data science combined with computer science and their application to  transportation modeling in terms of human resources is a big one. Hard to find people with those types of individual or even combined expertise.</a:t>
            </a:r>
          </a:p>
          <a:p>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51</a:t>
            </a:fld>
            <a:endParaRPr lang="en-US"/>
          </a:p>
        </p:txBody>
      </p:sp>
    </p:spTree>
    <p:extLst>
      <p:ext uri="{BB962C8B-B14F-4D97-AF65-F5344CB8AC3E}">
        <p14:creationId xmlns:p14="http://schemas.microsoft.com/office/powerpoint/2010/main" val="3898360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the end of this presentation, If we don’t have time for questions, I’ll be happy to respond via email.</a:t>
            </a:r>
          </a:p>
          <a:p>
            <a:r>
              <a:rPr lang="en-US" dirty="0"/>
              <a:t>Thank you!!</a:t>
            </a:r>
          </a:p>
          <a:p>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52</a:t>
            </a:fld>
            <a:endParaRPr lang="en-US"/>
          </a:p>
        </p:txBody>
      </p:sp>
    </p:spTree>
    <p:extLst>
      <p:ext uri="{BB962C8B-B14F-4D97-AF65-F5344CB8AC3E}">
        <p14:creationId xmlns:p14="http://schemas.microsoft.com/office/powerpoint/2010/main" val="136012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emerging technologies particularly CAVs that represent a transportation paradigm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6EF74-4753-DA47-9B34-F93D23E42F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041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1B8A7A-567C-46A7-878F-3B06C9DAE538}" type="slidenum">
              <a:rPr lang="en-US" smtClean="0"/>
              <a:t>6</a:t>
            </a:fld>
            <a:endParaRPr lang="en-US"/>
          </a:p>
        </p:txBody>
      </p:sp>
    </p:spTree>
    <p:extLst>
      <p:ext uri="{BB962C8B-B14F-4D97-AF65-F5344CB8AC3E}">
        <p14:creationId xmlns:p14="http://schemas.microsoft.com/office/powerpoint/2010/main" val="199411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Customer Centered ?</a:t>
            </a:r>
          </a:p>
          <a:p>
            <a:r>
              <a:rPr lang="en-US" dirty="0"/>
              <a:t>What do we know about our customers and how to serve them better?</a:t>
            </a:r>
          </a:p>
          <a:p>
            <a:endParaRPr lang="en-US" dirty="0"/>
          </a:p>
          <a:p>
            <a:r>
              <a:rPr lang="en-US" dirty="0"/>
              <a:t>In most of the FL trip-based models, we know nothing beyond the total cars on the facilities. We don’t know who they are, why they travel at what times do they travel and where they live and whether they are sensitive to changes in tolls or new technologies.. Who will be the early adopters of AV/ CV / ACES…</a:t>
            </a:r>
          </a:p>
          <a:p>
            <a:endParaRPr lang="en-US" dirty="0"/>
          </a:p>
          <a:p>
            <a:r>
              <a:rPr lang="en-US" dirty="0"/>
              <a:t>In the market driven model, we will not only have the market (as FL resident or out of state resident) but also household information, personal information and along with more detailed trip information at the facility level. This will allow us to know the customer to serve them better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CD87F-9040-4B8E-AAC5-86A6490F1B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888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1B8A7A-567C-46A7-878F-3B06C9DAE538}" type="slidenum">
              <a:rPr lang="en-US" smtClean="0"/>
              <a:t>7</a:t>
            </a:fld>
            <a:endParaRPr lang="en-US"/>
          </a:p>
        </p:txBody>
      </p:sp>
    </p:spTree>
    <p:extLst>
      <p:ext uri="{BB962C8B-B14F-4D97-AF65-F5344CB8AC3E}">
        <p14:creationId xmlns:p14="http://schemas.microsoft.com/office/powerpoint/2010/main" val="77488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very familiar for all modelers, but Management usually has a hard time understanding the differences and a travel demand lifecycle. </a:t>
            </a:r>
          </a:p>
          <a:p>
            <a:r>
              <a:rPr lang="en-US" dirty="0"/>
              <a:t>Working on projects throughout the State of Florida we have a hard time reviewing and updating Regional and Districtwide models mostly because of very outdated estimation or calibration, but even most validation years are currently based in 2015 data. We are in 2022 already. At FTE, we deal with T&amp;R projects with constant audits of our processes by bond rating Agencies. We need to make sure we are up to date in terms of the most recent data that goes into the model.</a:t>
            </a:r>
          </a:p>
        </p:txBody>
      </p:sp>
      <p:sp>
        <p:nvSpPr>
          <p:cNvPr id="4" name="Slide Number Placeholder 3"/>
          <p:cNvSpPr>
            <a:spLocks noGrp="1"/>
          </p:cNvSpPr>
          <p:nvPr>
            <p:ph type="sldNum" sz="quarter" idx="5"/>
          </p:nvPr>
        </p:nvSpPr>
        <p:spPr/>
        <p:txBody>
          <a:bodyPr/>
          <a:lstStyle/>
          <a:p>
            <a:fld id="{831B8A7A-567C-46A7-878F-3B06C9DAE538}" type="slidenum">
              <a:rPr lang="en-US" smtClean="0"/>
              <a:t>7</a:t>
            </a:fld>
            <a:endParaRPr lang="en-US"/>
          </a:p>
        </p:txBody>
      </p:sp>
    </p:spTree>
    <p:extLst>
      <p:ext uri="{BB962C8B-B14F-4D97-AF65-F5344CB8AC3E}">
        <p14:creationId xmlns:p14="http://schemas.microsoft.com/office/powerpoint/2010/main" val="32463957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lifecycle can be describe through maintenance of the cores aspects:</a:t>
            </a:r>
          </a:p>
          <a:p>
            <a:endParaRPr lang="en-US" dirty="0"/>
          </a:p>
          <a:p>
            <a:r>
              <a:rPr lang="en-US" dirty="0"/>
              <a:t>Ideally in first year, all 3 could be the same year.</a:t>
            </a:r>
          </a:p>
          <a:p>
            <a:r>
              <a:rPr lang="en-US" dirty="0"/>
              <a:t>But over the time there could be different years</a:t>
            </a:r>
          </a:p>
          <a:p>
            <a:endParaRPr lang="en-US" dirty="0"/>
          </a:p>
          <a:p>
            <a:r>
              <a:rPr lang="en-US" dirty="0"/>
              <a:t>So, what is a base year – Year for which models are estimated. In this case 2015.</a:t>
            </a:r>
          </a:p>
          <a:p>
            <a:endParaRPr lang="en-US" dirty="0"/>
          </a:p>
          <a:p>
            <a:r>
              <a:rPr lang="en-US" dirty="0"/>
              <a:t>More data is available for recent years (HTS in 2017 – 2019, new toll information, new EL facilities, new OD data) then why 2015 ? Well, it is the year for which we know the entire population, households and their demographic distributions.   The next phase of re-calibration would be in 2021 when 2020 Decennial Census is available. No estimation just re-calibration (in-house).</a:t>
            </a:r>
          </a:p>
        </p:txBody>
      </p:sp>
      <p:sp>
        <p:nvSpPr>
          <p:cNvPr id="4" name="Slide Number Placeholder 3"/>
          <p:cNvSpPr>
            <a:spLocks noGrp="1"/>
          </p:cNvSpPr>
          <p:nvPr>
            <p:ph type="sldNum" sz="quarter" idx="5"/>
          </p:nvPr>
        </p:nvSpPr>
        <p:spPr/>
        <p:txBody>
          <a:bodyPr/>
          <a:lstStyle/>
          <a:p>
            <a:fld id="{831B8A7A-567C-46A7-878F-3B06C9DAE538}" type="slidenum">
              <a:rPr lang="en-US" smtClean="0"/>
              <a:t>8</a:t>
            </a:fld>
            <a:endParaRPr lang="en-US"/>
          </a:p>
        </p:txBody>
      </p:sp>
    </p:spTree>
    <p:extLst>
      <p:ext uri="{BB962C8B-B14F-4D97-AF65-F5344CB8AC3E}">
        <p14:creationId xmlns:p14="http://schemas.microsoft.com/office/powerpoint/2010/main" val="365904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this txt in the presentation to save time)</a:t>
            </a:r>
          </a:p>
          <a:p>
            <a:r>
              <a:rPr lang="en-US" dirty="0"/>
              <a:t>Model lifecycle can be described through maintenance of the core aspects:</a:t>
            </a:r>
          </a:p>
          <a:p>
            <a:endParaRPr lang="en-US" dirty="0"/>
          </a:p>
          <a:p>
            <a:r>
              <a:rPr lang="en-US" dirty="0"/>
              <a:t>Ideally in first year, all 3 could be the same year.</a:t>
            </a:r>
          </a:p>
          <a:p>
            <a:r>
              <a:rPr lang="en-US" dirty="0"/>
              <a:t>But over the time there could be different years</a:t>
            </a:r>
          </a:p>
          <a:p>
            <a:endParaRPr lang="en-US" dirty="0"/>
          </a:p>
          <a:p>
            <a:r>
              <a:rPr lang="en-US" dirty="0"/>
              <a:t>So, what is a base year – Year for which models are estimated. In this case 2015.</a:t>
            </a:r>
          </a:p>
          <a:p>
            <a:endParaRPr lang="en-US" dirty="0"/>
          </a:p>
          <a:p>
            <a:r>
              <a:rPr lang="en-US" dirty="0"/>
              <a:t>More data is available for recent years (HTS in 2017 – 2019, new toll information, new EL facilities, new OD data) then why 2015 ? Well, it is the year for which we know the entire population, households and their demographic distributions.   The next phase of re-calibration would be in 2022 (?) when 2020 Decennial Census is available. No estimation just re-calibration (in-house).</a:t>
            </a:r>
          </a:p>
          <a:p>
            <a:endParaRPr lang="en-US" dirty="0"/>
          </a:p>
        </p:txBody>
      </p:sp>
      <p:sp>
        <p:nvSpPr>
          <p:cNvPr id="4" name="Slide Number Placeholder 3"/>
          <p:cNvSpPr>
            <a:spLocks noGrp="1"/>
          </p:cNvSpPr>
          <p:nvPr>
            <p:ph type="sldNum" sz="quarter" idx="5"/>
          </p:nvPr>
        </p:nvSpPr>
        <p:spPr/>
        <p:txBody>
          <a:bodyPr/>
          <a:lstStyle/>
          <a:p>
            <a:fld id="{831B8A7A-567C-46A7-878F-3B06C9DAE538}" type="slidenum">
              <a:rPr lang="en-US" smtClean="0"/>
              <a:t>8</a:t>
            </a:fld>
            <a:endParaRPr lang="en-US"/>
          </a:p>
        </p:txBody>
      </p:sp>
    </p:spTree>
    <p:extLst>
      <p:ext uri="{BB962C8B-B14F-4D97-AF65-F5344CB8AC3E}">
        <p14:creationId xmlns:p14="http://schemas.microsoft.com/office/powerpoint/2010/main" val="652430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Ok. So how do we address those needs, what do we use?</a:t>
            </a:r>
          </a:p>
          <a:p>
            <a:endParaRPr lang="en-US" dirty="0"/>
          </a:p>
        </p:txBody>
      </p:sp>
      <p:sp>
        <p:nvSpPr>
          <p:cNvPr id="4" name="Slide Number Placeholder 3"/>
          <p:cNvSpPr>
            <a:spLocks noGrp="1"/>
          </p:cNvSpPr>
          <p:nvPr>
            <p:ph type="sldNum" sz="quarter" idx="5"/>
          </p:nvPr>
        </p:nvSpPr>
        <p:spPr/>
        <p:txBody>
          <a:bodyPr/>
          <a:lstStyle/>
          <a:p>
            <a:fld id="{49ACA70B-F061-43DB-A438-3BE26A395010}" type="slidenum">
              <a:rPr lang="en-US" smtClean="0"/>
              <a:t>9</a:t>
            </a:fld>
            <a:endParaRPr lang="en-US"/>
          </a:p>
        </p:txBody>
      </p:sp>
    </p:spTree>
    <p:extLst>
      <p:ext uri="{BB962C8B-B14F-4D97-AF65-F5344CB8AC3E}">
        <p14:creationId xmlns:p14="http://schemas.microsoft.com/office/powerpoint/2010/main" val="18377557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1B8A7A-567C-46A7-878F-3B06C9DAE538}" type="slidenum">
              <a:rPr lang="en-US" smtClean="0"/>
              <a:t>10</a:t>
            </a:fld>
            <a:endParaRPr lang="en-US"/>
          </a:p>
        </p:txBody>
      </p:sp>
    </p:spTree>
    <p:extLst>
      <p:ext uri="{BB962C8B-B14F-4D97-AF65-F5344CB8AC3E}">
        <p14:creationId xmlns:p14="http://schemas.microsoft.com/office/powerpoint/2010/main" val="2484499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picture containing arch, bridge, umbrella&#10;&#10;Description automatically generated">
            <a:extLst>
              <a:ext uri="{FF2B5EF4-FFF2-40B4-BE49-F238E27FC236}">
                <a16:creationId xmlns:a16="http://schemas.microsoft.com/office/drawing/2014/main" id="{C72DD918-435D-4C6E-AB00-5A4F0D76D6F9}"/>
              </a:ext>
            </a:extLst>
          </p:cNvPr>
          <p:cNvPicPr>
            <a:picLocks noChangeAspect="1"/>
          </p:cNvPicPr>
          <p:nvPr userDrawn="1"/>
        </p:nvPicPr>
        <p:blipFill rotWithShape="1">
          <a:blip r:embed="rId3">
            <a:alphaModFix amt="75000"/>
            <a:extLst>
              <a:ext uri="{28A0092B-C50C-407E-A947-70E740481C1C}">
                <a14:useLocalDpi xmlns:a14="http://schemas.microsoft.com/office/drawing/2010/main" val="0"/>
              </a:ext>
            </a:extLst>
          </a:blip>
          <a:srcRect b="26384"/>
          <a:stretch/>
        </p:blipFill>
        <p:spPr>
          <a:xfrm>
            <a:off x="0" y="1809447"/>
            <a:ext cx="12192000" cy="5048553"/>
          </a:xfrm>
          <a:prstGeom prst="rect">
            <a:avLst/>
          </a:prstGeom>
        </p:spPr>
      </p:pic>
      <p:sp>
        <p:nvSpPr>
          <p:cNvPr id="2" name="Title 1">
            <a:extLst>
              <a:ext uri="{FF2B5EF4-FFF2-40B4-BE49-F238E27FC236}">
                <a16:creationId xmlns:a16="http://schemas.microsoft.com/office/drawing/2014/main" id="{3740B48D-E6D3-4050-98C5-7181EE15910F}"/>
              </a:ext>
            </a:extLst>
          </p:cNvPr>
          <p:cNvSpPr>
            <a:spLocks noGrp="1"/>
          </p:cNvSpPr>
          <p:nvPr>
            <p:ph type="title"/>
          </p:nvPr>
        </p:nvSpPr>
        <p:spPr>
          <a:xfrm>
            <a:off x="738051" y="3169442"/>
            <a:ext cx="6177280" cy="2272937"/>
          </a:xfrm>
        </p:spPr>
        <p:txBody>
          <a:bodyPr anchor="t"/>
          <a:lstStyle>
            <a:lvl1pPr algn="l">
              <a:defRPr sz="6000" b="1">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6DB3A4B-5975-4881-B752-CBEA5CD52DEF}"/>
              </a:ext>
            </a:extLst>
          </p:cNvPr>
          <p:cNvSpPr>
            <a:spLocks noGrp="1"/>
          </p:cNvSpPr>
          <p:nvPr>
            <p:ph type="body" idx="1"/>
          </p:nvPr>
        </p:nvSpPr>
        <p:spPr>
          <a:xfrm>
            <a:off x="738051" y="5664011"/>
            <a:ext cx="6177280" cy="1193989"/>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682C6393-96C2-4213-99E5-06F6DBFCB57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047917" y="392376"/>
            <a:ext cx="607933" cy="727639"/>
          </a:xfrm>
          <a:prstGeom prst="rect">
            <a:avLst/>
          </a:prstGeom>
        </p:spPr>
      </p:pic>
      <p:pic>
        <p:nvPicPr>
          <p:cNvPr id="12" name="Picture 11">
            <a:extLst>
              <a:ext uri="{FF2B5EF4-FFF2-40B4-BE49-F238E27FC236}">
                <a16:creationId xmlns:a16="http://schemas.microsoft.com/office/drawing/2014/main" id="{5C8E53AA-59DC-4A58-866E-E4FC8AE5C58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91013" y="314719"/>
            <a:ext cx="1765912" cy="882956"/>
          </a:xfrm>
          <a:prstGeom prst="rect">
            <a:avLst/>
          </a:prstGeom>
        </p:spPr>
      </p:pic>
    </p:spTree>
    <p:extLst>
      <p:ext uri="{BB962C8B-B14F-4D97-AF65-F5344CB8AC3E}">
        <p14:creationId xmlns:p14="http://schemas.microsoft.com/office/powerpoint/2010/main" val="73877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22B3-5569-4DC9-96DD-2519E51963C4}"/>
              </a:ext>
            </a:extLst>
          </p:cNvPr>
          <p:cNvSpPr>
            <a:spLocks noGrp="1"/>
          </p:cNvSpPr>
          <p:nvPr>
            <p:ph type="ctrTitle"/>
          </p:nvPr>
        </p:nvSpPr>
        <p:spPr>
          <a:xfrm>
            <a:off x="1524000" y="1509411"/>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375CAC3-C0E1-4A15-842E-95C3ECAFF773}"/>
              </a:ext>
            </a:extLst>
          </p:cNvPr>
          <p:cNvSpPr>
            <a:spLocks noGrp="1"/>
          </p:cNvSpPr>
          <p:nvPr>
            <p:ph type="subTitle" idx="1"/>
          </p:nvPr>
        </p:nvSpPr>
        <p:spPr>
          <a:xfrm>
            <a:off x="1524000" y="499541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07206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CCEB-11AD-4415-876F-EB53716D90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B2C259-7F5A-4F6E-A44D-77A6625170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89556-21C7-48AF-A681-F8A84F1C5645}"/>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5" name="Footer Placeholder 4">
            <a:extLst>
              <a:ext uri="{FF2B5EF4-FFF2-40B4-BE49-F238E27FC236}">
                <a16:creationId xmlns:a16="http://schemas.microsoft.com/office/drawing/2014/main" id="{E6BC0A5A-0078-494B-AE28-256670157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D6460-726A-48C6-A914-0F7E3E4430F3}"/>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3984847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3"/>
          <p:cNvSpPr>
            <a:spLocks noGrp="1"/>
          </p:cNvSpPr>
          <p:nvPr>
            <p:ph type="body" sz="quarter" idx="10"/>
          </p:nvPr>
        </p:nvSpPr>
        <p:spPr>
          <a:xfrm>
            <a:off x="789517" y="1436689"/>
            <a:ext cx="10792883" cy="4370387"/>
          </a:xfrm>
        </p:spPr>
        <p:txBody>
          <a:bodyPr/>
          <a:lstStyle>
            <a:lvl1pPr>
              <a:defRPr sz="2800">
                <a:solidFill>
                  <a:schemeClr val="tx2"/>
                </a:solidFill>
              </a:defRPr>
            </a:lvl1pPr>
            <a:lvl2pPr>
              <a:defRPr sz="24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7380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B0596-1AF2-4DBB-B5CE-D2AC7DE37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11555E-924B-43C4-8294-6CEFD8C7AF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C2C0C-9EAB-4F84-B0BA-318E97133515}"/>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5" name="Footer Placeholder 4">
            <a:extLst>
              <a:ext uri="{FF2B5EF4-FFF2-40B4-BE49-F238E27FC236}">
                <a16:creationId xmlns:a16="http://schemas.microsoft.com/office/drawing/2014/main" id="{9A148759-88E2-44F0-AE91-8D0359A61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225CD-BCF9-413C-822A-A7F87C9F123A}"/>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272492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p>
        </p:txBody>
      </p:sp>
      <p:sp>
        <p:nvSpPr>
          <p:cNvPr id="7" name="Text Placeholder 6"/>
          <p:cNvSpPr>
            <a:spLocks noGrp="1"/>
          </p:cNvSpPr>
          <p:nvPr>
            <p:ph type="body" sz="quarter" idx="10"/>
          </p:nvPr>
        </p:nvSpPr>
        <p:spPr>
          <a:xfrm>
            <a:off x="790221" y="1454150"/>
            <a:ext cx="10792179" cy="1143000"/>
          </a:xfrm>
        </p:spPr>
        <p:txBody>
          <a:bodyPr>
            <a:noAutofit/>
          </a:bodyPr>
          <a:lstStyle>
            <a:lvl1pPr marL="0" indent="0">
              <a:lnSpc>
                <a:spcPct val="100000"/>
              </a:lnSpc>
              <a:buNone/>
              <a:defRPr sz="1800">
                <a:solidFill>
                  <a:schemeClr val="tx2"/>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790221" y="2724150"/>
            <a:ext cx="10792179" cy="3005138"/>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83605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sp>
        <p:nvSpPr>
          <p:cNvPr id="7" name="Rectangle 10"/>
          <p:cNvSpPr/>
          <p:nvPr userDrawn="1"/>
        </p:nvSpPr>
        <p:spPr>
          <a:xfrm>
            <a:off x="146082" y="2824745"/>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chemeClr val="tx2"/>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val="0"/>
              </a:ext>
            </a:extLst>
          </a:blip>
          <a:srcRect r="81488"/>
          <a:stretch/>
        </p:blipFill>
        <p:spPr>
          <a:xfrm>
            <a:off x="959033" y="3142804"/>
            <a:ext cx="687016" cy="791055"/>
          </a:xfrm>
          <a:prstGeom prst="rect">
            <a:avLst/>
          </a:prstGeom>
        </p:spPr>
      </p:pic>
    </p:spTree>
    <p:extLst>
      <p:ext uri="{BB962C8B-B14F-4D97-AF65-F5344CB8AC3E}">
        <p14:creationId xmlns:p14="http://schemas.microsoft.com/office/powerpoint/2010/main" val="7243502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C4DF-71BA-4E11-9CBE-930FD2F41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3B2C45-5F2E-494E-9B6B-AE467CDC9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CC3B68-9ADC-4E6E-A937-720E6F4CA423}"/>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5" name="Footer Placeholder 4">
            <a:extLst>
              <a:ext uri="{FF2B5EF4-FFF2-40B4-BE49-F238E27FC236}">
                <a16:creationId xmlns:a16="http://schemas.microsoft.com/office/drawing/2014/main" id="{17BAD851-C87B-41AB-8158-2277B1103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C8E1B-A9E0-485E-8022-FE2F51837E66}"/>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113520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orizont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Picture Placeholder 3"/>
          <p:cNvSpPr>
            <a:spLocks noGrp="1"/>
          </p:cNvSpPr>
          <p:nvPr>
            <p:ph type="pic" sz="quarter" idx="10" hasCustomPrompt="1"/>
          </p:nvPr>
        </p:nvSpPr>
        <p:spPr>
          <a:xfrm>
            <a:off x="789517" y="1533526"/>
            <a:ext cx="10792883" cy="1928813"/>
          </a:xfrm>
        </p:spPr>
        <p:txBody>
          <a:bodyPr>
            <a:noAutofit/>
          </a:bodyPr>
          <a:lstStyle>
            <a:lvl1pPr>
              <a:defRPr sz="1800"/>
            </a:lvl1pPr>
          </a:lstStyle>
          <a:p>
            <a:r>
              <a:rPr lang="en-US"/>
              <a:t>Click to add photo</a:t>
            </a:r>
          </a:p>
        </p:txBody>
      </p:sp>
      <p:sp>
        <p:nvSpPr>
          <p:cNvPr id="5" name="Text Placeholder 10"/>
          <p:cNvSpPr>
            <a:spLocks noGrp="1"/>
          </p:cNvSpPr>
          <p:nvPr>
            <p:ph type="body" sz="quarter" idx="11" hasCustomPrompt="1"/>
          </p:nvPr>
        </p:nvSpPr>
        <p:spPr>
          <a:xfrm>
            <a:off x="790221" y="3636670"/>
            <a:ext cx="10792179" cy="2496961"/>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37096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3835" y="1590675"/>
            <a:ext cx="5380567" cy="399490"/>
          </a:xfrm>
          <a:prstGeom prst="rect">
            <a:avLst/>
          </a:prstGeom>
        </p:spPr>
        <p:txBody>
          <a:bodyPr/>
          <a:lstStyle>
            <a:lvl1pPr marL="0" indent="0">
              <a:buFontTx/>
              <a:buNone/>
              <a:defRPr sz="2400" b="1"/>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5" name="Text Placeholder 3"/>
          <p:cNvSpPr>
            <a:spLocks noGrp="1"/>
          </p:cNvSpPr>
          <p:nvPr>
            <p:ph type="body" sz="quarter" idx="11"/>
          </p:nvPr>
        </p:nvSpPr>
        <p:spPr>
          <a:xfrm>
            <a:off x="6206102" y="1590675"/>
            <a:ext cx="5380567" cy="399490"/>
          </a:xfrm>
          <a:prstGeom prst="rect">
            <a:avLst/>
          </a:prstGeom>
        </p:spPr>
        <p:txBody>
          <a:bodyPr/>
          <a:lstStyle>
            <a:lvl1pPr marL="0" indent="0">
              <a:buFontTx/>
              <a:buNone/>
              <a:defRPr sz="2400" b="1"/>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7" name="Text Placeholder 3"/>
          <p:cNvSpPr>
            <a:spLocks noGrp="1"/>
          </p:cNvSpPr>
          <p:nvPr>
            <p:ph type="body" sz="quarter" idx="12"/>
          </p:nvPr>
        </p:nvSpPr>
        <p:spPr>
          <a:xfrm>
            <a:off x="613835" y="2084040"/>
            <a:ext cx="5380567" cy="4104475"/>
          </a:xfrm>
          <a:prstGeom prst="rect">
            <a:avLst/>
          </a:prstGeom>
        </p:spPr>
        <p:txBody>
          <a:bodyPr/>
          <a:lstStyle>
            <a:lvl1pPr marL="342891" indent="-342891">
              <a:buClr>
                <a:srgbClr val="E60000"/>
              </a:buClr>
              <a:buFont typeface="Arial" panose="020B0604020202020204" pitchFamily="34" charset="0"/>
              <a:buChar char="•"/>
              <a:defRPr sz="2000" b="0" baseline="0"/>
            </a:lvl1pPr>
            <a:lvl2pPr marL="800080" indent="-342891">
              <a:buClr>
                <a:srgbClr val="E60000"/>
              </a:buClr>
              <a:buSzPct val="120000"/>
              <a:buFont typeface="Calibri" panose="020F0502020204030204" pitchFamily="34" charset="0"/>
              <a:buChar char="─"/>
              <a:defRPr sz="1800" baseline="0"/>
            </a:lvl2pPr>
            <a:lvl3pPr marL="1257269" indent="-342891">
              <a:buClr>
                <a:srgbClr val="FF0000"/>
              </a:buClr>
              <a:buFont typeface="Wingdings" panose="05000000000000000000" pitchFamily="2" charset="2"/>
              <a:buChar char="§"/>
              <a:defRPr sz="1600"/>
            </a:lvl3pPr>
            <a:lvl4pPr marL="1657309" indent="-285744">
              <a:buClr>
                <a:srgbClr val="FF0000"/>
              </a:buClr>
              <a:buSzPct val="120000"/>
              <a:buFont typeface="Wingdings" panose="05000000000000000000" pitchFamily="2" charset="2"/>
              <a:buChar char="ü"/>
              <a:defRPr sz="1400"/>
            </a:lvl4pPr>
            <a:lvl5pPr marL="2114498" indent="-285744">
              <a:buClr>
                <a:srgbClr val="FF0000"/>
              </a:buClr>
              <a:buFont typeface="Wingdings" panose="05000000000000000000" pitchFamily="2" charset="2"/>
              <a:buChar char="Ø"/>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quarter" idx="13"/>
          </p:nvPr>
        </p:nvSpPr>
        <p:spPr>
          <a:xfrm>
            <a:off x="6206102" y="2084039"/>
            <a:ext cx="5380567" cy="4104475"/>
          </a:xfrm>
          <a:prstGeom prst="rect">
            <a:avLst/>
          </a:prstGeom>
        </p:spPr>
        <p:txBody>
          <a:bodyPr/>
          <a:lstStyle>
            <a:lvl1pPr marL="342891" indent="-342891">
              <a:buClr>
                <a:srgbClr val="E60000"/>
              </a:buClr>
              <a:buFont typeface="Arial" panose="020B0604020202020204" pitchFamily="34" charset="0"/>
              <a:buChar char="•"/>
              <a:defRPr sz="2000" b="0" baseline="0"/>
            </a:lvl1pPr>
            <a:lvl2pPr marL="800080" indent="-342891">
              <a:buClr>
                <a:srgbClr val="E60000"/>
              </a:buClr>
              <a:buSzPct val="120000"/>
              <a:buFont typeface="Calibri" panose="020F0502020204030204" pitchFamily="34" charset="0"/>
              <a:buChar char="─"/>
              <a:defRPr sz="1800" baseline="0"/>
            </a:lvl2pPr>
            <a:lvl3pPr marL="1257269" indent="-342891">
              <a:buClr>
                <a:srgbClr val="FF0000"/>
              </a:buClr>
              <a:buFont typeface="Wingdings" panose="05000000000000000000" pitchFamily="2" charset="2"/>
              <a:buChar char="§"/>
              <a:defRPr sz="1600"/>
            </a:lvl3pPr>
            <a:lvl4pPr marL="1657309" indent="-285744">
              <a:buClr>
                <a:srgbClr val="FF0000"/>
              </a:buClr>
              <a:buSzPct val="120000"/>
              <a:buFont typeface="Wingdings" panose="05000000000000000000" pitchFamily="2" charset="2"/>
              <a:buChar char="ü"/>
              <a:defRPr sz="1400"/>
            </a:lvl4pPr>
            <a:lvl5pPr marL="2114498" indent="-285744">
              <a:buClr>
                <a:srgbClr val="FF0000"/>
              </a:buClr>
              <a:buFont typeface="Wingdings" panose="05000000000000000000" pitchFamily="2" charset="2"/>
              <a:buChar char="Ø"/>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8730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219201" y="2490217"/>
            <a:ext cx="9774091" cy="913813"/>
          </a:xfrm>
          <a:prstGeom prst="rect">
            <a:avLst/>
          </a:prstGeom>
        </p:spPr>
        <p:txBody>
          <a:bodyPr/>
          <a:lstStyle>
            <a:lvl1pPr marL="0" indent="0" algn="ctr">
              <a:buFontTx/>
              <a:buNone/>
              <a:defRPr b="1">
                <a:solidFill>
                  <a:srgbClr val="1F4284"/>
                </a:solidFill>
                <a:latin typeface="+mn-lt"/>
              </a:defRPr>
            </a:lvl1pPr>
          </a:lstStyle>
          <a:p>
            <a:pPr lvl="0"/>
            <a:r>
              <a:rPr lang="en-US" dirty="0"/>
              <a:t>Click to edit Master title style</a:t>
            </a:r>
          </a:p>
        </p:txBody>
      </p:sp>
      <p:sp>
        <p:nvSpPr>
          <p:cNvPr id="6" name="Text Placeholder 5"/>
          <p:cNvSpPr>
            <a:spLocks noGrp="1"/>
          </p:cNvSpPr>
          <p:nvPr>
            <p:ph type="body" sz="quarter" idx="11" hasCustomPrompt="1"/>
          </p:nvPr>
        </p:nvSpPr>
        <p:spPr>
          <a:xfrm>
            <a:off x="1240368" y="3419729"/>
            <a:ext cx="9752925" cy="914400"/>
          </a:xfrm>
          <a:prstGeom prst="rect">
            <a:avLst/>
          </a:prstGeom>
        </p:spPr>
        <p:txBody>
          <a:bodyPr/>
          <a:lstStyle>
            <a:lvl1pPr marL="0" indent="0">
              <a:buFontTx/>
              <a:buNone/>
              <a:defRPr sz="2000">
                <a:solidFill>
                  <a:schemeClr val="tx1">
                    <a:lumMod val="65000"/>
                    <a:lumOff val="35000"/>
                  </a:schemeClr>
                </a:solidFill>
              </a:defRPr>
            </a:lvl1pPr>
          </a:lstStyle>
          <a:p>
            <a:r>
              <a:rPr lang="en-US" dirty="0"/>
              <a:t>Click to edit Master subtitle style</a:t>
            </a:r>
          </a:p>
        </p:txBody>
      </p:sp>
    </p:spTree>
    <p:extLst>
      <p:ext uri="{BB962C8B-B14F-4D97-AF65-F5344CB8AC3E}">
        <p14:creationId xmlns:p14="http://schemas.microsoft.com/office/powerpoint/2010/main" val="745420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522516" y="1065807"/>
            <a:ext cx="11146969" cy="4995359"/>
          </a:xfrm>
          <a:prstGeom prst="rect">
            <a:avLst/>
          </a:prstGeom>
        </p:spPr>
        <p:txBody>
          <a:bodyPr/>
          <a:lstStyle>
            <a:lvl1pPr marL="228600" indent="-228600">
              <a:buClr>
                <a:srgbClr val="E60000"/>
              </a:buClr>
              <a:buFont typeface="Arial" panose="020B0604020202020204" pitchFamily="34" charset="0"/>
              <a:buChar char="•"/>
              <a:defRPr sz="2400"/>
            </a:lvl1pPr>
            <a:lvl2pPr marL="685800" indent="-228600">
              <a:buClr>
                <a:srgbClr val="E60000"/>
              </a:buClr>
              <a:buSzPct val="120000"/>
              <a:buFont typeface="Calibri" panose="020F0502020204030204" pitchFamily="34" charset="0"/>
              <a:buChar char="─"/>
              <a:defRPr sz="2200"/>
            </a:lvl2pPr>
            <a:lvl3pPr marL="1143000" indent="-228600">
              <a:buClr>
                <a:srgbClr val="E60000"/>
              </a:buClr>
              <a:buFont typeface="Wingdings" panose="05000000000000000000" pitchFamily="2" charset="2"/>
              <a:buChar char="§"/>
              <a:defRPr/>
            </a:lvl3pPr>
            <a:lvl4pPr marL="1600200" indent="-228600">
              <a:buClr>
                <a:srgbClr val="E60000"/>
              </a:buClr>
              <a:buSzPct val="120000"/>
              <a:buFont typeface="Wingdings" panose="05000000000000000000" pitchFamily="2" charset="2"/>
              <a:buChar char="ü"/>
              <a:defRPr/>
            </a:lvl4pPr>
            <a:lvl5pPr marL="2057400" indent="-228600">
              <a:buClr>
                <a:srgbClr val="E60000"/>
              </a:buClr>
              <a:buFont typeface="Wingdings" panose="05000000000000000000" pitchFamily="2" charset="2"/>
              <a:buChar char="Ø"/>
              <a:defRPr sz="1600"/>
            </a:lvl5pPr>
            <a:lvl6pPr marL="2514600" indent="-228600">
              <a:buClr>
                <a:srgbClr val="E60000"/>
              </a:buClr>
              <a:buSzPct val="120000"/>
              <a:buFont typeface="Calibri" panose="020F0502020204030204" pitchFamily="34" charset="0"/>
              <a:buChar char="◊"/>
              <a:defRPr sz="1400"/>
            </a:lvl6pPr>
            <a:lvl7pPr marL="2971800" indent="-228600">
              <a:buClr>
                <a:srgbClr val="E60000"/>
              </a:buClr>
              <a:buFont typeface="Wingdings" panose="05000000000000000000" pitchFamily="2" charset="2"/>
              <a:buChar char="q"/>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522515" y="86452"/>
            <a:ext cx="11146971" cy="679903"/>
          </a:xfrm>
          <a:prstGeom prst="rect">
            <a:avLst/>
          </a:prstGeom>
        </p:spPr>
        <p:txBody>
          <a:bodyPr/>
          <a:lstStyle>
            <a:lvl1pPr algn="ctr">
              <a:defRPr sz="4000" b="1" i="0" baseline="0">
                <a:solidFill>
                  <a:srgbClr val="1F4283"/>
                </a:solidFill>
                <a:latin typeface="+mj-lt"/>
              </a:defRPr>
            </a:lvl1pPr>
          </a:lstStyle>
          <a:p>
            <a:r>
              <a:rPr lang="en-US"/>
              <a:t>Click to edit Master title style</a:t>
            </a:r>
            <a:endParaRPr lang="en-US" dirty="0"/>
          </a:p>
        </p:txBody>
      </p:sp>
      <p:sp>
        <p:nvSpPr>
          <p:cNvPr id="6" name="Slide Number Placeholder 14"/>
          <p:cNvSpPr txBox="1">
            <a:spLocks/>
          </p:cNvSpPr>
          <p:nvPr userDrawn="1"/>
        </p:nvSpPr>
        <p:spPr>
          <a:xfrm>
            <a:off x="11529392" y="6481764"/>
            <a:ext cx="6626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19D183C-3142-489B-94BE-E27B7C059226}" type="slidenum">
              <a:rPr lang="en-US" sz="1600" smtClean="0">
                <a:solidFill>
                  <a:schemeClr val="bg1"/>
                </a:solidFill>
              </a:rPr>
              <a:t>‹#›</a:t>
            </a:fld>
            <a:endParaRPr lang="en-US" sz="1600" dirty="0">
              <a:solidFill>
                <a:schemeClr val="bg1"/>
              </a:solidFill>
            </a:endParaRPr>
          </a:p>
        </p:txBody>
      </p:sp>
    </p:spTree>
    <p:extLst>
      <p:ext uri="{BB962C8B-B14F-4D97-AF65-F5344CB8AC3E}">
        <p14:creationId xmlns:p14="http://schemas.microsoft.com/office/powerpoint/2010/main" val="2560046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Title 1"/>
          <p:cNvSpPr>
            <a:spLocks noGrp="1"/>
          </p:cNvSpPr>
          <p:nvPr>
            <p:ph type="title"/>
          </p:nvPr>
        </p:nvSpPr>
        <p:spPr>
          <a:xfrm>
            <a:off x="522516" y="121920"/>
            <a:ext cx="11146971" cy="644434"/>
          </a:xfrm>
          <a:prstGeom prst="rect">
            <a:avLst/>
          </a:prstGeom>
        </p:spPr>
        <p:txBody>
          <a:bodyPr/>
          <a:lstStyle>
            <a:lvl1pPr algn="ctr">
              <a:defRPr sz="4000" b="1" i="0" baseline="0">
                <a:solidFill>
                  <a:srgbClr val="1F4283"/>
                </a:solidFill>
                <a:latin typeface="+mn-lt"/>
              </a:defRPr>
            </a:lvl1pPr>
          </a:lstStyle>
          <a:p>
            <a:r>
              <a:rPr lang="en-US"/>
              <a:t>Click to edit Master title style</a:t>
            </a:r>
            <a:endParaRPr lang="en-US" dirty="0"/>
          </a:p>
        </p:txBody>
      </p:sp>
      <p:sp>
        <p:nvSpPr>
          <p:cNvPr id="3" name="Content Placeholder 2"/>
          <p:cNvSpPr>
            <a:spLocks noGrp="1"/>
          </p:cNvSpPr>
          <p:nvPr>
            <p:ph sz="quarter" idx="10"/>
          </p:nvPr>
        </p:nvSpPr>
        <p:spPr>
          <a:xfrm>
            <a:off x="522819" y="1130299"/>
            <a:ext cx="11146367" cy="5001768"/>
          </a:xfrm>
          <a:prstGeom prst="rect">
            <a:avLst/>
          </a:prstGeom>
        </p:spPr>
        <p:txBody>
          <a:bodyPr/>
          <a:lstStyle>
            <a:lvl1pPr>
              <a:buClr>
                <a:srgbClr val="E60000"/>
              </a:buClr>
              <a:defRPr/>
            </a:lvl1pPr>
            <a:lvl2pPr marL="457189" indent="-228594">
              <a:buClr>
                <a:srgbClr val="E60000"/>
              </a:buClr>
              <a:buFont typeface="Calibri" panose="020F0502020204030204" pitchFamily="34" charset="0"/>
              <a:buChar char="−"/>
              <a:defRPr sz="2400"/>
            </a:lvl2pPr>
            <a:lvl3pPr marL="685783" indent="-228594">
              <a:buClr>
                <a:srgbClr val="E60000"/>
              </a:buClr>
              <a:buFont typeface="Wingdings" panose="05000000000000000000" pitchFamily="2" charset="2"/>
              <a:buChar char="§"/>
              <a:defRPr/>
            </a:lvl3pPr>
            <a:lvl4pPr marL="914377" indent="-228594">
              <a:buClr>
                <a:srgbClr val="E60000"/>
              </a:buClr>
              <a:buFont typeface="Wingdings" panose="05000000000000000000" pitchFamily="2" charset="2"/>
              <a:buChar char="ü"/>
              <a:defRPr/>
            </a:lvl4pPr>
            <a:lvl5pPr marL="1142971" indent="-228594">
              <a:buClr>
                <a:srgbClr val="E60000"/>
              </a:buClr>
              <a:buFont typeface="Wingdings" panose="05000000000000000000" pitchFamily="2" charset="2"/>
              <a:buChar char="Ø"/>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939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A536-BF8B-4A04-92B9-8E6098376300}"/>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8A79B3-AFD4-435C-AB79-47194C9A9A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82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FD08-7AB2-4851-AB2E-D4F4F455D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E1EA0-A210-4F5A-8A13-638A5D7F71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C0A2A-9B02-4B25-A4DD-F531BA536FDA}"/>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5" name="Footer Placeholder 4">
            <a:extLst>
              <a:ext uri="{FF2B5EF4-FFF2-40B4-BE49-F238E27FC236}">
                <a16:creationId xmlns:a16="http://schemas.microsoft.com/office/drawing/2014/main" id="{F0428B2F-5BFC-43C2-A4D8-946998B5A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8D39B-BA49-4514-83AD-717C51B292D7}"/>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168665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4DF5-3FFC-422C-91D3-FD95D6CFE7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408648-529E-4537-AEF0-96D561A09293}"/>
              </a:ext>
            </a:extLst>
          </p:cNvPr>
          <p:cNvSpPr>
            <a:spLocks noGrp="1"/>
          </p:cNvSpPr>
          <p:nvPr>
            <p:ph sz="half" idx="1"/>
          </p:nvPr>
        </p:nvSpPr>
        <p:spPr>
          <a:xfrm>
            <a:off x="503162" y="1156305"/>
            <a:ext cx="5483980" cy="528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DF3320-26FB-4CF8-A1E7-3D5E739F9375}"/>
              </a:ext>
            </a:extLst>
          </p:cNvPr>
          <p:cNvSpPr>
            <a:spLocks noGrp="1"/>
          </p:cNvSpPr>
          <p:nvPr>
            <p:ph sz="half" idx="2"/>
          </p:nvPr>
        </p:nvSpPr>
        <p:spPr>
          <a:xfrm>
            <a:off x="6204860" y="1156305"/>
            <a:ext cx="5483980" cy="528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463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74E6-1C41-4479-9A50-13F1462197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1B6197-2FD7-4EA6-BE9F-E7FADE61F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FDD29C-95CA-45C5-AA93-151267886BA1}"/>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5" name="Footer Placeholder 4">
            <a:extLst>
              <a:ext uri="{FF2B5EF4-FFF2-40B4-BE49-F238E27FC236}">
                <a16:creationId xmlns:a16="http://schemas.microsoft.com/office/drawing/2014/main" id="{75574A9F-4833-4288-8775-11ED931DD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042B2-89C9-47DB-BE2D-87690E235E1E}"/>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1017345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288C5-9FFF-4FB4-BBF3-EE35D4C0E353}"/>
              </a:ext>
            </a:extLst>
          </p:cNvPr>
          <p:cNvSpPr>
            <a:spLocks noGrp="1"/>
          </p:cNvSpPr>
          <p:nvPr>
            <p:ph type="body" idx="1"/>
          </p:nvPr>
        </p:nvSpPr>
        <p:spPr>
          <a:xfrm>
            <a:off x="503162" y="921101"/>
            <a:ext cx="5505138" cy="823912"/>
          </a:xfrm>
        </p:spPr>
        <p:txBody>
          <a:bodyPr anchor="b">
            <a:normAutofit/>
          </a:bodyPr>
          <a:lstStyle>
            <a:lvl1pPr marL="0" indent="0">
              <a:buNone/>
              <a:defRPr sz="28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2FE40-D440-4EB1-9F59-39A531E0243B}"/>
              </a:ext>
            </a:extLst>
          </p:cNvPr>
          <p:cNvSpPr>
            <a:spLocks noGrp="1"/>
          </p:cNvSpPr>
          <p:nvPr>
            <p:ph sz="half" idx="2"/>
          </p:nvPr>
        </p:nvSpPr>
        <p:spPr>
          <a:xfrm>
            <a:off x="503162" y="1883300"/>
            <a:ext cx="5505138" cy="4553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5273D4-E22A-4A31-B626-D5CC0C41C3B7}"/>
              </a:ext>
            </a:extLst>
          </p:cNvPr>
          <p:cNvSpPr>
            <a:spLocks noGrp="1"/>
          </p:cNvSpPr>
          <p:nvPr>
            <p:ph type="body" sz="quarter" idx="3"/>
          </p:nvPr>
        </p:nvSpPr>
        <p:spPr>
          <a:xfrm>
            <a:off x="6183702" y="921101"/>
            <a:ext cx="5532248" cy="823912"/>
          </a:xfrm>
        </p:spPr>
        <p:txBody>
          <a:bodyPr anchor="b">
            <a:normAutofit/>
          </a:bodyPr>
          <a:lstStyle>
            <a:lvl1pPr marL="0" indent="0">
              <a:buNone/>
              <a:defRPr sz="28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739D5E-600E-4560-8C37-F99A615F3119}"/>
              </a:ext>
            </a:extLst>
          </p:cNvPr>
          <p:cNvSpPr>
            <a:spLocks noGrp="1"/>
          </p:cNvSpPr>
          <p:nvPr>
            <p:ph sz="quarter" idx="4"/>
          </p:nvPr>
        </p:nvSpPr>
        <p:spPr>
          <a:xfrm>
            <a:off x="6183702" y="1883300"/>
            <a:ext cx="5532248" cy="4553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38BCEDE-8E68-4662-8DEB-5C1EA7C8F9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1397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EC33-4CD3-4BAC-9072-7169D38B27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1224E-2D70-4956-8F03-D55D9C194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85F9E4-536A-408A-AFDC-2CF547BEF3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A9414-55FD-4AD9-A0D1-58F46019F0E2}"/>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6" name="Footer Placeholder 5">
            <a:extLst>
              <a:ext uri="{FF2B5EF4-FFF2-40B4-BE49-F238E27FC236}">
                <a16:creationId xmlns:a16="http://schemas.microsoft.com/office/drawing/2014/main" id="{7CE61731-76F7-483C-8989-1909FCADA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46707-0B9F-4C07-87AB-A821A654AC9A}"/>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272914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04B43-740F-4442-AFA2-8CFFBEAD54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0853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2A95-2319-409F-A458-EFC678C7A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C6F3D7-BABC-4EA1-BDFD-594D7FED40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A2F96-3F50-4F5D-9B3E-E9662F967F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3268B1-E962-4E5A-8935-AE0A6B667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41714D-AE89-450B-A194-22907E0655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CF7337-C0A7-4166-B6E8-B4288CB2DB19}"/>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8" name="Footer Placeholder 7">
            <a:extLst>
              <a:ext uri="{FF2B5EF4-FFF2-40B4-BE49-F238E27FC236}">
                <a16:creationId xmlns:a16="http://schemas.microsoft.com/office/drawing/2014/main" id="{6D456F4F-3BB3-44AE-8073-ABAB588180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738F1A-5966-479C-A9AD-679EA8B3D936}"/>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176659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A536-BF8B-4A04-92B9-8E609837630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8A79B3-AFD4-435C-AB79-47194C9A9A80}"/>
              </a:ext>
            </a:extLst>
          </p:cNvPr>
          <p:cNvSpPr>
            <a:spLocks noGrp="1"/>
          </p:cNvSpPr>
          <p:nvPr>
            <p:ph idx="1"/>
          </p:nvPr>
        </p:nvSpPr>
        <p:spPr>
          <a:xfrm>
            <a:off x="503161" y="1653186"/>
            <a:ext cx="11248571" cy="4757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5F7A4D2B-6D3F-49BF-A36F-364F77843E0D}"/>
              </a:ext>
            </a:extLst>
          </p:cNvPr>
          <p:cNvSpPr>
            <a:spLocks noGrp="1"/>
          </p:cNvSpPr>
          <p:nvPr>
            <p:ph type="body" idx="10"/>
          </p:nvPr>
        </p:nvSpPr>
        <p:spPr>
          <a:xfrm>
            <a:off x="503162" y="921101"/>
            <a:ext cx="11248570" cy="623084"/>
          </a:xfrm>
        </p:spPr>
        <p:txBody>
          <a:bodyPr anchor="b">
            <a:normAutofit/>
          </a:bodyPr>
          <a:lstStyle>
            <a:lvl1pPr marL="0" indent="0">
              <a:buNone/>
              <a:defRPr sz="28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950292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0480-0A21-4D14-A93B-286A6C04CC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1DC14-2EAE-41AE-BEF4-F4DF41E14004}"/>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4" name="Footer Placeholder 3">
            <a:extLst>
              <a:ext uri="{FF2B5EF4-FFF2-40B4-BE49-F238E27FC236}">
                <a16:creationId xmlns:a16="http://schemas.microsoft.com/office/drawing/2014/main" id="{858FD5A5-053B-4E62-98D3-3EEBAC8F83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6EEEA-E5CC-41A4-AA3B-FA9239438A64}"/>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3670487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extLst>
              <a:ext uri="{BEBA8EAE-BF5A-486C-A8C5-ECC9F3942E4B}">
                <a14:imgProps xmlns:a14="http://schemas.microsoft.com/office/drawing/2010/main">
                  <a14:imgLayer r:embed="rId3">
                    <a14:imgEffect>
                      <a14:sharpenSoften amount="-15000"/>
                    </a14:imgEffect>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2E98E9-51CB-45B8-9860-4B3992C777A5}"/>
              </a:ext>
            </a:extLst>
          </p:cNvPr>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05BCBDD3-A6CD-4D8B-B3D4-6451D8B59CD9}"/>
              </a:ext>
            </a:extLst>
          </p:cNvPr>
          <p:cNvPicPr>
            <a:picLocks noChangeAspect="1"/>
          </p:cNvPicPr>
          <p:nvPr userDrawn="1"/>
        </p:nvPicPr>
        <p:blipFill rotWithShape="1">
          <a:blip r:embed="rId4">
            <a:alphaModFix amt="70000"/>
            <a:extLst>
              <a:ext uri="{28A0092B-C50C-407E-A947-70E740481C1C}">
                <a14:useLocalDpi xmlns:a14="http://schemas.microsoft.com/office/drawing/2010/main" val="0"/>
              </a:ext>
            </a:extLst>
          </a:blip>
          <a:srcRect t="54958"/>
          <a:stretch/>
        </p:blipFill>
        <p:spPr>
          <a:xfrm>
            <a:off x="0" y="3768876"/>
            <a:ext cx="12192000" cy="3087410"/>
          </a:xfrm>
          <a:prstGeom prst="rect">
            <a:avLst/>
          </a:prstGeom>
        </p:spPr>
      </p:pic>
      <p:sp>
        <p:nvSpPr>
          <p:cNvPr id="4" name="Title 1">
            <a:extLst>
              <a:ext uri="{FF2B5EF4-FFF2-40B4-BE49-F238E27FC236}">
                <a16:creationId xmlns:a16="http://schemas.microsoft.com/office/drawing/2014/main" id="{A98A7708-F6C7-4DC5-895A-A81EF4F2D627}"/>
              </a:ext>
            </a:extLst>
          </p:cNvPr>
          <p:cNvSpPr>
            <a:spLocks noGrp="1"/>
          </p:cNvSpPr>
          <p:nvPr>
            <p:ph type="ctrTitle"/>
          </p:nvPr>
        </p:nvSpPr>
        <p:spPr>
          <a:xfrm>
            <a:off x="1524000" y="1509411"/>
            <a:ext cx="9144000" cy="2387600"/>
          </a:xfrm>
        </p:spPr>
        <p:txBody>
          <a:bodyPr anchor="b"/>
          <a:lstStyle>
            <a:lvl1pPr algn="ctr">
              <a:defRPr sz="60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830945CA-F19F-400A-9496-BE8C60E5C24C}"/>
              </a:ext>
            </a:extLst>
          </p:cNvPr>
          <p:cNvSpPr>
            <a:spLocks noGrp="1"/>
          </p:cNvSpPr>
          <p:nvPr>
            <p:ph type="subTitle" idx="1"/>
          </p:nvPr>
        </p:nvSpPr>
        <p:spPr>
          <a:xfrm>
            <a:off x="1524000" y="499541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954902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1450C-249B-4B47-A7B8-DECB4A3DD5F0}"/>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3" name="Footer Placeholder 2">
            <a:extLst>
              <a:ext uri="{FF2B5EF4-FFF2-40B4-BE49-F238E27FC236}">
                <a16:creationId xmlns:a16="http://schemas.microsoft.com/office/drawing/2014/main" id="{EDE7BCFE-8206-42CD-AAC9-426F81D835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F8BB28-9D33-4712-821D-7BD61E77449A}"/>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81426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a:lum/>
            <a:extLst>
              <a:ext uri="{BEBA8EAE-BF5A-486C-A8C5-ECC9F3942E4B}">
                <a14:imgProps xmlns:a14="http://schemas.microsoft.com/office/drawing/2010/main">
                  <a14:imgLayer r:embed="rId3">
                    <a14:imgEffect>
                      <a14:sharpenSoften amount="-15000"/>
                    </a14:imgEffect>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2E98E9-51CB-45B8-9860-4B3992C777A5}"/>
              </a:ext>
            </a:extLst>
          </p:cNvPr>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arch, bridge, umbrella&#10;&#10;Description automatically generated">
            <a:extLst>
              <a:ext uri="{FF2B5EF4-FFF2-40B4-BE49-F238E27FC236}">
                <a16:creationId xmlns:a16="http://schemas.microsoft.com/office/drawing/2014/main" id="{2C233E7E-5B42-4356-B931-38A3A24F994A}"/>
              </a:ext>
            </a:extLst>
          </p:cNvPr>
          <p:cNvPicPr>
            <a:picLocks noChangeAspect="1"/>
          </p:cNvPicPr>
          <p:nvPr userDrawn="1"/>
        </p:nvPicPr>
        <p:blipFill rotWithShape="1">
          <a:blip r:embed="rId4">
            <a:alphaModFix amt="75000"/>
            <a:extLst>
              <a:ext uri="{28A0092B-C50C-407E-A947-70E740481C1C}">
                <a14:useLocalDpi xmlns:a14="http://schemas.microsoft.com/office/drawing/2010/main" val="0"/>
              </a:ext>
            </a:extLst>
          </a:blip>
          <a:srcRect b="26384"/>
          <a:stretch/>
        </p:blipFill>
        <p:spPr>
          <a:xfrm>
            <a:off x="0" y="1809447"/>
            <a:ext cx="12192000" cy="5048553"/>
          </a:xfrm>
          <a:prstGeom prst="rect">
            <a:avLst/>
          </a:prstGeom>
        </p:spPr>
      </p:pic>
      <p:sp>
        <p:nvSpPr>
          <p:cNvPr id="4" name="Title 1">
            <a:extLst>
              <a:ext uri="{FF2B5EF4-FFF2-40B4-BE49-F238E27FC236}">
                <a16:creationId xmlns:a16="http://schemas.microsoft.com/office/drawing/2014/main" id="{A98A7708-F6C7-4DC5-895A-A81EF4F2D627}"/>
              </a:ext>
            </a:extLst>
          </p:cNvPr>
          <p:cNvSpPr>
            <a:spLocks noGrp="1"/>
          </p:cNvSpPr>
          <p:nvPr>
            <p:ph type="ctrTitle"/>
          </p:nvPr>
        </p:nvSpPr>
        <p:spPr>
          <a:xfrm>
            <a:off x="1524000" y="3668683"/>
            <a:ext cx="9144000" cy="1928553"/>
          </a:xfrm>
        </p:spPr>
        <p:txBody>
          <a:bodyPr anchor="b"/>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741379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618A-0646-41BA-A96F-A47F884EE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01CD2-04A2-4A40-988E-0D324E88C9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3A153-A7C5-4E86-A563-2E2FEA763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2B222-9207-46DF-B766-415FDB51ED10}"/>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6" name="Footer Placeholder 5">
            <a:extLst>
              <a:ext uri="{FF2B5EF4-FFF2-40B4-BE49-F238E27FC236}">
                <a16:creationId xmlns:a16="http://schemas.microsoft.com/office/drawing/2014/main" id="{257F7A4E-3B30-4F3F-85DC-2F452CAC4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136E5-B287-4553-B4D1-6C94D9E99C56}"/>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303747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a:extLst>
              <a:ext uri="{BEBA8EAE-BF5A-486C-A8C5-ECC9F3942E4B}">
                <a14:imgProps xmlns:a14="http://schemas.microsoft.com/office/drawing/2010/main">
                  <a14:imgLayer r:embed="rId3">
                    <a14:imgEffect>
                      <a14:sharpenSoften amount="-15000"/>
                    </a14:imgEffect>
                    <a14:imgEffect>
                      <a14:saturation sat="0"/>
                    </a14:imgEffect>
                    <a14:imgEffect>
                      <a14:brightnessContrast brigh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7AC42A2-60F7-47D8-90A6-727B08224617}"/>
              </a:ext>
            </a:extLst>
          </p:cNvPr>
          <p:cNvPicPr>
            <a:picLocks noChangeAspect="1"/>
          </p:cNvPicPr>
          <p:nvPr userDrawn="1"/>
        </p:nvPicPr>
        <p:blipFill rotWithShape="1">
          <a:blip r:embed="rId4">
            <a:alphaModFix amt="85000"/>
            <a:extLst>
              <a:ext uri="{28A0092B-C50C-407E-A947-70E740481C1C}">
                <a14:useLocalDpi xmlns:a14="http://schemas.microsoft.com/office/drawing/2010/main" val="0"/>
              </a:ext>
            </a:extLst>
          </a:blip>
          <a:srcRect t="54958"/>
          <a:stretch/>
        </p:blipFill>
        <p:spPr>
          <a:xfrm>
            <a:off x="0" y="3768876"/>
            <a:ext cx="12192000" cy="3087410"/>
          </a:xfrm>
          <a:prstGeom prst="rect">
            <a:avLst/>
          </a:prstGeom>
        </p:spPr>
      </p:pic>
      <p:sp>
        <p:nvSpPr>
          <p:cNvPr id="4" name="Title 1">
            <a:extLst>
              <a:ext uri="{FF2B5EF4-FFF2-40B4-BE49-F238E27FC236}">
                <a16:creationId xmlns:a16="http://schemas.microsoft.com/office/drawing/2014/main" id="{0C5468E7-DC86-4565-9080-8C9EDFD138D7}"/>
              </a:ext>
            </a:extLst>
          </p:cNvPr>
          <p:cNvSpPr>
            <a:spLocks noGrp="1"/>
          </p:cNvSpPr>
          <p:nvPr>
            <p:ph type="ctrTitle"/>
          </p:nvPr>
        </p:nvSpPr>
        <p:spPr>
          <a:xfrm>
            <a:off x="1524000" y="1509411"/>
            <a:ext cx="9144000" cy="2387600"/>
          </a:xfrm>
        </p:spPr>
        <p:txBody>
          <a:bodyPr anchor="b"/>
          <a:lstStyle>
            <a:lvl1pPr algn="ctr">
              <a:defRPr sz="60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ED226144-D7DC-4641-B66D-AD094B30725F}"/>
              </a:ext>
            </a:extLst>
          </p:cNvPr>
          <p:cNvSpPr>
            <a:spLocks noGrp="1"/>
          </p:cNvSpPr>
          <p:nvPr>
            <p:ph type="subTitle" idx="1"/>
          </p:nvPr>
        </p:nvSpPr>
        <p:spPr>
          <a:xfrm>
            <a:off x="1524000" y="499541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8417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D26F-5E27-499E-98C7-9138C7CAE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4D27B0-FE9E-4931-8D55-956830012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F32097-6940-41B8-BC99-342711DA3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26F1F-AC31-4A89-A7DF-7BEC109D2476}"/>
              </a:ext>
            </a:extLst>
          </p:cNvPr>
          <p:cNvSpPr>
            <a:spLocks noGrp="1"/>
          </p:cNvSpPr>
          <p:nvPr>
            <p:ph type="dt" sz="half" idx="10"/>
          </p:nvPr>
        </p:nvSpPr>
        <p:spPr/>
        <p:txBody>
          <a:bodyPr/>
          <a:lstStyle/>
          <a:p>
            <a:fld id="{53BB8596-A4E4-41A5-8075-810908A9A03C}" type="datetimeFigureOut">
              <a:rPr lang="en-US" smtClean="0"/>
              <a:t>12/16/2019</a:t>
            </a:fld>
            <a:endParaRPr lang="en-US"/>
          </a:p>
        </p:txBody>
      </p:sp>
      <p:sp>
        <p:nvSpPr>
          <p:cNvPr id="6" name="Footer Placeholder 5">
            <a:extLst>
              <a:ext uri="{FF2B5EF4-FFF2-40B4-BE49-F238E27FC236}">
                <a16:creationId xmlns:a16="http://schemas.microsoft.com/office/drawing/2014/main" id="{A720A567-7C53-42EC-A8CA-2532965F5F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55569-64E4-426B-A3D5-4393F5BF06BA}"/>
              </a:ext>
            </a:extLst>
          </p:cNvPr>
          <p:cNvSpPr>
            <a:spLocks noGrp="1"/>
          </p:cNvSpPr>
          <p:nvPr>
            <p:ph type="sldNum" sz="quarter" idx="12"/>
          </p:nvPr>
        </p:nvSpPr>
        <p:spPr/>
        <p:txBody>
          <a:bodyPr/>
          <a:lstStyle/>
          <a:p>
            <a:fld id="{CF352CEC-91E9-49E1-88EF-42281B91FB06}" type="slidenum">
              <a:rPr lang="en-US" smtClean="0"/>
              <a:t>‹#›</a:t>
            </a:fld>
            <a:endParaRPr lang="en-US"/>
          </a:p>
        </p:txBody>
      </p:sp>
    </p:spTree>
    <p:extLst>
      <p:ext uri="{BB962C8B-B14F-4D97-AF65-F5344CB8AC3E}">
        <p14:creationId xmlns:p14="http://schemas.microsoft.com/office/powerpoint/2010/main" val="321171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30.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5619A-F1D8-4FD0-B557-1D67BFA24EEE}"/>
              </a:ext>
            </a:extLst>
          </p:cNvPr>
          <p:cNvSpPr>
            <a:spLocks noGrp="1"/>
          </p:cNvSpPr>
          <p:nvPr>
            <p:ph type="title"/>
          </p:nvPr>
        </p:nvSpPr>
        <p:spPr>
          <a:xfrm>
            <a:off x="503162" y="194583"/>
            <a:ext cx="11248570" cy="54080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B1525E5-4399-4049-A679-DE1EB15B27C9}"/>
              </a:ext>
            </a:extLst>
          </p:cNvPr>
          <p:cNvSpPr>
            <a:spLocks noGrp="1"/>
          </p:cNvSpPr>
          <p:nvPr>
            <p:ph type="body" idx="1"/>
          </p:nvPr>
        </p:nvSpPr>
        <p:spPr>
          <a:xfrm>
            <a:off x="503161" y="1074058"/>
            <a:ext cx="11248571" cy="53364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A622B18-185C-4A6F-AC7F-D61E2E573E7C}"/>
              </a:ext>
            </a:extLst>
          </p:cNvPr>
          <p:cNvSpPr>
            <a:spLocks noGrp="1"/>
          </p:cNvSpPr>
          <p:nvPr>
            <p:ph type="sldNum" sz="quarter" idx="4"/>
          </p:nvPr>
        </p:nvSpPr>
        <p:spPr>
          <a:xfrm>
            <a:off x="11248571" y="6511320"/>
            <a:ext cx="845457" cy="365125"/>
          </a:xfrm>
          <a:prstGeom prst="rect">
            <a:avLst/>
          </a:prstGeom>
        </p:spPr>
        <p:txBody>
          <a:bodyPr vert="horz" lIns="91440" tIns="45720" rIns="91440" bIns="45720" rtlCol="0" anchor="ctr"/>
          <a:lstStyle>
            <a:lvl1pPr algn="r">
              <a:defRPr sz="1200">
                <a:solidFill>
                  <a:schemeClr val="tx1"/>
                </a:solidFill>
              </a:defRPr>
            </a:lvl1pPr>
          </a:lstStyle>
          <a:p>
            <a:fld id="{97704CB5-8A8E-4647-876B-1E7E31FA31B8}" type="slidenum">
              <a:rPr lang="en-US" smtClean="0"/>
              <a:pPr/>
              <a:t>‹#›</a:t>
            </a:fld>
            <a:endParaRPr lang="en-US"/>
          </a:p>
        </p:txBody>
      </p:sp>
      <p:grpSp>
        <p:nvGrpSpPr>
          <p:cNvPr id="4" name="Group 3">
            <a:extLst>
              <a:ext uri="{FF2B5EF4-FFF2-40B4-BE49-F238E27FC236}">
                <a16:creationId xmlns:a16="http://schemas.microsoft.com/office/drawing/2014/main" id="{38A3900F-92BD-4EE0-B131-394F77207B91}"/>
              </a:ext>
            </a:extLst>
          </p:cNvPr>
          <p:cNvGrpSpPr/>
          <p:nvPr userDrawn="1"/>
        </p:nvGrpSpPr>
        <p:grpSpPr>
          <a:xfrm>
            <a:off x="1" y="6555740"/>
            <a:ext cx="1044722" cy="302260"/>
            <a:chOff x="0" y="6319520"/>
            <a:chExt cx="1861185" cy="538480"/>
          </a:xfrm>
        </p:grpSpPr>
        <p:sp>
          <p:nvSpPr>
            <p:cNvPr id="9" name="Rectangle 8">
              <a:extLst>
                <a:ext uri="{FF2B5EF4-FFF2-40B4-BE49-F238E27FC236}">
                  <a16:creationId xmlns:a16="http://schemas.microsoft.com/office/drawing/2014/main" id="{645EF4A7-3B1D-4B1B-9372-32458177721A}"/>
                </a:ext>
              </a:extLst>
            </p:cNvPr>
            <p:cNvSpPr/>
            <p:nvPr userDrawn="1"/>
          </p:nvSpPr>
          <p:spPr>
            <a:xfrm>
              <a:off x="0" y="6319520"/>
              <a:ext cx="1861185" cy="538480"/>
            </a:xfrm>
            <a:custGeom>
              <a:avLst/>
              <a:gdLst>
                <a:gd name="connsiteX0" fmla="*/ 0 w 1661160"/>
                <a:gd name="connsiteY0" fmla="*/ 0 h 538480"/>
                <a:gd name="connsiteX1" fmla="*/ 1661160 w 1661160"/>
                <a:gd name="connsiteY1" fmla="*/ 0 h 538480"/>
                <a:gd name="connsiteX2" fmla="*/ 1661160 w 1661160"/>
                <a:gd name="connsiteY2" fmla="*/ 538480 h 538480"/>
                <a:gd name="connsiteX3" fmla="*/ 0 w 1661160"/>
                <a:gd name="connsiteY3" fmla="*/ 538480 h 538480"/>
                <a:gd name="connsiteX4" fmla="*/ 0 w 1661160"/>
                <a:gd name="connsiteY4" fmla="*/ 0 h 538480"/>
                <a:gd name="connsiteX0" fmla="*/ 0 w 1661160"/>
                <a:gd name="connsiteY0" fmla="*/ 0 h 538480"/>
                <a:gd name="connsiteX1" fmla="*/ 1661160 w 1661160"/>
                <a:gd name="connsiteY1" fmla="*/ 0 h 538480"/>
                <a:gd name="connsiteX2" fmla="*/ 1441133 w 1661160"/>
                <a:gd name="connsiteY2" fmla="*/ 535622 h 538480"/>
                <a:gd name="connsiteX3" fmla="*/ 0 w 1661160"/>
                <a:gd name="connsiteY3" fmla="*/ 538480 h 538480"/>
                <a:gd name="connsiteX4" fmla="*/ 0 w 1661160"/>
                <a:gd name="connsiteY4" fmla="*/ 0 h 53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160" h="538480">
                  <a:moveTo>
                    <a:pt x="0" y="0"/>
                  </a:moveTo>
                  <a:lnTo>
                    <a:pt x="1661160" y="0"/>
                  </a:lnTo>
                  <a:lnTo>
                    <a:pt x="1441133" y="535622"/>
                  </a:lnTo>
                  <a:lnTo>
                    <a:pt x="0" y="538480"/>
                  </a:lnTo>
                  <a:lnTo>
                    <a:pt x="0" y="0"/>
                  </a:lnTo>
                  <a:close/>
                </a:path>
              </a:pathLst>
            </a:custGeom>
            <a:solidFill>
              <a:srgbClr val="F6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A388B6-BD4B-431D-97FE-7732B219B1C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00331" y="6409038"/>
              <a:ext cx="305058" cy="365125"/>
            </a:xfrm>
            <a:prstGeom prst="rect">
              <a:avLst/>
            </a:prstGeom>
          </p:spPr>
        </p:pic>
        <p:pic>
          <p:nvPicPr>
            <p:cNvPr id="8" name="Picture 7">
              <a:extLst>
                <a:ext uri="{FF2B5EF4-FFF2-40B4-BE49-F238E27FC236}">
                  <a16:creationId xmlns:a16="http://schemas.microsoft.com/office/drawing/2014/main" id="{85CF8876-21A7-4415-BFAE-42CCEC28238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146978" y="6380163"/>
              <a:ext cx="845752" cy="422876"/>
            </a:xfrm>
            <a:prstGeom prst="rect">
              <a:avLst/>
            </a:prstGeom>
          </p:spPr>
        </p:pic>
      </p:grpSp>
    </p:spTree>
    <p:extLst>
      <p:ext uri="{BB962C8B-B14F-4D97-AF65-F5344CB8AC3E}">
        <p14:creationId xmlns:p14="http://schemas.microsoft.com/office/powerpoint/2010/main" val="41259236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247FA-DAB6-4988-8EC1-F757F6E0CE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AB9281-CBAF-461D-A128-F475DC694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87C2B-1EAE-4719-B077-FBA149E34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B8596-A4E4-41A5-8075-810908A9A03C}" type="datetimeFigureOut">
              <a:rPr lang="en-US" smtClean="0"/>
              <a:t>12/16/2019</a:t>
            </a:fld>
            <a:endParaRPr lang="en-US"/>
          </a:p>
        </p:txBody>
      </p:sp>
      <p:sp>
        <p:nvSpPr>
          <p:cNvPr id="5" name="Footer Placeholder 4">
            <a:extLst>
              <a:ext uri="{FF2B5EF4-FFF2-40B4-BE49-F238E27FC236}">
                <a16:creationId xmlns:a16="http://schemas.microsoft.com/office/drawing/2014/main" id="{18971094-9443-4118-89EB-346B55429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F7373E-097A-4F21-B44F-6022CC3ED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52CEC-91E9-49E1-88EF-42281B91FB06}" type="slidenum">
              <a:rPr lang="en-US" smtClean="0"/>
              <a:t>‹#›</a:t>
            </a:fld>
            <a:endParaRPr lang="en-US"/>
          </a:p>
        </p:txBody>
      </p:sp>
    </p:spTree>
    <p:extLst>
      <p:ext uri="{BB962C8B-B14F-4D97-AF65-F5344CB8AC3E}">
        <p14:creationId xmlns:p14="http://schemas.microsoft.com/office/powerpoint/2010/main" val="2983072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0.xml"/><Relationship Id="rId1" Type="http://schemas.openxmlformats.org/officeDocument/2006/relationships/slideLayout" Target="../slideLayouts/slideLayout20.xml"/><Relationship Id="rId6" Type="http://schemas.openxmlformats.org/officeDocument/2006/relationships/image" Target="../media/image270.png"/><Relationship Id="rId5" Type="http://schemas.openxmlformats.org/officeDocument/2006/relationships/slide" Target="slide80.xml"/><Relationship Id="rId4" Type="http://schemas.openxmlformats.org/officeDocument/2006/relationships/image" Target="../media/image25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0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10.png"/><Relationship Id="rId7" Type="http://schemas.openxmlformats.org/officeDocument/2006/relationships/slide" Target="slide60.xml"/><Relationship Id="rId2" Type="http://schemas.openxmlformats.org/officeDocument/2006/relationships/notesSlide" Target="../notesSlides/notesSlide300.xml"/><Relationship Id="rId1" Type="http://schemas.openxmlformats.org/officeDocument/2006/relationships/slideLayout" Target="../slideLayouts/slideLayout20.xml"/><Relationship Id="rId6" Type="http://schemas.openxmlformats.org/officeDocument/2006/relationships/image" Target="../media/image260.png"/><Relationship Id="rId11" Type="http://schemas.openxmlformats.org/officeDocument/2006/relationships/image" Target="../media/image140.png"/><Relationship Id="rId5" Type="http://schemas.openxmlformats.org/officeDocument/2006/relationships/image" Target="../media/image120.png"/><Relationship Id="rId10" Type="http://schemas.openxmlformats.org/officeDocument/2006/relationships/slide" Target="slide70.xml"/><Relationship Id="rId4" Type="http://schemas.openxmlformats.org/officeDocument/2006/relationships/slide" Target="slide500.xml"/><Relationship Id="rId9" Type="http://schemas.openxmlformats.org/officeDocument/2006/relationships/image" Target="../media/image311.pn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app.smartsheet.com/b/publish?EQBCT=dded4290cf714581b9403e5f79a513fd"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hyperlink" Target="https://app.smartsheet.com/b/publish?EQBCT=c3b624928f8947209ff03ad15f9270a1"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00.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00.xml"/><Relationship Id="rId1" Type="http://schemas.openxmlformats.org/officeDocument/2006/relationships/slideLayout" Target="../slideLayouts/slideLayout20.xml"/><Relationship Id="rId6" Type="http://schemas.openxmlformats.org/officeDocument/2006/relationships/image" Target="../media/image510.png"/><Relationship Id="rId5" Type="http://schemas.openxmlformats.org/officeDocument/2006/relationships/slide" Target="slide400.xml"/><Relationship Id="rId4" Type="http://schemas.openxmlformats.org/officeDocument/2006/relationships/image" Target="../media/image511.png"/></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11.png"/><Relationship Id="rId7" Type="http://schemas.openxmlformats.org/officeDocument/2006/relationships/image" Target="../media/image700.png"/><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690.png"/><Relationship Id="rId5" Type="http://schemas.openxmlformats.org/officeDocument/2006/relationships/image" Target="../media/image510.png"/><Relationship Id="rId4" Type="http://schemas.openxmlformats.org/officeDocument/2006/relationships/slide" Target="slide4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60.xml"/><Relationship Id="rId1" Type="http://schemas.openxmlformats.org/officeDocument/2006/relationships/slideLayout" Target="../slideLayouts/slideLayout20.xml"/><Relationship Id="rId6" Type="http://schemas.openxmlformats.org/officeDocument/2006/relationships/image" Target="../media/image800.png"/><Relationship Id="rId5" Type="http://schemas.openxmlformats.org/officeDocument/2006/relationships/image" Target="../media/image510.png"/><Relationship Id="rId4" Type="http://schemas.openxmlformats.org/officeDocument/2006/relationships/slide" Target="slide400.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slide" Target="slide100.xml"/><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11" Type="http://schemas.openxmlformats.org/officeDocument/2006/relationships/image" Target="../media/image180.png"/><Relationship Id="rId5" Type="http://schemas.openxmlformats.org/officeDocument/2006/relationships/image" Target="../media/image160.png"/><Relationship Id="rId15" Type="http://schemas.openxmlformats.org/officeDocument/2006/relationships/image" Target="../media/image26.png"/><Relationship Id="rId10" Type="http://schemas.openxmlformats.org/officeDocument/2006/relationships/slide" Target="slide60.xml"/><Relationship Id="rId4" Type="http://schemas.openxmlformats.org/officeDocument/2006/relationships/slide" Target="slide70.xml"/><Relationship Id="rId1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slide" Target="slide100.xml"/><Relationship Id="rId3" Type="http://schemas.openxmlformats.org/officeDocument/2006/relationships/image" Target="../media/image900.png"/><Relationship Id="rId7" Type="http://schemas.openxmlformats.org/officeDocument/2006/relationships/slide" Target="slide60.xml"/><Relationship Id="rId12" Type="http://schemas.openxmlformats.org/officeDocument/2006/relationships/image" Target="../media/image150.png"/><Relationship Id="rId2" Type="http://schemas.openxmlformats.org/officeDocument/2006/relationships/notesSlide" Target="../notesSlides/notesSlide70.xml"/><Relationship Id="rId1" Type="http://schemas.openxmlformats.org/officeDocument/2006/relationships/slideLayout" Target="../slideLayouts/slideLayout20.xml"/><Relationship Id="rId6" Type="http://schemas.openxmlformats.org/officeDocument/2006/relationships/image" Target="../media/image100.png"/><Relationship Id="rId11" Type="http://schemas.openxmlformats.org/officeDocument/2006/relationships/image" Target="../media/image140.png"/><Relationship Id="rId5" Type="http://schemas.openxmlformats.org/officeDocument/2006/relationships/image" Target="../media/image120.png"/><Relationship Id="rId10" Type="http://schemas.openxmlformats.org/officeDocument/2006/relationships/slide" Target="slide70.xml"/><Relationship Id="rId4" Type="http://schemas.openxmlformats.org/officeDocument/2006/relationships/slide" Target="slide500.xml"/><Relationship Id="rId9" Type="http://schemas.openxmlformats.org/officeDocument/2006/relationships/image" Target="../media/image111.png"/><Relationship Id="rId14" Type="http://schemas.openxmlformats.org/officeDocument/2006/relationships/image" Target="../media/image28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BF7D-4141-4D2D-BEAF-A2E4F65C3112}"/>
              </a:ext>
            </a:extLst>
          </p:cNvPr>
          <p:cNvSpPr>
            <a:spLocks noGrp="1"/>
          </p:cNvSpPr>
          <p:nvPr>
            <p:ph type="title"/>
          </p:nvPr>
        </p:nvSpPr>
        <p:spPr>
          <a:xfrm>
            <a:off x="738050" y="3169442"/>
            <a:ext cx="9311472" cy="2272937"/>
          </a:xfrm>
        </p:spPr>
        <p:txBody>
          <a:bodyPr/>
          <a:lstStyle/>
          <a:p>
            <a:r>
              <a:rPr lang="en-US" dirty="0"/>
              <a:t>Florida’s Turnpike Modeling </a:t>
            </a:r>
            <a:br>
              <a:rPr lang="en-US" dirty="0"/>
            </a:br>
            <a:r>
              <a:rPr lang="en-US" dirty="0"/>
              <a:t>State of the Practice</a:t>
            </a:r>
          </a:p>
        </p:txBody>
      </p:sp>
      <p:sp>
        <p:nvSpPr>
          <p:cNvPr id="3" name="Text Placeholder 2">
            <a:extLst>
              <a:ext uri="{FF2B5EF4-FFF2-40B4-BE49-F238E27FC236}">
                <a16:creationId xmlns:a16="http://schemas.microsoft.com/office/drawing/2014/main" id="{F8DEDEE8-0624-45C6-8375-1D354B3BCF94}"/>
              </a:ext>
            </a:extLst>
          </p:cNvPr>
          <p:cNvSpPr>
            <a:spLocks noGrp="1"/>
          </p:cNvSpPr>
          <p:nvPr>
            <p:ph type="body" idx="1"/>
          </p:nvPr>
        </p:nvSpPr>
        <p:spPr>
          <a:xfrm>
            <a:off x="738049" y="5806054"/>
            <a:ext cx="6230921" cy="932097"/>
          </a:xfrm>
        </p:spPr>
        <p:txBody>
          <a:bodyPr/>
          <a:lstStyle/>
          <a:p>
            <a:r>
              <a:rPr lang="en-US" dirty="0"/>
              <a:t>Southeast Florida FSUTMS User Group</a:t>
            </a:r>
          </a:p>
          <a:p>
            <a:r>
              <a:rPr lang="en-US" sz="1400" dirty="0"/>
              <a:t>06/24/2022</a:t>
            </a:r>
          </a:p>
        </p:txBody>
      </p:sp>
    </p:spTree>
    <p:extLst>
      <p:ext uri="{BB962C8B-B14F-4D97-AF65-F5344CB8AC3E}">
        <p14:creationId xmlns:p14="http://schemas.microsoft.com/office/powerpoint/2010/main" val="2795111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A572FB-0BD5-486F-9CC8-83073FCFA69E}"/>
              </a:ext>
            </a:extLst>
          </p:cNvPr>
          <p:cNvPicPr>
            <a:picLocks noChangeAspect="1"/>
          </p:cNvPicPr>
          <p:nvPr/>
        </p:nvPicPr>
        <p:blipFill>
          <a:blip r:embed="rId3"/>
          <a:stretch>
            <a:fillRect/>
          </a:stretch>
        </p:blipFill>
        <p:spPr>
          <a:xfrm>
            <a:off x="539931" y="1801948"/>
            <a:ext cx="3658076" cy="5016039"/>
          </a:xfrm>
          <a:prstGeom prst="rect">
            <a:avLst/>
          </a:prstGeom>
        </p:spPr>
      </p:pic>
      <p:sp>
        <p:nvSpPr>
          <p:cNvPr id="7" name="Title 1">
            <a:extLst>
              <a:ext uri="{FF2B5EF4-FFF2-40B4-BE49-F238E27FC236}">
                <a16:creationId xmlns:a16="http://schemas.microsoft.com/office/drawing/2014/main" id="{1220CB6D-1FA5-4053-A3DD-204553A4E25D}"/>
              </a:ext>
            </a:extLst>
          </p:cNvPr>
          <p:cNvSpPr>
            <a:spLocks noGrp="1"/>
          </p:cNvSpPr>
          <p:nvPr>
            <p:ph type="title"/>
          </p:nvPr>
        </p:nvSpPr>
        <p:spPr>
          <a:xfrm>
            <a:off x="831668" y="274638"/>
            <a:ext cx="9901646" cy="543968"/>
          </a:xfrm>
        </p:spPr>
        <p:txBody>
          <a:bodyPr>
            <a:normAutofit fontScale="90000"/>
          </a:bodyPr>
          <a:lstStyle/>
          <a:p>
            <a:r>
              <a:rPr lang="en-US" dirty="0"/>
              <a:t>A New Statewide Model </a:t>
            </a:r>
          </a:p>
        </p:txBody>
      </p:sp>
      <p:pic>
        <p:nvPicPr>
          <p:cNvPr id="9" name="Picture 8" descr="Map&#10;&#10;Description automatically generated">
            <a:extLst>
              <a:ext uri="{FF2B5EF4-FFF2-40B4-BE49-F238E27FC236}">
                <a16:creationId xmlns:a16="http://schemas.microsoft.com/office/drawing/2014/main" id="{B6614FC6-D2DA-411C-AE9A-F12D567D762F}"/>
              </a:ext>
            </a:extLst>
          </p:cNvPr>
          <p:cNvPicPr>
            <a:picLocks noChangeAspect="1"/>
          </p:cNvPicPr>
          <p:nvPr/>
        </p:nvPicPr>
        <p:blipFill>
          <a:blip r:embed="rId4"/>
          <a:stretch>
            <a:fillRect/>
          </a:stretch>
        </p:blipFill>
        <p:spPr>
          <a:xfrm>
            <a:off x="7065965" y="1830256"/>
            <a:ext cx="4875267" cy="4850488"/>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E843B617-CBE8-48D0-B9B1-D8B0A213E452}"/>
              </a:ext>
            </a:extLst>
          </p:cNvPr>
          <p:cNvPicPr>
            <a:picLocks noChangeAspect="1"/>
          </p:cNvPicPr>
          <p:nvPr/>
        </p:nvPicPr>
        <p:blipFill>
          <a:blip r:embed="rId5"/>
          <a:stretch>
            <a:fillRect/>
          </a:stretch>
        </p:blipFill>
        <p:spPr>
          <a:xfrm>
            <a:off x="7223842" y="3098069"/>
            <a:ext cx="2077802" cy="3354664"/>
          </a:xfrm>
          <a:prstGeom prst="rect">
            <a:avLst/>
          </a:prstGeom>
          <a:ln w="38100">
            <a:solidFill>
              <a:srgbClr val="00B050"/>
            </a:solidFill>
          </a:ln>
        </p:spPr>
      </p:pic>
      <p:sp>
        <p:nvSpPr>
          <p:cNvPr id="10" name="TextBox 9">
            <a:extLst>
              <a:ext uri="{FF2B5EF4-FFF2-40B4-BE49-F238E27FC236}">
                <a16:creationId xmlns:a16="http://schemas.microsoft.com/office/drawing/2014/main" id="{A940466C-9ED1-4C0E-95EF-0517A75DD1B0}"/>
              </a:ext>
            </a:extLst>
          </p:cNvPr>
          <p:cNvSpPr txBox="1"/>
          <p:nvPr/>
        </p:nvSpPr>
        <p:spPr>
          <a:xfrm>
            <a:off x="831668" y="1442904"/>
            <a:ext cx="3513909" cy="369332"/>
          </a:xfrm>
          <a:prstGeom prst="rect">
            <a:avLst/>
          </a:prstGeom>
          <a:solidFill>
            <a:schemeClr val="accent1">
              <a:lumMod val="60000"/>
              <a:lumOff val="40000"/>
            </a:schemeClr>
          </a:solidFill>
        </p:spPr>
        <p:txBody>
          <a:bodyPr wrap="square" rtlCol="0">
            <a:spAutoFit/>
          </a:bodyPr>
          <a:lstStyle/>
          <a:p>
            <a:pPr algn="ctr"/>
            <a:r>
              <a:rPr lang="en-US" b="1" dirty="0"/>
              <a:t>Proposed / Scoped / Designed</a:t>
            </a:r>
          </a:p>
        </p:txBody>
      </p:sp>
      <p:sp>
        <p:nvSpPr>
          <p:cNvPr id="12" name="TextBox 11">
            <a:extLst>
              <a:ext uri="{FF2B5EF4-FFF2-40B4-BE49-F238E27FC236}">
                <a16:creationId xmlns:a16="http://schemas.microsoft.com/office/drawing/2014/main" id="{677647B8-AFFF-453A-BB77-FF70BA2A1389}"/>
              </a:ext>
            </a:extLst>
          </p:cNvPr>
          <p:cNvSpPr txBox="1"/>
          <p:nvPr/>
        </p:nvSpPr>
        <p:spPr>
          <a:xfrm>
            <a:off x="7294759" y="1460924"/>
            <a:ext cx="3438555" cy="369332"/>
          </a:xfrm>
          <a:prstGeom prst="rect">
            <a:avLst/>
          </a:prstGeom>
          <a:solidFill>
            <a:srgbClr val="00B0F0"/>
          </a:solidFill>
        </p:spPr>
        <p:txBody>
          <a:bodyPr wrap="square" rtlCol="0">
            <a:spAutoFit/>
          </a:bodyPr>
          <a:lstStyle/>
          <a:p>
            <a:pPr algn="ctr"/>
            <a:r>
              <a:rPr lang="en-US" b="1" dirty="0"/>
              <a:t>Implemented / Achieved </a:t>
            </a:r>
          </a:p>
        </p:txBody>
      </p:sp>
      <p:cxnSp>
        <p:nvCxnSpPr>
          <p:cNvPr id="14" name="Straight Arrow Connector 13">
            <a:extLst>
              <a:ext uri="{FF2B5EF4-FFF2-40B4-BE49-F238E27FC236}">
                <a16:creationId xmlns:a16="http://schemas.microsoft.com/office/drawing/2014/main" id="{F9F2347B-05F1-4C09-9968-1451BAE96614}"/>
              </a:ext>
            </a:extLst>
          </p:cNvPr>
          <p:cNvCxnSpPr>
            <a:cxnSpLocks/>
          </p:cNvCxnSpPr>
          <p:nvPr/>
        </p:nvCxnSpPr>
        <p:spPr>
          <a:xfrm flipH="1">
            <a:off x="9459521" y="4389120"/>
            <a:ext cx="1818080" cy="0"/>
          </a:xfrm>
          <a:prstGeom prst="straightConnector1">
            <a:avLst/>
          </a:prstGeom>
          <a:ln w="381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5E21A2F-8BE8-4C11-BF87-9BD4B49215DA}"/>
              </a:ext>
            </a:extLst>
          </p:cNvPr>
          <p:cNvSpPr txBox="1"/>
          <p:nvPr/>
        </p:nvSpPr>
        <p:spPr>
          <a:xfrm>
            <a:off x="5631791" y="3203894"/>
            <a:ext cx="1434174" cy="2777683"/>
          </a:xfrm>
          <a:prstGeom prst="rect">
            <a:avLst/>
          </a:prstGeom>
          <a:noFill/>
        </p:spPr>
        <p:txBody>
          <a:bodyPr wrap="square" rtlCol="0">
            <a:spAutoFit/>
          </a:bodyPr>
          <a:lstStyle/>
          <a:p>
            <a:r>
              <a:rPr lang="en-US" sz="1100" b="1" u="sng" dirty="0"/>
              <a:t>Markets:</a:t>
            </a:r>
          </a:p>
          <a:p>
            <a:r>
              <a:rPr lang="en-US" sz="1100" dirty="0"/>
              <a:t>AIR -  to/from Airport</a:t>
            </a:r>
          </a:p>
          <a:p>
            <a:r>
              <a:rPr lang="en-US" sz="1100" dirty="0"/>
              <a:t>LDT – Long Distance</a:t>
            </a:r>
          </a:p>
          <a:p>
            <a:r>
              <a:rPr lang="en-US" sz="1100" dirty="0"/>
              <a:t>SDT – Short Distance</a:t>
            </a:r>
          </a:p>
          <a:p>
            <a:endParaRPr lang="en-US" sz="1100" dirty="0"/>
          </a:p>
          <a:p>
            <a:r>
              <a:rPr lang="en-US" sz="1100" dirty="0"/>
              <a:t>RES – FL residents</a:t>
            </a:r>
          </a:p>
          <a:p>
            <a:r>
              <a:rPr lang="en-US" sz="1100" dirty="0"/>
              <a:t>VIS – Out of State</a:t>
            </a:r>
          </a:p>
          <a:p>
            <a:endParaRPr lang="en-US" sz="1100" dirty="0"/>
          </a:p>
          <a:p>
            <a:r>
              <a:rPr lang="en-US" sz="1100" dirty="0"/>
              <a:t>Heavy – Trucks</a:t>
            </a:r>
          </a:p>
          <a:p>
            <a:r>
              <a:rPr lang="en-US" sz="1100" dirty="0"/>
              <a:t>Medium – Trucks</a:t>
            </a:r>
          </a:p>
          <a:p>
            <a:r>
              <a:rPr lang="en-US" sz="1100" dirty="0"/>
              <a:t>Light – Commercial</a:t>
            </a:r>
          </a:p>
          <a:p>
            <a:endParaRPr lang="en-US" sz="1100" dirty="0"/>
          </a:p>
          <a:p>
            <a:r>
              <a:rPr lang="en-US" sz="1100" b="1" u="sng" dirty="0"/>
              <a:t>VOT </a:t>
            </a:r>
            <a:r>
              <a:rPr lang="en-US" sz="1100" u="sng" dirty="0"/>
              <a:t>(RES / VIS):</a:t>
            </a:r>
          </a:p>
          <a:p>
            <a:r>
              <a:rPr lang="en-US" sz="1050" dirty="0"/>
              <a:t>HIG ($23.11 / 30.92)</a:t>
            </a:r>
          </a:p>
          <a:p>
            <a:r>
              <a:rPr lang="en-US" sz="1050" dirty="0"/>
              <a:t>MED ($11.01 / 12.21)</a:t>
            </a:r>
          </a:p>
          <a:p>
            <a:r>
              <a:rPr lang="en-US" sz="1050" dirty="0"/>
              <a:t>LOW ($5.76 / $5.76)</a:t>
            </a:r>
          </a:p>
        </p:txBody>
      </p:sp>
      <p:sp>
        <p:nvSpPr>
          <p:cNvPr id="13" name="TextBox 12">
            <a:extLst>
              <a:ext uri="{FF2B5EF4-FFF2-40B4-BE49-F238E27FC236}">
                <a16:creationId xmlns:a16="http://schemas.microsoft.com/office/drawing/2014/main" id="{026550BA-3EF3-4FD9-A6C8-7A5149964F5B}"/>
              </a:ext>
            </a:extLst>
          </p:cNvPr>
          <p:cNvSpPr txBox="1"/>
          <p:nvPr/>
        </p:nvSpPr>
        <p:spPr>
          <a:xfrm>
            <a:off x="11652069" y="6574232"/>
            <a:ext cx="523959" cy="369332"/>
          </a:xfrm>
          <a:prstGeom prst="rect">
            <a:avLst/>
          </a:prstGeom>
          <a:noFill/>
        </p:spPr>
        <p:txBody>
          <a:bodyPr wrap="square" rtlCol="0">
            <a:spAutoFit/>
          </a:bodyPr>
          <a:lstStyle/>
          <a:p>
            <a:fld id="{7CF2ACEF-4BCA-41AC-A47B-E99CF8E783B8}" type="slidenum">
              <a:rPr lang="en-US" smtClean="0"/>
              <a:t>10</a:t>
            </a:fld>
            <a:endParaRPr lang="en-US" dirty="0"/>
          </a:p>
        </p:txBody>
      </p:sp>
    </p:spTree>
    <p:extLst>
      <p:ext uri="{BB962C8B-B14F-4D97-AF65-F5344CB8AC3E}">
        <p14:creationId xmlns:p14="http://schemas.microsoft.com/office/powerpoint/2010/main" val="29529834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B46D-A50D-41E5-B18C-496DFC67C999}"/>
              </a:ext>
            </a:extLst>
          </p:cNvPr>
          <p:cNvSpPr>
            <a:spLocks noGrp="1"/>
          </p:cNvSpPr>
          <p:nvPr>
            <p:ph type="title"/>
          </p:nvPr>
        </p:nvSpPr>
        <p:spPr>
          <a:xfrm>
            <a:off x="355600" y="187325"/>
            <a:ext cx="10515600" cy="917575"/>
          </a:xfrm>
        </p:spPr>
        <p:txBody>
          <a:bodyPr/>
          <a:lstStyle/>
          <a:p>
            <a:r>
              <a:rPr lang="en-US" dirty="0"/>
              <a:t>Known Universe - Census</a:t>
            </a:r>
          </a:p>
        </p:txBody>
      </p:sp>
      <p:sp>
        <p:nvSpPr>
          <p:cNvPr id="5" name="Content Placeholder 2">
            <a:extLst>
              <a:ext uri="{FF2B5EF4-FFF2-40B4-BE49-F238E27FC236}">
                <a16:creationId xmlns:a16="http://schemas.microsoft.com/office/drawing/2014/main" id="{BE3FECA9-A569-4850-AC6A-6980BB83D568}"/>
              </a:ext>
            </a:extLst>
          </p:cNvPr>
          <p:cNvSpPr>
            <a:spLocks noGrp="1"/>
          </p:cNvSpPr>
          <p:nvPr>
            <p:ph idx="1"/>
          </p:nvPr>
        </p:nvSpPr>
        <p:spPr>
          <a:xfrm>
            <a:off x="444500" y="1540738"/>
            <a:ext cx="3895846" cy="3776523"/>
          </a:xfrm>
        </p:spPr>
        <p:txBody>
          <a:bodyPr>
            <a:normAutofit/>
          </a:bodyPr>
          <a:lstStyle/>
          <a:p>
            <a:pPr marL="0" indent="0">
              <a:buNone/>
            </a:pPr>
            <a:r>
              <a:rPr lang="en-US" sz="2000" b="1" dirty="0"/>
              <a:t>Universe ?</a:t>
            </a:r>
          </a:p>
          <a:p>
            <a:pPr marL="0" indent="0">
              <a:buNone/>
            </a:pPr>
            <a:r>
              <a:rPr lang="en-US" sz="2000" dirty="0"/>
              <a:t>No matter how many surveys we have, they all need to be expanded to “Universe” to represent “ALL”</a:t>
            </a:r>
          </a:p>
          <a:p>
            <a:pPr marL="0" indent="0">
              <a:buNone/>
            </a:pPr>
            <a:endParaRPr lang="en-US" sz="2000" b="1" dirty="0"/>
          </a:p>
          <a:p>
            <a:pPr marL="0" indent="0">
              <a:buNone/>
            </a:pPr>
            <a:r>
              <a:rPr lang="en-US" sz="2000" u="sng" dirty="0"/>
              <a:t>Census:</a:t>
            </a:r>
          </a:p>
          <a:p>
            <a:r>
              <a:rPr lang="en-US" sz="2000" dirty="0"/>
              <a:t>Decennial (sf) – 2000, 2010, ongoing 2020 </a:t>
            </a:r>
          </a:p>
          <a:p>
            <a:r>
              <a:rPr lang="en-US" sz="2000" dirty="0"/>
              <a:t>American Community Survey (</a:t>
            </a:r>
            <a:r>
              <a:rPr lang="en-US" sz="2000" dirty="0" err="1"/>
              <a:t>acs</a:t>
            </a:r>
            <a:r>
              <a:rPr lang="en-US" sz="2000" dirty="0"/>
              <a:t>): 1 year &amp; 5 year estimates: Latest is 2017</a:t>
            </a:r>
          </a:p>
          <a:p>
            <a:pPr marL="0" indent="0">
              <a:buNone/>
            </a:pPr>
            <a:endParaRPr lang="en-US" sz="2000" dirty="0"/>
          </a:p>
        </p:txBody>
      </p:sp>
      <p:pic>
        <p:nvPicPr>
          <p:cNvPr id="6" name="Picture 5">
            <a:extLst>
              <a:ext uri="{FF2B5EF4-FFF2-40B4-BE49-F238E27FC236}">
                <a16:creationId xmlns:a16="http://schemas.microsoft.com/office/drawing/2014/main" id="{7D75C364-39CD-48C6-840B-4BFEFAA8C210}"/>
              </a:ext>
            </a:extLst>
          </p:cNvPr>
          <p:cNvPicPr>
            <a:picLocks noChangeAspect="1"/>
          </p:cNvPicPr>
          <p:nvPr/>
        </p:nvPicPr>
        <p:blipFill>
          <a:blip r:embed="rId3"/>
          <a:stretch>
            <a:fillRect/>
          </a:stretch>
        </p:blipFill>
        <p:spPr>
          <a:xfrm>
            <a:off x="4492744" y="1104900"/>
            <a:ext cx="7254756" cy="5135144"/>
          </a:xfrm>
          <a:prstGeom prst="rect">
            <a:avLst/>
          </a:prstGeom>
        </p:spPr>
      </p:pic>
      <p:sp>
        <p:nvSpPr>
          <p:cNvPr id="7" name="TextBox 6">
            <a:extLst>
              <a:ext uri="{FF2B5EF4-FFF2-40B4-BE49-F238E27FC236}">
                <a16:creationId xmlns:a16="http://schemas.microsoft.com/office/drawing/2014/main" id="{BE0A17DB-2CFF-497C-B4D9-9622246FC67D}"/>
              </a:ext>
            </a:extLst>
          </p:cNvPr>
          <p:cNvSpPr txBox="1"/>
          <p:nvPr/>
        </p:nvSpPr>
        <p:spPr>
          <a:xfrm>
            <a:off x="2082799" y="5537473"/>
            <a:ext cx="4229102" cy="1015663"/>
          </a:xfrm>
          <a:prstGeom prst="rect">
            <a:avLst/>
          </a:prstGeom>
          <a:solidFill>
            <a:schemeClr val="tx1"/>
          </a:solidFill>
        </p:spPr>
        <p:txBody>
          <a:bodyPr wrap="square" rtlCol="0">
            <a:spAutoFit/>
          </a:bodyPr>
          <a:lstStyle/>
          <a:p>
            <a:r>
              <a:rPr lang="en-US" sz="2000" dirty="0">
                <a:solidFill>
                  <a:srgbClr val="FFFF00"/>
                </a:solidFill>
              </a:rPr>
              <a:t>5 year estimates are an average of last 5 years 2017 is really 2013 – 2017 with median year of 2015</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8656FC85-C9EB-4628-A329-5D17E4C8DA66}"/>
                  </a:ext>
                </a:extLst>
              </p:cNvPr>
              <p:cNvGraphicFramePr>
                <a:graphicFrameLocks noChangeAspect="1"/>
              </p:cNvGraphicFramePr>
              <p:nvPr>
                <p:extLst>
                  <p:ext uri="{D42A27DB-BD31-4B8C-83A1-F6EECF244321}">
                    <p14:modId xmlns:p14="http://schemas.microsoft.com/office/powerpoint/2010/main" val="1438976104"/>
                  </p:ext>
                </p:extLst>
              </p:nvPr>
            </p:nvGraphicFramePr>
            <p:xfrm>
              <a:off x="444500" y="5872141"/>
              <a:ext cx="1308100" cy="735806"/>
            </p:xfrm>
            <a:graphic>
              <a:graphicData uri="http://schemas.microsoft.com/office/powerpoint/2016/slidezoom">
                <pslz:sldZm>
                  <pslz:sldZmObj sldId="262" cId="848749226">
                    <pslz:zmPr id="{ED0C7AFB-8D10-4A8C-B412-7F7783C234F0}" returnToParent="0" transitionDur="1000">
                      <p166:blipFill xmlns:p166="http://schemas.microsoft.com/office/powerpoint/2016/6/main">
                        <a:blip r:embed="rId4"/>
                        <a:stretch>
                          <a:fillRect/>
                        </a:stretch>
                      </p166:blipFill>
                      <p166:spPr xmlns:p166="http://schemas.microsoft.com/office/powerpoint/2016/6/main">
                        <a:xfrm>
                          <a:off x="0" y="0"/>
                          <a:ext cx="1308100" cy="735806"/>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8656FC85-C9EB-4628-A329-5D17E4C8DA66}"/>
                  </a:ext>
                </a:extLst>
              </p:cNvPr>
              <p:cNvPicPr>
                <a:picLocks noGrp="1" noRot="1" noChangeAspect="1" noMove="1" noResize="1" noEditPoints="1" noAdjustHandles="1" noChangeArrowheads="1" noChangeShapeType="1"/>
              </p:cNvPicPr>
              <p:nvPr/>
            </p:nvPicPr>
            <p:blipFill>
              <a:blip r:embed="rId6"/>
              <a:stretch>
                <a:fillRect/>
              </a:stretch>
            </p:blipFill>
            <p:spPr>
              <a:xfrm>
                <a:off x="444500" y="5872141"/>
                <a:ext cx="1308100" cy="735806"/>
              </a:xfrm>
              <a:prstGeom prst="rect">
                <a:avLst/>
              </a:prstGeom>
              <a:ln w="3175">
                <a:solidFill>
                  <a:prstClr val="ltGray"/>
                </a:solidFill>
              </a:ln>
            </p:spPr>
          </p:pic>
        </mc:Fallback>
      </mc:AlternateContent>
    </p:spTree>
    <p:extLst>
      <p:ext uri="{BB962C8B-B14F-4D97-AF65-F5344CB8AC3E}">
        <p14:creationId xmlns:p14="http://schemas.microsoft.com/office/powerpoint/2010/main" val="386933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2F29F45-DE74-4243-AFF9-C01AE3D3DAD9}"/>
              </a:ext>
            </a:extLst>
          </p:cNvPr>
          <p:cNvCxnSpPr>
            <a:cxnSpLocks/>
          </p:cNvCxnSpPr>
          <p:nvPr/>
        </p:nvCxnSpPr>
        <p:spPr>
          <a:xfrm>
            <a:off x="4756934" y="188350"/>
            <a:ext cx="23822" cy="661045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08D870-F736-452F-A0C6-19B7C0E30988}"/>
              </a:ext>
            </a:extLst>
          </p:cNvPr>
          <p:cNvSpPr txBox="1"/>
          <p:nvPr/>
        </p:nvSpPr>
        <p:spPr>
          <a:xfrm>
            <a:off x="4619624" y="800100"/>
            <a:ext cx="1885949" cy="938719"/>
          </a:xfrm>
          <a:prstGeom prst="rect">
            <a:avLst/>
          </a:prstGeom>
          <a:noFill/>
        </p:spPr>
        <p:txBody>
          <a:bodyPr wrap="square" rtlCol="0">
            <a:spAutoFit/>
          </a:bodyPr>
          <a:lstStyle/>
          <a:p>
            <a:pPr marL="171450" indent="-171450">
              <a:buFont typeface="Wingdings" panose="05000000000000000000" pitchFamily="2" charset="2"/>
              <a:buChar char="q"/>
            </a:pPr>
            <a:r>
              <a:rPr lang="en-US" sz="1100" dirty="0" err="1"/>
              <a:t>Navteq</a:t>
            </a:r>
            <a:r>
              <a:rPr lang="en-US" sz="1100" dirty="0"/>
              <a:t>  Networks</a:t>
            </a:r>
          </a:p>
          <a:p>
            <a:pPr marL="171450" indent="-171450">
              <a:buFont typeface="Wingdings" panose="05000000000000000000" pitchFamily="2" charset="2"/>
              <a:buChar char="q"/>
            </a:pPr>
            <a:r>
              <a:rPr lang="en-US" sz="1100" dirty="0"/>
              <a:t>10k TAZ System</a:t>
            </a:r>
          </a:p>
          <a:p>
            <a:pPr marL="171450" indent="-171450">
              <a:buFont typeface="Wingdings" panose="05000000000000000000" pitchFamily="2" charset="2"/>
              <a:buChar char="q"/>
            </a:pPr>
            <a:r>
              <a:rPr lang="en-US" sz="1100" dirty="0"/>
              <a:t>Tour-based model</a:t>
            </a:r>
          </a:p>
          <a:p>
            <a:pPr marL="171450" indent="-171450">
              <a:buFont typeface="Wingdings" panose="05000000000000000000" pitchFamily="2" charset="2"/>
              <a:buChar char="q"/>
            </a:pPr>
            <a:r>
              <a:rPr lang="en-US" sz="1100" dirty="0"/>
              <a:t>Long-distance model</a:t>
            </a:r>
          </a:p>
          <a:p>
            <a:pPr marL="171450" indent="-171450">
              <a:buFont typeface="Wingdings" panose="05000000000000000000" pitchFamily="2" charset="2"/>
              <a:buChar char="q"/>
            </a:pPr>
            <a:r>
              <a:rPr lang="en-US" sz="1100" dirty="0"/>
              <a:t>Truck model</a:t>
            </a:r>
          </a:p>
        </p:txBody>
      </p:sp>
      <p:sp>
        <p:nvSpPr>
          <p:cNvPr id="10" name="TextBox 9">
            <a:extLst>
              <a:ext uri="{FF2B5EF4-FFF2-40B4-BE49-F238E27FC236}">
                <a16:creationId xmlns:a16="http://schemas.microsoft.com/office/drawing/2014/main" id="{784A5C2C-D724-4A34-8FC5-69828C9D2536}"/>
              </a:ext>
            </a:extLst>
          </p:cNvPr>
          <p:cNvSpPr txBox="1"/>
          <p:nvPr/>
        </p:nvSpPr>
        <p:spPr>
          <a:xfrm>
            <a:off x="4629147" y="1805493"/>
            <a:ext cx="1885949" cy="1107996"/>
          </a:xfrm>
          <a:prstGeom prst="rect">
            <a:avLst/>
          </a:prstGeom>
          <a:noFill/>
        </p:spPr>
        <p:txBody>
          <a:bodyPr wrap="square" rtlCol="0">
            <a:spAutoFit/>
          </a:bodyPr>
          <a:lstStyle/>
          <a:p>
            <a:pPr marL="171450" indent="-171450">
              <a:buFont typeface="Wingdings" panose="05000000000000000000" pitchFamily="2" charset="2"/>
              <a:buChar char="q"/>
            </a:pPr>
            <a:r>
              <a:rPr lang="en-US" sz="1100" dirty="0"/>
              <a:t>Legacy Compatibility</a:t>
            </a:r>
          </a:p>
          <a:p>
            <a:pPr marL="171450" indent="-171450">
              <a:buFont typeface="Wingdings" panose="05000000000000000000" pitchFamily="2" charset="2"/>
              <a:buChar char="q"/>
            </a:pPr>
            <a:r>
              <a:rPr lang="en-US" sz="1100" dirty="0" err="1"/>
              <a:t>TeleAtlas</a:t>
            </a:r>
            <a:r>
              <a:rPr lang="en-US" sz="1100" dirty="0"/>
              <a:t> Network</a:t>
            </a:r>
          </a:p>
          <a:p>
            <a:pPr marL="171450" indent="-171450">
              <a:buFont typeface="Wingdings" panose="05000000000000000000" pitchFamily="2" charset="2"/>
              <a:buChar char="q"/>
            </a:pPr>
            <a:r>
              <a:rPr lang="en-US" sz="1100" dirty="0"/>
              <a:t>Hourly Trip Table</a:t>
            </a:r>
          </a:p>
          <a:p>
            <a:pPr marL="171450" indent="-171450">
              <a:buFont typeface="Wingdings" panose="05000000000000000000" pitchFamily="2" charset="2"/>
              <a:buChar char="q"/>
            </a:pPr>
            <a:r>
              <a:rPr lang="en-US" sz="1100" dirty="0"/>
              <a:t>Trips in Motion</a:t>
            </a:r>
          </a:p>
          <a:p>
            <a:pPr marL="171450" indent="-171450">
              <a:buFont typeface="Wingdings" panose="05000000000000000000" pitchFamily="2" charset="2"/>
              <a:buChar char="q"/>
            </a:pPr>
            <a:r>
              <a:rPr lang="en-US" sz="1100" dirty="0"/>
              <a:t>Future year US state </a:t>
            </a:r>
            <a:r>
              <a:rPr lang="en-US" sz="1100" dirty="0" err="1"/>
              <a:t>landuse</a:t>
            </a:r>
            <a:endParaRPr lang="en-US" sz="1100" dirty="0"/>
          </a:p>
        </p:txBody>
      </p:sp>
      <p:cxnSp>
        <p:nvCxnSpPr>
          <p:cNvPr id="12" name="Straight Connector 11">
            <a:extLst>
              <a:ext uri="{FF2B5EF4-FFF2-40B4-BE49-F238E27FC236}">
                <a16:creationId xmlns:a16="http://schemas.microsoft.com/office/drawing/2014/main" id="{70BB13C3-3383-4226-BB0A-A58EE56A5747}"/>
              </a:ext>
            </a:extLst>
          </p:cNvPr>
          <p:cNvCxnSpPr>
            <a:cxnSpLocks/>
          </p:cNvCxnSpPr>
          <p:nvPr/>
        </p:nvCxnSpPr>
        <p:spPr>
          <a:xfrm>
            <a:off x="4772025" y="1747599"/>
            <a:ext cx="1876425" cy="0"/>
          </a:xfrm>
          <a:prstGeom prst="line">
            <a:avLst/>
          </a:prstGeom>
          <a:ln>
            <a:solidFill>
              <a:srgbClr val="C5D3E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78A9122-5BFC-44D6-A65F-86ED76D53984}"/>
              </a:ext>
            </a:extLst>
          </p:cNvPr>
          <p:cNvSpPr txBox="1"/>
          <p:nvPr/>
        </p:nvSpPr>
        <p:spPr>
          <a:xfrm>
            <a:off x="4629146" y="3807618"/>
            <a:ext cx="2181216" cy="1785104"/>
          </a:xfrm>
          <a:prstGeom prst="rect">
            <a:avLst/>
          </a:prstGeom>
          <a:noFill/>
        </p:spPr>
        <p:txBody>
          <a:bodyPr wrap="square" rtlCol="0">
            <a:spAutoFit/>
          </a:bodyPr>
          <a:lstStyle/>
          <a:p>
            <a:pPr marL="171450" indent="-171450">
              <a:buFont typeface="Wingdings" panose="05000000000000000000" pitchFamily="2" charset="2"/>
              <a:buChar char="q"/>
            </a:pPr>
            <a:r>
              <a:rPr lang="en-US" sz="1100" dirty="0"/>
              <a:t>BEBR Scaled MPO Data</a:t>
            </a:r>
          </a:p>
          <a:p>
            <a:pPr marL="171450" indent="-171450">
              <a:buFont typeface="Wingdings" panose="05000000000000000000" pitchFamily="2" charset="2"/>
              <a:buChar char="q"/>
            </a:pPr>
            <a:r>
              <a:rPr lang="en-US" sz="1100" dirty="0"/>
              <a:t>LDT Calibration</a:t>
            </a:r>
          </a:p>
          <a:p>
            <a:pPr marL="171450" indent="-171450">
              <a:buFont typeface="Wingdings" panose="05000000000000000000" pitchFamily="2" charset="2"/>
              <a:buChar char="q"/>
            </a:pPr>
            <a:r>
              <a:rPr lang="en-US" sz="1100" dirty="0"/>
              <a:t>Long-distance trip O-D validation</a:t>
            </a:r>
          </a:p>
          <a:p>
            <a:pPr marL="171450" indent="-171450">
              <a:buFont typeface="Wingdings" panose="05000000000000000000" pitchFamily="2" charset="2"/>
              <a:buChar char="q"/>
            </a:pPr>
            <a:r>
              <a:rPr lang="en-US" sz="1100" dirty="0"/>
              <a:t>Ticket System O-D data</a:t>
            </a:r>
          </a:p>
          <a:p>
            <a:pPr marL="171450" indent="-171450">
              <a:buFont typeface="Wingdings" panose="05000000000000000000" pitchFamily="2" charset="2"/>
              <a:buChar char="q"/>
            </a:pPr>
            <a:r>
              <a:rPr lang="en-US" sz="1100" dirty="0"/>
              <a:t>Pre-ODME validation</a:t>
            </a:r>
          </a:p>
          <a:p>
            <a:pPr marL="171450" indent="-171450">
              <a:buFont typeface="Wingdings" panose="05000000000000000000" pitchFamily="2" charset="2"/>
              <a:buChar char="q"/>
            </a:pPr>
            <a:r>
              <a:rPr lang="en-US" sz="1100" dirty="0"/>
              <a:t>Incremental LDT application (5 year)</a:t>
            </a:r>
          </a:p>
          <a:p>
            <a:pPr marL="171450" indent="-171450">
              <a:buFont typeface="Wingdings" panose="05000000000000000000" pitchFamily="2" charset="2"/>
              <a:buChar char="q"/>
            </a:pPr>
            <a:r>
              <a:rPr lang="en-US" sz="1100" dirty="0"/>
              <a:t>Sub-sampling </a:t>
            </a:r>
            <a:r>
              <a:rPr lang="en-US" sz="1100" dirty="0" err="1"/>
              <a:t>PopulationSIM</a:t>
            </a:r>
            <a:r>
              <a:rPr lang="en-US" sz="1100" dirty="0"/>
              <a:t> </a:t>
            </a:r>
          </a:p>
          <a:p>
            <a:pPr marL="171450" indent="-171450">
              <a:buFont typeface="Wingdings" panose="05000000000000000000" pitchFamily="2" charset="2"/>
              <a:buChar char="q"/>
            </a:pPr>
            <a:r>
              <a:rPr lang="en-US" sz="1100" dirty="0" err="1"/>
              <a:t>Navteq</a:t>
            </a:r>
            <a:r>
              <a:rPr lang="en-US" sz="1100" dirty="0"/>
              <a:t> assignment</a:t>
            </a:r>
          </a:p>
        </p:txBody>
      </p:sp>
      <p:sp>
        <p:nvSpPr>
          <p:cNvPr id="14" name="TextBox 13">
            <a:extLst>
              <a:ext uri="{FF2B5EF4-FFF2-40B4-BE49-F238E27FC236}">
                <a16:creationId xmlns:a16="http://schemas.microsoft.com/office/drawing/2014/main" id="{253FD356-22DA-4C38-979B-A8E0CD8954D6}"/>
              </a:ext>
            </a:extLst>
          </p:cNvPr>
          <p:cNvSpPr txBox="1"/>
          <p:nvPr/>
        </p:nvSpPr>
        <p:spPr>
          <a:xfrm>
            <a:off x="4629147" y="2928937"/>
            <a:ext cx="1885949" cy="769441"/>
          </a:xfrm>
          <a:prstGeom prst="rect">
            <a:avLst/>
          </a:prstGeom>
          <a:noFill/>
        </p:spPr>
        <p:txBody>
          <a:bodyPr wrap="square" rtlCol="0">
            <a:spAutoFit/>
          </a:bodyPr>
          <a:lstStyle/>
          <a:p>
            <a:pPr marL="171450" indent="-171450">
              <a:buFont typeface="Wingdings" panose="05000000000000000000" pitchFamily="2" charset="2"/>
              <a:buChar char="q"/>
            </a:pPr>
            <a:r>
              <a:rPr lang="en-US" sz="1100" dirty="0"/>
              <a:t>Latest MPO Data</a:t>
            </a:r>
          </a:p>
          <a:p>
            <a:pPr marL="171450" indent="-171450">
              <a:buFont typeface="Wingdings" panose="05000000000000000000" pitchFamily="2" charset="2"/>
              <a:buChar char="q"/>
            </a:pPr>
            <a:r>
              <a:rPr lang="en-US" sz="1100" dirty="0"/>
              <a:t>Streetlight O-D data</a:t>
            </a:r>
          </a:p>
          <a:p>
            <a:pPr marL="171450" indent="-171450">
              <a:buFont typeface="Wingdings" panose="05000000000000000000" pitchFamily="2" charset="2"/>
              <a:buChar char="q"/>
            </a:pPr>
            <a:r>
              <a:rPr lang="en-US" sz="1100" dirty="0"/>
              <a:t>Select link analysis</a:t>
            </a:r>
          </a:p>
          <a:p>
            <a:pPr marL="171450" indent="-171450">
              <a:buFont typeface="Wingdings" panose="05000000000000000000" pitchFamily="2" charset="2"/>
              <a:buChar char="q"/>
            </a:pPr>
            <a:r>
              <a:rPr lang="en-US" sz="1100" dirty="0"/>
              <a:t>ODME Application</a:t>
            </a:r>
          </a:p>
        </p:txBody>
      </p:sp>
      <p:cxnSp>
        <p:nvCxnSpPr>
          <p:cNvPr id="16" name="Straight Connector 15">
            <a:extLst>
              <a:ext uri="{FF2B5EF4-FFF2-40B4-BE49-F238E27FC236}">
                <a16:creationId xmlns:a16="http://schemas.microsoft.com/office/drawing/2014/main" id="{D5B85991-32B7-4FF8-AB0B-5D9E5C018DE7}"/>
              </a:ext>
            </a:extLst>
          </p:cNvPr>
          <p:cNvCxnSpPr>
            <a:cxnSpLocks/>
          </p:cNvCxnSpPr>
          <p:nvPr/>
        </p:nvCxnSpPr>
        <p:spPr>
          <a:xfrm>
            <a:off x="4781550" y="3726953"/>
            <a:ext cx="18764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1ED3FFB-72AF-4A72-B92A-55141F8266AE}"/>
              </a:ext>
            </a:extLst>
          </p:cNvPr>
          <p:cNvCxnSpPr>
            <a:cxnSpLocks/>
          </p:cNvCxnSpPr>
          <p:nvPr/>
        </p:nvCxnSpPr>
        <p:spPr>
          <a:xfrm>
            <a:off x="4772024" y="2866786"/>
            <a:ext cx="1876425" cy="0"/>
          </a:xfrm>
          <a:prstGeom prst="line">
            <a:avLst/>
          </a:prstGeom>
          <a:ln>
            <a:solidFill>
              <a:srgbClr val="C5D3ED"/>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4FD35CC-05DC-4413-B5F1-F0F7592A76AC}"/>
              </a:ext>
            </a:extLst>
          </p:cNvPr>
          <p:cNvSpPr/>
          <p:nvPr/>
        </p:nvSpPr>
        <p:spPr>
          <a:xfrm>
            <a:off x="7115172" y="1911480"/>
            <a:ext cx="1704975" cy="323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TSM - NextGen</a:t>
            </a:r>
          </a:p>
        </p:txBody>
      </p:sp>
      <p:sp>
        <p:nvSpPr>
          <p:cNvPr id="24" name="Rectangle 23">
            <a:extLst>
              <a:ext uri="{FF2B5EF4-FFF2-40B4-BE49-F238E27FC236}">
                <a16:creationId xmlns:a16="http://schemas.microsoft.com/office/drawing/2014/main" id="{5080EAAA-7236-4F5B-A8C5-8192184B3141}"/>
              </a:ext>
            </a:extLst>
          </p:cNvPr>
          <p:cNvSpPr/>
          <p:nvPr/>
        </p:nvSpPr>
        <p:spPr>
          <a:xfrm>
            <a:off x="7134225" y="3889642"/>
            <a:ext cx="1704975" cy="323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TSM – v2</a:t>
            </a:r>
          </a:p>
        </p:txBody>
      </p:sp>
      <p:sp>
        <p:nvSpPr>
          <p:cNvPr id="25" name="Rectangle 24">
            <a:extLst>
              <a:ext uri="{FF2B5EF4-FFF2-40B4-BE49-F238E27FC236}">
                <a16:creationId xmlns:a16="http://schemas.microsoft.com/office/drawing/2014/main" id="{FA52C3E3-CC17-48F8-BFCC-DBD8A9F85CD6}"/>
              </a:ext>
            </a:extLst>
          </p:cNvPr>
          <p:cNvSpPr/>
          <p:nvPr/>
        </p:nvSpPr>
        <p:spPr>
          <a:xfrm>
            <a:off x="7134225" y="5739732"/>
            <a:ext cx="1704975" cy="323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TSM – v3</a:t>
            </a:r>
          </a:p>
        </p:txBody>
      </p:sp>
      <p:grpSp>
        <p:nvGrpSpPr>
          <p:cNvPr id="49" name="Group 48">
            <a:extLst>
              <a:ext uri="{FF2B5EF4-FFF2-40B4-BE49-F238E27FC236}">
                <a16:creationId xmlns:a16="http://schemas.microsoft.com/office/drawing/2014/main" id="{18DE42F5-CE1B-4C76-821B-72E037F26AE7}"/>
              </a:ext>
            </a:extLst>
          </p:cNvPr>
          <p:cNvGrpSpPr/>
          <p:nvPr/>
        </p:nvGrpSpPr>
        <p:grpSpPr>
          <a:xfrm>
            <a:off x="4791075" y="771524"/>
            <a:ext cx="2343150" cy="295276"/>
            <a:chOff x="4791075" y="828674"/>
            <a:chExt cx="2343150" cy="295276"/>
          </a:xfrm>
        </p:grpSpPr>
        <p:cxnSp>
          <p:nvCxnSpPr>
            <p:cNvPr id="7" name="Straight Connector 6">
              <a:extLst>
                <a:ext uri="{FF2B5EF4-FFF2-40B4-BE49-F238E27FC236}">
                  <a16:creationId xmlns:a16="http://schemas.microsoft.com/office/drawing/2014/main" id="{70574119-4389-4DCF-8632-AC64D5773C4D}"/>
                </a:ext>
              </a:extLst>
            </p:cNvPr>
            <p:cNvCxnSpPr>
              <a:cxnSpLocks/>
            </p:cNvCxnSpPr>
            <p:nvPr/>
          </p:nvCxnSpPr>
          <p:spPr>
            <a:xfrm>
              <a:off x="4791075" y="828675"/>
              <a:ext cx="18764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415153-2DC3-4632-B0CA-8556686B1B82}"/>
                </a:ext>
              </a:extLst>
            </p:cNvPr>
            <p:cNvCxnSpPr/>
            <p:nvPr/>
          </p:nvCxnSpPr>
          <p:spPr>
            <a:xfrm>
              <a:off x="6667500" y="828674"/>
              <a:ext cx="466725" cy="2952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93AA62EC-E3D2-4712-A490-04CCC4232730}"/>
              </a:ext>
            </a:extLst>
          </p:cNvPr>
          <p:cNvCxnSpPr/>
          <p:nvPr/>
        </p:nvCxnSpPr>
        <p:spPr>
          <a:xfrm>
            <a:off x="6648448" y="1745753"/>
            <a:ext cx="466725" cy="295276"/>
          </a:xfrm>
          <a:prstGeom prst="line">
            <a:avLst/>
          </a:prstGeom>
          <a:ln>
            <a:solidFill>
              <a:srgbClr val="C5D3ED"/>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1BFFE82-49D8-449B-B0A5-BA4BFC14F328}"/>
              </a:ext>
            </a:extLst>
          </p:cNvPr>
          <p:cNvSpPr/>
          <p:nvPr/>
        </p:nvSpPr>
        <p:spPr>
          <a:xfrm>
            <a:off x="7134225" y="3070404"/>
            <a:ext cx="1704975" cy="323841"/>
          </a:xfrm>
          <a:prstGeom prst="rect">
            <a:avLst/>
          </a:prstGeom>
          <a:solidFill>
            <a:srgbClr val="C5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TSM – NextGen (v1)</a:t>
            </a:r>
          </a:p>
          <a:p>
            <a:pPr algn="ctr"/>
            <a:r>
              <a:rPr lang="en-US" sz="1100" dirty="0"/>
              <a:t>With Future Year</a:t>
            </a:r>
          </a:p>
        </p:txBody>
      </p:sp>
      <p:cxnSp>
        <p:nvCxnSpPr>
          <p:cNvPr id="31" name="Straight Connector 30">
            <a:extLst>
              <a:ext uri="{FF2B5EF4-FFF2-40B4-BE49-F238E27FC236}">
                <a16:creationId xmlns:a16="http://schemas.microsoft.com/office/drawing/2014/main" id="{8A78D712-B0EC-4B80-B80B-7367914033D4}"/>
              </a:ext>
            </a:extLst>
          </p:cNvPr>
          <p:cNvCxnSpPr/>
          <p:nvPr/>
        </p:nvCxnSpPr>
        <p:spPr>
          <a:xfrm>
            <a:off x="6648447" y="2858971"/>
            <a:ext cx="466725" cy="295276"/>
          </a:xfrm>
          <a:prstGeom prst="line">
            <a:avLst/>
          </a:prstGeom>
          <a:ln>
            <a:solidFill>
              <a:srgbClr val="C5D3E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452737F-EC51-4BC0-92B6-5B161AF73173}"/>
              </a:ext>
            </a:extLst>
          </p:cNvPr>
          <p:cNvCxnSpPr/>
          <p:nvPr/>
        </p:nvCxnSpPr>
        <p:spPr>
          <a:xfrm>
            <a:off x="6657971" y="3722954"/>
            <a:ext cx="466725" cy="295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3AF2D5-5A8E-4EFC-9969-1027F2E91E9D}"/>
              </a:ext>
            </a:extLst>
          </p:cNvPr>
          <p:cNvCxnSpPr>
            <a:cxnSpLocks/>
          </p:cNvCxnSpPr>
          <p:nvPr/>
        </p:nvCxnSpPr>
        <p:spPr>
          <a:xfrm>
            <a:off x="4781539" y="5696101"/>
            <a:ext cx="20383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B80B92-64AF-4F08-BF7E-664354DC0B65}"/>
              </a:ext>
            </a:extLst>
          </p:cNvPr>
          <p:cNvCxnSpPr/>
          <p:nvPr/>
        </p:nvCxnSpPr>
        <p:spPr>
          <a:xfrm>
            <a:off x="6819891" y="5692102"/>
            <a:ext cx="466725" cy="295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6CA9F0D-947D-4A76-A303-F74DE9832C8E}"/>
              </a:ext>
            </a:extLst>
          </p:cNvPr>
          <p:cNvCxnSpPr>
            <a:cxnSpLocks/>
          </p:cNvCxnSpPr>
          <p:nvPr/>
        </p:nvCxnSpPr>
        <p:spPr>
          <a:xfrm>
            <a:off x="4791077" y="6511340"/>
            <a:ext cx="1876425"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66BF9-3C98-449C-9284-50614C9D1890}"/>
              </a:ext>
            </a:extLst>
          </p:cNvPr>
          <p:cNvCxnSpPr/>
          <p:nvPr/>
        </p:nvCxnSpPr>
        <p:spPr>
          <a:xfrm>
            <a:off x="6667500" y="6503525"/>
            <a:ext cx="466725" cy="29527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541725B-98E8-4CD0-9FB6-4C0339D96CFE}"/>
              </a:ext>
            </a:extLst>
          </p:cNvPr>
          <p:cNvSpPr/>
          <p:nvPr/>
        </p:nvSpPr>
        <p:spPr>
          <a:xfrm>
            <a:off x="7134224" y="6511340"/>
            <a:ext cx="1704975" cy="323841"/>
          </a:xfrm>
          <a:prstGeom prst="rect">
            <a:avLst/>
          </a:prstGeom>
          <a:solidFill>
            <a:srgbClr val="DCF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rPr>
              <a:t>TSM – v3 MSR</a:t>
            </a:r>
          </a:p>
        </p:txBody>
      </p:sp>
      <p:sp>
        <p:nvSpPr>
          <p:cNvPr id="43" name="Rectangle 42">
            <a:extLst>
              <a:ext uri="{FF2B5EF4-FFF2-40B4-BE49-F238E27FC236}">
                <a16:creationId xmlns:a16="http://schemas.microsoft.com/office/drawing/2014/main" id="{E02A268E-6143-44C2-8B43-3C7565BFDDF4}"/>
              </a:ext>
            </a:extLst>
          </p:cNvPr>
          <p:cNvSpPr/>
          <p:nvPr/>
        </p:nvSpPr>
        <p:spPr>
          <a:xfrm>
            <a:off x="7134224" y="902946"/>
            <a:ext cx="1704975" cy="3238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TSM - Legacy</a:t>
            </a:r>
          </a:p>
        </p:txBody>
      </p:sp>
      <p:sp>
        <p:nvSpPr>
          <p:cNvPr id="44" name="TextBox 43">
            <a:extLst>
              <a:ext uri="{FF2B5EF4-FFF2-40B4-BE49-F238E27FC236}">
                <a16:creationId xmlns:a16="http://schemas.microsoft.com/office/drawing/2014/main" id="{3DB368EB-F38D-4F1A-8220-16DD8CCCB4FE}"/>
              </a:ext>
            </a:extLst>
          </p:cNvPr>
          <p:cNvSpPr txBox="1"/>
          <p:nvPr/>
        </p:nvSpPr>
        <p:spPr>
          <a:xfrm>
            <a:off x="4619621" y="330401"/>
            <a:ext cx="1885949" cy="430887"/>
          </a:xfrm>
          <a:prstGeom prst="rect">
            <a:avLst/>
          </a:prstGeom>
          <a:noFill/>
          <a:ln>
            <a:noFill/>
          </a:ln>
        </p:spPr>
        <p:txBody>
          <a:bodyPr wrap="square" rtlCol="0">
            <a:spAutoFit/>
          </a:bodyPr>
          <a:lstStyle/>
          <a:p>
            <a:pPr marL="171450" indent="-171450">
              <a:buFont typeface="Wingdings" panose="05000000000000000000" pitchFamily="2" charset="2"/>
              <a:buChar char="q"/>
            </a:pPr>
            <a:r>
              <a:rPr lang="en-US" sz="1100" dirty="0">
                <a:solidFill>
                  <a:sysClr val="windowText" lastClr="000000"/>
                </a:solidFill>
              </a:rPr>
              <a:t>FLUAM 3.0</a:t>
            </a:r>
          </a:p>
          <a:p>
            <a:pPr marL="171450" indent="-171450">
              <a:buFont typeface="Wingdings" panose="05000000000000000000" pitchFamily="2" charset="2"/>
              <a:buChar char="q"/>
            </a:pPr>
            <a:r>
              <a:rPr lang="en-US" sz="1100" dirty="0">
                <a:solidFill>
                  <a:sysClr val="windowText" lastClr="000000"/>
                </a:solidFill>
              </a:rPr>
              <a:t>MPO data compiler</a:t>
            </a:r>
          </a:p>
        </p:txBody>
      </p:sp>
      <p:sp>
        <p:nvSpPr>
          <p:cNvPr id="45" name="TextBox 44">
            <a:extLst>
              <a:ext uri="{FF2B5EF4-FFF2-40B4-BE49-F238E27FC236}">
                <a16:creationId xmlns:a16="http://schemas.microsoft.com/office/drawing/2014/main" id="{8A1E3B31-A815-403F-9620-6AFA95C9069B}"/>
              </a:ext>
            </a:extLst>
          </p:cNvPr>
          <p:cNvSpPr txBox="1"/>
          <p:nvPr/>
        </p:nvSpPr>
        <p:spPr>
          <a:xfrm>
            <a:off x="4629146" y="5757041"/>
            <a:ext cx="2360129" cy="769441"/>
          </a:xfrm>
          <a:prstGeom prst="rect">
            <a:avLst/>
          </a:prstGeom>
          <a:noFill/>
        </p:spPr>
        <p:txBody>
          <a:bodyPr wrap="square" rtlCol="0">
            <a:spAutoFit/>
          </a:bodyPr>
          <a:lstStyle/>
          <a:p>
            <a:pPr marL="171450" indent="-171450">
              <a:buFont typeface="Wingdings" panose="05000000000000000000" pitchFamily="2" charset="2"/>
              <a:buChar char="q"/>
            </a:pPr>
            <a:r>
              <a:rPr lang="en-US" sz="1100" dirty="0">
                <a:solidFill>
                  <a:sysClr val="windowText" lastClr="000000"/>
                </a:solidFill>
              </a:rPr>
              <a:t>Multi-spatial resolution</a:t>
            </a:r>
          </a:p>
          <a:p>
            <a:pPr marL="171450" indent="-171450">
              <a:buFont typeface="Wingdings" panose="05000000000000000000" pitchFamily="2" charset="2"/>
              <a:buChar char="q"/>
            </a:pPr>
            <a:r>
              <a:rPr lang="en-US" sz="1100" dirty="0">
                <a:solidFill>
                  <a:sysClr val="windowText" lastClr="000000"/>
                </a:solidFill>
              </a:rPr>
              <a:t>Sub-zone system</a:t>
            </a:r>
          </a:p>
          <a:p>
            <a:pPr marL="171450" indent="-171450">
              <a:buFont typeface="Wingdings" panose="05000000000000000000" pitchFamily="2" charset="2"/>
              <a:buChar char="q"/>
            </a:pPr>
            <a:r>
              <a:rPr lang="en-US" sz="1100" dirty="0">
                <a:solidFill>
                  <a:sysClr val="windowText" lastClr="000000"/>
                </a:solidFill>
              </a:rPr>
              <a:t>Refine ODME for Suncoast / Citrus additions</a:t>
            </a:r>
          </a:p>
        </p:txBody>
      </p:sp>
      <p:sp>
        <p:nvSpPr>
          <p:cNvPr id="48" name="Oval 47">
            <a:extLst>
              <a:ext uri="{FF2B5EF4-FFF2-40B4-BE49-F238E27FC236}">
                <a16:creationId xmlns:a16="http://schemas.microsoft.com/office/drawing/2014/main" id="{8B24E186-C5BB-481E-8B24-F889D1BEC61E}"/>
              </a:ext>
            </a:extLst>
          </p:cNvPr>
          <p:cNvSpPr/>
          <p:nvPr/>
        </p:nvSpPr>
        <p:spPr>
          <a:xfrm>
            <a:off x="4629146" y="695325"/>
            <a:ext cx="266704" cy="144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DB8C572-BF71-4129-B1DF-3CF4ACE59AA6}"/>
              </a:ext>
            </a:extLst>
          </p:cNvPr>
          <p:cNvSpPr/>
          <p:nvPr/>
        </p:nvSpPr>
        <p:spPr>
          <a:xfrm>
            <a:off x="4629146" y="1687056"/>
            <a:ext cx="266704" cy="144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1B310FD-2C43-4A3E-A111-C4A67EA8B317}"/>
              </a:ext>
            </a:extLst>
          </p:cNvPr>
          <p:cNvSpPr/>
          <p:nvPr/>
        </p:nvSpPr>
        <p:spPr>
          <a:xfrm>
            <a:off x="4629146" y="2798198"/>
            <a:ext cx="266704" cy="144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01FE2E1-08E9-4566-A5F7-DFAF7CDD1DBC}"/>
              </a:ext>
            </a:extLst>
          </p:cNvPr>
          <p:cNvSpPr/>
          <p:nvPr/>
        </p:nvSpPr>
        <p:spPr>
          <a:xfrm>
            <a:off x="4638670" y="3659445"/>
            <a:ext cx="266704" cy="144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77D25BD-4E26-494B-A7D9-48CCC4B113AA}"/>
              </a:ext>
            </a:extLst>
          </p:cNvPr>
          <p:cNvSpPr/>
          <p:nvPr/>
        </p:nvSpPr>
        <p:spPr>
          <a:xfrm>
            <a:off x="4657723" y="5619860"/>
            <a:ext cx="266704" cy="144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1975E23-5AB0-4397-AE96-B599D40B277C}"/>
              </a:ext>
            </a:extLst>
          </p:cNvPr>
          <p:cNvSpPr/>
          <p:nvPr/>
        </p:nvSpPr>
        <p:spPr>
          <a:xfrm>
            <a:off x="4657723" y="6470105"/>
            <a:ext cx="266704" cy="144483"/>
          </a:xfrm>
          <a:prstGeom prst="ellipse">
            <a:avLst/>
          </a:prstGeom>
          <a:solidFill>
            <a:srgbClr val="DCF0C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B3446EE-BB37-4FA5-B985-7E39269E8BB2}"/>
              </a:ext>
            </a:extLst>
          </p:cNvPr>
          <p:cNvSpPr txBox="1"/>
          <p:nvPr/>
        </p:nvSpPr>
        <p:spPr>
          <a:xfrm>
            <a:off x="369891" y="612844"/>
            <a:ext cx="3340100" cy="5909310"/>
          </a:xfrm>
          <a:prstGeom prst="rect">
            <a:avLst/>
          </a:prstGeom>
          <a:noFill/>
        </p:spPr>
        <p:txBody>
          <a:bodyPr wrap="square" rtlCol="0">
            <a:spAutoFit/>
          </a:bodyPr>
          <a:lstStyle/>
          <a:p>
            <a:r>
              <a:rPr lang="en-US" b="1" u="sng" dirty="0"/>
              <a:t>Model Development / Update</a:t>
            </a:r>
          </a:p>
          <a:p>
            <a:endParaRPr lang="en-US" dirty="0"/>
          </a:p>
          <a:p>
            <a:endParaRPr lang="en-US" dirty="0"/>
          </a:p>
          <a:p>
            <a:pPr marL="342900" indent="-342900">
              <a:buFont typeface="Arial" panose="020B0604020202020204" pitchFamily="34" charset="0"/>
              <a:buChar char="•"/>
            </a:pPr>
            <a:r>
              <a:rPr lang="en-US" dirty="0"/>
              <a:t>New model features are being constantly added to improve model and expand its applications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current version is v3, a fourth release (stable distributable copy) of TSM-NextGen.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next upcoming version v4 shall include on going efforts of Multi-resolution modeling, sub-zone system loadings to improve run-time efficiencies.</a:t>
            </a:r>
          </a:p>
          <a:p>
            <a:endParaRPr lang="en-US" dirty="0"/>
          </a:p>
          <a:p>
            <a:r>
              <a:rPr lang="en-US" dirty="0"/>
              <a:t> </a:t>
            </a:r>
          </a:p>
        </p:txBody>
      </p:sp>
      <p:sp>
        <p:nvSpPr>
          <p:cNvPr id="36" name="TextBox 35">
            <a:extLst>
              <a:ext uri="{FF2B5EF4-FFF2-40B4-BE49-F238E27FC236}">
                <a16:creationId xmlns:a16="http://schemas.microsoft.com/office/drawing/2014/main" id="{2EEF2494-AB35-0DC1-FFF4-B25752D5657C}"/>
              </a:ext>
            </a:extLst>
          </p:cNvPr>
          <p:cNvSpPr txBox="1"/>
          <p:nvPr/>
        </p:nvSpPr>
        <p:spPr>
          <a:xfrm>
            <a:off x="11777799" y="6542346"/>
            <a:ext cx="523959" cy="369332"/>
          </a:xfrm>
          <a:prstGeom prst="rect">
            <a:avLst/>
          </a:prstGeom>
          <a:noFill/>
        </p:spPr>
        <p:txBody>
          <a:bodyPr wrap="square" rtlCol="0">
            <a:spAutoFit/>
          </a:bodyPr>
          <a:lstStyle/>
          <a:p>
            <a:fld id="{7CF2ACEF-4BCA-41AC-A47B-E99CF8E783B8}" type="slidenum">
              <a:rPr lang="en-US" smtClean="0"/>
              <a:t>11</a:t>
            </a:fld>
            <a:endParaRPr lang="en-US" dirty="0"/>
          </a:p>
        </p:txBody>
      </p:sp>
    </p:spTree>
    <p:extLst>
      <p:ext uri="{BB962C8B-B14F-4D97-AF65-F5344CB8AC3E}">
        <p14:creationId xmlns:p14="http://schemas.microsoft.com/office/powerpoint/2010/main" val="103013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6D3D1E1-0ACA-4706-ACFD-7043A7B1826A}"/>
              </a:ext>
            </a:extLst>
          </p:cNvPr>
          <p:cNvSpPr/>
          <p:nvPr/>
        </p:nvSpPr>
        <p:spPr>
          <a:xfrm>
            <a:off x="239282" y="59821"/>
            <a:ext cx="11750468" cy="6798179"/>
          </a:xfrm>
          <a:prstGeom prst="roundRect">
            <a:avLst/>
          </a:prstGeom>
          <a:solidFill>
            <a:schemeClr val="bg1"/>
          </a:solidFill>
          <a:ln w="381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2156217-78C5-41FB-B1AA-BA61E2E80E57}"/>
              </a:ext>
            </a:extLst>
          </p:cNvPr>
          <p:cNvSpPr/>
          <p:nvPr/>
        </p:nvSpPr>
        <p:spPr>
          <a:xfrm>
            <a:off x="4495709" y="1092424"/>
            <a:ext cx="3200581" cy="646331"/>
          </a:xfrm>
          <a:prstGeom prst="round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69E53DE-A4E2-4918-B2B8-478AD2EB9B34}"/>
              </a:ext>
            </a:extLst>
          </p:cNvPr>
          <p:cNvSpPr/>
          <p:nvPr/>
        </p:nvSpPr>
        <p:spPr>
          <a:xfrm>
            <a:off x="8431050" y="3644668"/>
            <a:ext cx="3125710" cy="64633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686C1D4-53B6-41C2-81FD-3FF928412E83}"/>
              </a:ext>
            </a:extLst>
          </p:cNvPr>
          <p:cNvSpPr/>
          <p:nvPr/>
        </p:nvSpPr>
        <p:spPr>
          <a:xfrm>
            <a:off x="743483" y="470528"/>
            <a:ext cx="3200581" cy="646331"/>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BDD40C55-6C0C-49F4-A759-A6F9E2FF32FA}"/>
              </a:ext>
            </a:extLst>
          </p:cNvPr>
          <p:cNvGraphicFramePr/>
          <p:nvPr>
            <p:extLst>
              <p:ext uri="{D42A27DB-BD31-4B8C-83A1-F6EECF244321}">
                <p14:modId xmlns:p14="http://schemas.microsoft.com/office/powerpoint/2010/main" val="4214546457"/>
              </p:ext>
            </p:extLst>
          </p:nvPr>
        </p:nvGraphicFramePr>
        <p:xfrm>
          <a:off x="786788" y="1166859"/>
          <a:ext cx="3136307" cy="153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a:extLst>
              <a:ext uri="{FF2B5EF4-FFF2-40B4-BE49-F238E27FC236}">
                <a16:creationId xmlns:a16="http://schemas.microsoft.com/office/drawing/2014/main" id="{0806A1A7-BBA5-4A5B-A3B5-B663B28D53E8}"/>
              </a:ext>
            </a:extLst>
          </p:cNvPr>
          <p:cNvSpPr>
            <a:spLocks noChangeArrowheads="1"/>
          </p:cNvSpPr>
          <p:nvPr/>
        </p:nvSpPr>
        <p:spPr bwMode="auto">
          <a:xfrm>
            <a:off x="0" y="8220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Diagram 6">
            <a:extLst>
              <a:ext uri="{FF2B5EF4-FFF2-40B4-BE49-F238E27FC236}">
                <a16:creationId xmlns:a16="http://schemas.microsoft.com/office/drawing/2014/main" id="{AD3E77C2-0028-416A-8E53-BD9ECBCC5215}"/>
              </a:ext>
            </a:extLst>
          </p:cNvPr>
          <p:cNvGraphicFramePr/>
          <p:nvPr>
            <p:extLst>
              <p:ext uri="{D42A27DB-BD31-4B8C-83A1-F6EECF244321}">
                <p14:modId xmlns:p14="http://schemas.microsoft.com/office/powerpoint/2010/main" val="3996882586"/>
              </p:ext>
            </p:extLst>
          </p:nvPr>
        </p:nvGraphicFramePr>
        <p:xfrm>
          <a:off x="4495709" y="1798694"/>
          <a:ext cx="3252387" cy="49828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4F746081-499D-4FE3-A1DF-3D0A9501EEEB}"/>
              </a:ext>
            </a:extLst>
          </p:cNvPr>
          <p:cNvGraphicFramePr/>
          <p:nvPr/>
        </p:nvGraphicFramePr>
        <p:xfrm>
          <a:off x="8443247" y="4375447"/>
          <a:ext cx="3084502" cy="227104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TextBox 8">
            <a:extLst>
              <a:ext uri="{FF2B5EF4-FFF2-40B4-BE49-F238E27FC236}">
                <a16:creationId xmlns:a16="http://schemas.microsoft.com/office/drawing/2014/main" id="{04DD777B-02B1-41D6-8344-000CA110CF35}"/>
              </a:ext>
            </a:extLst>
          </p:cNvPr>
          <p:cNvSpPr txBox="1"/>
          <p:nvPr/>
        </p:nvSpPr>
        <p:spPr>
          <a:xfrm>
            <a:off x="732312" y="469811"/>
            <a:ext cx="3222921" cy="646331"/>
          </a:xfrm>
          <a:prstGeom prst="rect">
            <a:avLst/>
          </a:prstGeom>
          <a:noFill/>
        </p:spPr>
        <p:txBody>
          <a:bodyPr wrap="square" rtlCol="0">
            <a:spAutoFit/>
          </a:bodyPr>
          <a:lstStyle/>
          <a:p>
            <a:pPr algn="ctr"/>
            <a:r>
              <a:rPr lang="en-US" dirty="0"/>
              <a:t>Database : </a:t>
            </a:r>
          </a:p>
          <a:p>
            <a:pPr algn="ctr"/>
            <a:r>
              <a:rPr lang="en-US" dirty="0"/>
              <a:t>Scenario Manager</a:t>
            </a:r>
          </a:p>
        </p:txBody>
      </p:sp>
      <p:sp>
        <p:nvSpPr>
          <p:cNvPr id="10" name="TextBox 9">
            <a:extLst>
              <a:ext uri="{FF2B5EF4-FFF2-40B4-BE49-F238E27FC236}">
                <a16:creationId xmlns:a16="http://schemas.microsoft.com/office/drawing/2014/main" id="{41F0A99A-C224-4A34-8DA2-FFC29230FAA8}"/>
              </a:ext>
            </a:extLst>
          </p:cNvPr>
          <p:cNvSpPr txBox="1"/>
          <p:nvPr/>
        </p:nvSpPr>
        <p:spPr>
          <a:xfrm>
            <a:off x="4495709" y="1092425"/>
            <a:ext cx="3119483" cy="646331"/>
          </a:xfrm>
          <a:prstGeom prst="rect">
            <a:avLst/>
          </a:prstGeom>
          <a:noFill/>
        </p:spPr>
        <p:txBody>
          <a:bodyPr wrap="square" rtlCol="0">
            <a:spAutoFit/>
          </a:bodyPr>
          <a:lstStyle/>
          <a:p>
            <a:pPr algn="ctr"/>
            <a:r>
              <a:rPr lang="en-US" dirty="0">
                <a:solidFill>
                  <a:schemeClr val="bg1"/>
                </a:solidFill>
              </a:rPr>
              <a:t>Demand Model: </a:t>
            </a:r>
          </a:p>
          <a:p>
            <a:pPr algn="ctr"/>
            <a:r>
              <a:rPr lang="en-US" dirty="0">
                <a:solidFill>
                  <a:schemeClr val="bg1"/>
                </a:solidFill>
              </a:rPr>
              <a:t>Tour-Based Model</a:t>
            </a:r>
          </a:p>
        </p:txBody>
      </p:sp>
      <p:sp>
        <p:nvSpPr>
          <p:cNvPr id="11" name="TextBox 10">
            <a:extLst>
              <a:ext uri="{FF2B5EF4-FFF2-40B4-BE49-F238E27FC236}">
                <a16:creationId xmlns:a16="http://schemas.microsoft.com/office/drawing/2014/main" id="{D6127287-0B03-4C3F-B493-EF27D0649AB0}"/>
              </a:ext>
            </a:extLst>
          </p:cNvPr>
          <p:cNvSpPr txBox="1"/>
          <p:nvPr/>
        </p:nvSpPr>
        <p:spPr>
          <a:xfrm>
            <a:off x="8431050" y="3644668"/>
            <a:ext cx="3248026" cy="584775"/>
          </a:xfrm>
          <a:prstGeom prst="rect">
            <a:avLst/>
          </a:prstGeom>
          <a:noFill/>
          <a:ln>
            <a:noFill/>
          </a:ln>
        </p:spPr>
        <p:txBody>
          <a:bodyPr wrap="square" rtlCol="0">
            <a:spAutoFit/>
          </a:bodyPr>
          <a:lstStyle/>
          <a:p>
            <a:pPr algn="ctr"/>
            <a:r>
              <a:rPr lang="en-US" sz="1600" dirty="0"/>
              <a:t>Network Model: </a:t>
            </a:r>
          </a:p>
          <a:p>
            <a:pPr algn="ctr"/>
            <a:r>
              <a:rPr lang="en-US" sz="1600" dirty="0"/>
              <a:t>Hourly Route Choice Macro DTA</a:t>
            </a:r>
          </a:p>
        </p:txBody>
      </p:sp>
      <p:sp>
        <p:nvSpPr>
          <p:cNvPr id="20" name="TextBox 19">
            <a:extLst>
              <a:ext uri="{FF2B5EF4-FFF2-40B4-BE49-F238E27FC236}">
                <a16:creationId xmlns:a16="http://schemas.microsoft.com/office/drawing/2014/main" id="{43923F11-052F-4BC5-AB42-02F2085B4857}"/>
              </a:ext>
            </a:extLst>
          </p:cNvPr>
          <p:cNvSpPr txBox="1"/>
          <p:nvPr/>
        </p:nvSpPr>
        <p:spPr>
          <a:xfrm>
            <a:off x="7874493" y="190353"/>
            <a:ext cx="3599129" cy="1200329"/>
          </a:xfrm>
          <a:prstGeom prst="rect">
            <a:avLst/>
          </a:prstGeom>
          <a:noFill/>
        </p:spPr>
        <p:txBody>
          <a:bodyPr wrap="square" rtlCol="0">
            <a:spAutoFit/>
          </a:bodyPr>
          <a:lstStyle/>
          <a:p>
            <a:pPr algn="ctr"/>
            <a:r>
              <a:rPr lang="en-US" sz="3600" dirty="0"/>
              <a:t>TSM NextGen 3: </a:t>
            </a:r>
          </a:p>
          <a:p>
            <a:pPr algn="ctr"/>
            <a:r>
              <a:rPr lang="en-US" sz="3600" dirty="0"/>
              <a:t> </a:t>
            </a:r>
            <a:r>
              <a:rPr lang="en-US" sz="2400" dirty="0"/>
              <a:t>MODEL STRUCTURE</a:t>
            </a:r>
            <a:endParaRPr lang="en-US" sz="3600" dirty="0"/>
          </a:p>
        </p:txBody>
      </p:sp>
      <p:graphicFrame>
        <p:nvGraphicFramePr>
          <p:cNvPr id="21" name="Diagram 20">
            <a:extLst>
              <a:ext uri="{FF2B5EF4-FFF2-40B4-BE49-F238E27FC236}">
                <a16:creationId xmlns:a16="http://schemas.microsoft.com/office/drawing/2014/main" id="{48EC3E3A-72AA-4F00-A313-B5BD0F87777F}"/>
              </a:ext>
            </a:extLst>
          </p:cNvPr>
          <p:cNvGraphicFramePr/>
          <p:nvPr>
            <p:extLst>
              <p:ext uri="{D42A27DB-BD31-4B8C-83A1-F6EECF244321}">
                <p14:modId xmlns:p14="http://schemas.microsoft.com/office/powerpoint/2010/main" val="2618511998"/>
              </p:ext>
            </p:extLst>
          </p:nvPr>
        </p:nvGraphicFramePr>
        <p:xfrm>
          <a:off x="833840" y="3785677"/>
          <a:ext cx="3122107" cy="296620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2" name="Rectangle: Rounded Corners 21">
            <a:extLst>
              <a:ext uri="{FF2B5EF4-FFF2-40B4-BE49-F238E27FC236}">
                <a16:creationId xmlns:a16="http://schemas.microsoft.com/office/drawing/2014/main" id="{5CAA21F4-C2C1-44F7-8D52-09D0F077218C}"/>
              </a:ext>
            </a:extLst>
          </p:cNvPr>
          <p:cNvSpPr/>
          <p:nvPr/>
        </p:nvSpPr>
        <p:spPr>
          <a:xfrm>
            <a:off x="821956" y="3091099"/>
            <a:ext cx="3200581"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22E4F5F-A03E-43D4-8ACE-7BED6114A1C4}"/>
              </a:ext>
            </a:extLst>
          </p:cNvPr>
          <p:cNvSpPr txBox="1"/>
          <p:nvPr/>
        </p:nvSpPr>
        <p:spPr>
          <a:xfrm>
            <a:off x="810787" y="3091816"/>
            <a:ext cx="3222921" cy="646331"/>
          </a:xfrm>
          <a:prstGeom prst="rect">
            <a:avLst/>
          </a:prstGeom>
          <a:noFill/>
        </p:spPr>
        <p:txBody>
          <a:bodyPr wrap="square" rtlCol="0">
            <a:spAutoFit/>
          </a:bodyPr>
          <a:lstStyle/>
          <a:p>
            <a:pPr algn="ctr"/>
            <a:r>
              <a:rPr lang="en-US" dirty="0"/>
              <a:t>Land-use Model: </a:t>
            </a:r>
          </a:p>
          <a:p>
            <a:pPr algn="ctr"/>
            <a:r>
              <a:rPr lang="en-US" dirty="0"/>
              <a:t>Synthetic Population</a:t>
            </a:r>
          </a:p>
        </p:txBody>
      </p:sp>
      <p:sp>
        <p:nvSpPr>
          <p:cNvPr id="17" name="TextBox 16">
            <a:extLst>
              <a:ext uri="{FF2B5EF4-FFF2-40B4-BE49-F238E27FC236}">
                <a16:creationId xmlns:a16="http://schemas.microsoft.com/office/drawing/2014/main" id="{EAB610FF-B810-12CA-A6D9-4F4C7E096DC7}"/>
              </a:ext>
            </a:extLst>
          </p:cNvPr>
          <p:cNvSpPr txBox="1"/>
          <p:nvPr/>
        </p:nvSpPr>
        <p:spPr>
          <a:xfrm>
            <a:off x="11652069" y="6574232"/>
            <a:ext cx="523959" cy="369332"/>
          </a:xfrm>
          <a:prstGeom prst="rect">
            <a:avLst/>
          </a:prstGeom>
          <a:noFill/>
        </p:spPr>
        <p:txBody>
          <a:bodyPr wrap="square" rtlCol="0">
            <a:spAutoFit/>
          </a:bodyPr>
          <a:lstStyle/>
          <a:p>
            <a:fld id="{7CF2ACEF-4BCA-41AC-A47B-E99CF8E783B8}" type="slidenum">
              <a:rPr lang="en-US" smtClean="0"/>
              <a:t>12</a:t>
            </a:fld>
            <a:endParaRPr lang="en-US" dirty="0"/>
          </a:p>
        </p:txBody>
      </p:sp>
    </p:spTree>
    <p:extLst>
      <p:ext uri="{BB962C8B-B14F-4D97-AF65-F5344CB8AC3E}">
        <p14:creationId xmlns:p14="http://schemas.microsoft.com/office/powerpoint/2010/main" val="1605614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8">
            <a:extLst>
              <a:ext uri="{FF2B5EF4-FFF2-40B4-BE49-F238E27FC236}">
                <a16:creationId xmlns:a16="http://schemas.microsoft.com/office/drawing/2014/main" id="{E922EA44-EA39-43CA-9B8F-8656C89639B6}"/>
              </a:ext>
            </a:extLst>
          </p:cNvPr>
          <p:cNvSpPr>
            <a:spLocks noGrp="1"/>
          </p:cNvSpPr>
          <p:nvPr>
            <p:ph idx="1"/>
          </p:nvPr>
        </p:nvSpPr>
        <p:spPr>
          <a:xfrm>
            <a:off x="540690" y="211769"/>
            <a:ext cx="9775618" cy="666619"/>
          </a:xfrm>
        </p:spPr>
        <p:txBody>
          <a:bodyPr vert="horz" lIns="91440" tIns="45720" rIns="91440" bIns="45720" rtlCol="0">
            <a:normAutofit fontScale="55000" lnSpcReduction="20000"/>
          </a:bodyPr>
          <a:lstStyle/>
          <a:p>
            <a:pPr marL="0" indent="0">
              <a:spcBef>
                <a:spcPct val="0"/>
              </a:spcBef>
              <a:buNone/>
            </a:pPr>
            <a:r>
              <a:rPr lang="en-US" sz="9000" b="1" dirty="0">
                <a:solidFill>
                  <a:schemeClr val="tx2"/>
                </a:solidFill>
                <a:latin typeface="+mj-lt"/>
                <a:ea typeface="+mj-ea"/>
                <a:cs typeface="+mj-cs"/>
              </a:rPr>
              <a:t>Understanding Value of Time</a:t>
            </a:r>
          </a:p>
          <a:p>
            <a:pPr marL="0" indent="0">
              <a:buNone/>
            </a:pPr>
            <a:endParaRPr lang="en-US" sz="2800" dirty="0">
              <a:solidFill>
                <a:schemeClr val="accent1">
                  <a:lumMod val="75000"/>
                </a:schemeClr>
              </a:solidFill>
            </a:endParaRPr>
          </a:p>
          <a:p>
            <a:pPr marL="0" indent="0">
              <a:buNone/>
            </a:pPr>
            <a:endParaRPr lang="en-US" sz="2800" dirty="0">
              <a:solidFill>
                <a:schemeClr val="accent1">
                  <a:lumMod val="75000"/>
                </a:schemeClr>
              </a:solidFill>
            </a:endParaRPr>
          </a:p>
        </p:txBody>
      </p:sp>
      <p:sp>
        <p:nvSpPr>
          <p:cNvPr id="16" name="TextBox 15">
            <a:extLst>
              <a:ext uri="{FF2B5EF4-FFF2-40B4-BE49-F238E27FC236}">
                <a16:creationId xmlns:a16="http://schemas.microsoft.com/office/drawing/2014/main" id="{70238250-F733-4F47-BA80-61669505A7E0}"/>
              </a:ext>
            </a:extLst>
          </p:cNvPr>
          <p:cNvSpPr txBox="1"/>
          <p:nvPr/>
        </p:nvSpPr>
        <p:spPr>
          <a:xfrm>
            <a:off x="11706435" y="6574232"/>
            <a:ext cx="469593" cy="369332"/>
          </a:xfrm>
          <a:prstGeom prst="rect">
            <a:avLst/>
          </a:prstGeom>
          <a:noFill/>
        </p:spPr>
        <p:txBody>
          <a:bodyPr wrap="square" rtlCol="0">
            <a:spAutoFit/>
          </a:bodyPr>
          <a:lstStyle/>
          <a:p>
            <a:fld id="{7CF2ACEF-4BCA-41AC-A47B-E99CF8E783B8}" type="slidenum">
              <a:rPr lang="en-US" smtClean="0"/>
              <a:t>13</a:t>
            </a:fld>
            <a:endParaRPr lang="en-US" dirty="0"/>
          </a:p>
        </p:txBody>
      </p:sp>
      <p:sp>
        <p:nvSpPr>
          <p:cNvPr id="17" name="Subtitle 2">
            <a:extLst>
              <a:ext uri="{FF2B5EF4-FFF2-40B4-BE49-F238E27FC236}">
                <a16:creationId xmlns:a16="http://schemas.microsoft.com/office/drawing/2014/main" id="{78646338-E41F-48D9-AB75-20D78E342371}"/>
              </a:ext>
            </a:extLst>
          </p:cNvPr>
          <p:cNvSpPr txBox="1">
            <a:spLocks/>
          </p:cNvSpPr>
          <p:nvPr/>
        </p:nvSpPr>
        <p:spPr>
          <a:xfrm>
            <a:off x="282642" y="775136"/>
            <a:ext cx="5145857" cy="32893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2019 SE Data with Median Household Income ($2015)</a:t>
            </a:r>
          </a:p>
        </p:txBody>
      </p:sp>
      <p:grpSp>
        <p:nvGrpSpPr>
          <p:cNvPr id="18" name="Group 17">
            <a:extLst>
              <a:ext uri="{FF2B5EF4-FFF2-40B4-BE49-F238E27FC236}">
                <a16:creationId xmlns:a16="http://schemas.microsoft.com/office/drawing/2014/main" id="{9CCF7C49-388F-4E90-972F-E09788FC28D7}"/>
              </a:ext>
            </a:extLst>
          </p:cNvPr>
          <p:cNvGrpSpPr/>
          <p:nvPr/>
        </p:nvGrpSpPr>
        <p:grpSpPr>
          <a:xfrm>
            <a:off x="170199" y="966247"/>
            <a:ext cx="6368764" cy="4925505"/>
            <a:chOff x="170199" y="966247"/>
            <a:chExt cx="6368764" cy="4925505"/>
          </a:xfrm>
        </p:grpSpPr>
        <p:pic>
          <p:nvPicPr>
            <p:cNvPr id="19" name="Picture 18">
              <a:extLst>
                <a:ext uri="{FF2B5EF4-FFF2-40B4-BE49-F238E27FC236}">
                  <a16:creationId xmlns:a16="http://schemas.microsoft.com/office/drawing/2014/main" id="{D5037DB9-FF90-496F-A50C-BA21B7B1911D}"/>
                </a:ext>
              </a:extLst>
            </p:cNvPr>
            <p:cNvPicPr>
              <a:picLocks noChangeAspect="1"/>
            </p:cNvPicPr>
            <p:nvPr/>
          </p:nvPicPr>
          <p:blipFill>
            <a:blip r:embed="rId3"/>
            <a:stretch>
              <a:fillRect/>
            </a:stretch>
          </p:blipFill>
          <p:spPr>
            <a:xfrm>
              <a:off x="170199" y="966247"/>
              <a:ext cx="6368764" cy="4925505"/>
            </a:xfrm>
            <a:prstGeom prst="rect">
              <a:avLst/>
            </a:prstGeom>
          </p:spPr>
        </p:pic>
        <p:pic>
          <p:nvPicPr>
            <p:cNvPr id="20" name="Picture 19">
              <a:extLst>
                <a:ext uri="{FF2B5EF4-FFF2-40B4-BE49-F238E27FC236}">
                  <a16:creationId xmlns:a16="http://schemas.microsoft.com/office/drawing/2014/main" id="{537CFEEB-F2DA-4536-9BD9-1957364D792B}"/>
                </a:ext>
              </a:extLst>
            </p:cNvPr>
            <p:cNvPicPr>
              <a:picLocks noChangeAspect="1"/>
            </p:cNvPicPr>
            <p:nvPr/>
          </p:nvPicPr>
          <p:blipFill>
            <a:blip r:embed="rId4"/>
            <a:stretch>
              <a:fillRect/>
            </a:stretch>
          </p:blipFill>
          <p:spPr>
            <a:xfrm>
              <a:off x="306581" y="4718955"/>
              <a:ext cx="1114286" cy="971429"/>
            </a:xfrm>
            <a:prstGeom prst="rect">
              <a:avLst/>
            </a:prstGeom>
          </p:spPr>
        </p:pic>
      </p:grpSp>
      <p:pic>
        <p:nvPicPr>
          <p:cNvPr id="21" name="Picture 20">
            <a:extLst>
              <a:ext uri="{FF2B5EF4-FFF2-40B4-BE49-F238E27FC236}">
                <a16:creationId xmlns:a16="http://schemas.microsoft.com/office/drawing/2014/main" id="{62BC9FDA-0420-49D1-8027-6E2A2B3E05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38729" y="725717"/>
            <a:ext cx="3437299" cy="2457607"/>
          </a:xfrm>
          <a:prstGeom prst="rect">
            <a:avLst/>
          </a:prstGeom>
        </p:spPr>
      </p:pic>
      <p:pic>
        <p:nvPicPr>
          <p:cNvPr id="22" name="Picture 21">
            <a:extLst>
              <a:ext uri="{FF2B5EF4-FFF2-40B4-BE49-F238E27FC236}">
                <a16:creationId xmlns:a16="http://schemas.microsoft.com/office/drawing/2014/main" id="{6570A461-3A70-4C66-A9F3-A2BB0585AA78}"/>
              </a:ext>
            </a:extLst>
          </p:cNvPr>
          <p:cNvPicPr>
            <a:picLocks noChangeAspect="1"/>
          </p:cNvPicPr>
          <p:nvPr/>
        </p:nvPicPr>
        <p:blipFill>
          <a:blip r:embed="rId6"/>
          <a:stretch>
            <a:fillRect/>
          </a:stretch>
        </p:blipFill>
        <p:spPr>
          <a:xfrm>
            <a:off x="9182581" y="3183324"/>
            <a:ext cx="2768601" cy="3441789"/>
          </a:xfrm>
          <a:prstGeom prst="rect">
            <a:avLst/>
          </a:prstGeom>
        </p:spPr>
      </p:pic>
      <p:sp>
        <p:nvSpPr>
          <p:cNvPr id="23" name="TextBox 22">
            <a:extLst>
              <a:ext uri="{FF2B5EF4-FFF2-40B4-BE49-F238E27FC236}">
                <a16:creationId xmlns:a16="http://schemas.microsoft.com/office/drawing/2014/main" id="{99D8EEB3-846B-4E7D-AFE9-0BC2F9694C4C}"/>
              </a:ext>
            </a:extLst>
          </p:cNvPr>
          <p:cNvSpPr txBox="1"/>
          <p:nvPr/>
        </p:nvSpPr>
        <p:spPr>
          <a:xfrm>
            <a:off x="6506081" y="1583620"/>
            <a:ext cx="2573000" cy="2031325"/>
          </a:xfrm>
          <a:prstGeom prst="rect">
            <a:avLst/>
          </a:prstGeom>
          <a:noFill/>
        </p:spPr>
        <p:txBody>
          <a:bodyPr wrap="square" rtlCol="0">
            <a:spAutoFit/>
          </a:bodyPr>
          <a:lstStyle/>
          <a:p>
            <a:r>
              <a:rPr lang="en-US" sz="1400" b="1" u="sng" dirty="0"/>
              <a:t>for each Household:</a:t>
            </a:r>
          </a:p>
          <a:p>
            <a:pPr marL="285750" indent="-285750">
              <a:buFont typeface="Arial" panose="020B0604020202020204" pitchFamily="34" charset="0"/>
              <a:buChar char="•"/>
            </a:pPr>
            <a:r>
              <a:rPr lang="en-US" sz="1400" dirty="0"/>
              <a:t>HH Incomes are assigned based on Geographic “med” Income (lognormal distribution)</a:t>
            </a:r>
          </a:p>
          <a:p>
            <a:pPr marL="285750" indent="-285750">
              <a:buFont typeface="Arial" panose="020B0604020202020204" pitchFamily="34" charset="0"/>
              <a:buChar char="•"/>
            </a:pPr>
            <a:r>
              <a:rPr lang="en-US" sz="1400" dirty="0"/>
              <a:t>Based on HH Inc, VOT based on “resident status” and “trip purpose” are assigned.</a:t>
            </a:r>
          </a:p>
        </p:txBody>
      </p:sp>
      <p:sp>
        <p:nvSpPr>
          <p:cNvPr id="24" name="TextBox 23">
            <a:extLst>
              <a:ext uri="{FF2B5EF4-FFF2-40B4-BE49-F238E27FC236}">
                <a16:creationId xmlns:a16="http://schemas.microsoft.com/office/drawing/2014/main" id="{ED720273-A250-4B3E-940E-A14F1E310B26}"/>
              </a:ext>
            </a:extLst>
          </p:cNvPr>
          <p:cNvSpPr txBox="1"/>
          <p:nvPr/>
        </p:nvSpPr>
        <p:spPr>
          <a:xfrm>
            <a:off x="306580" y="5927901"/>
            <a:ext cx="6438251" cy="646331"/>
          </a:xfrm>
          <a:prstGeom prst="rect">
            <a:avLst/>
          </a:prstGeom>
          <a:noFill/>
        </p:spPr>
        <p:txBody>
          <a:bodyPr wrap="square">
            <a:spAutoFit/>
          </a:bodyPr>
          <a:lstStyle/>
          <a:p>
            <a:r>
              <a:rPr lang="en-US" b="1" u="sng" dirty="0"/>
              <a:t>VOT for trips vary greatly across the state as the median household income varies. </a:t>
            </a:r>
            <a:endParaRPr lang="en-US" dirty="0"/>
          </a:p>
        </p:txBody>
      </p:sp>
    </p:spTree>
    <p:extLst>
      <p:ext uri="{BB962C8B-B14F-4D97-AF65-F5344CB8AC3E}">
        <p14:creationId xmlns:p14="http://schemas.microsoft.com/office/powerpoint/2010/main" val="84759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light, night, dark&#10;&#10;Description automatically generated">
            <a:extLst>
              <a:ext uri="{FF2B5EF4-FFF2-40B4-BE49-F238E27FC236}">
                <a16:creationId xmlns:a16="http://schemas.microsoft.com/office/drawing/2014/main" id="{8BAD15A0-C1EE-4986-8171-9BB272513995}"/>
              </a:ext>
            </a:extLst>
          </p:cNvPr>
          <p:cNvPicPr>
            <a:picLocks noChangeAspect="1"/>
          </p:cNvPicPr>
          <p:nvPr/>
        </p:nvPicPr>
        <p:blipFill>
          <a:blip r:embed="rId3"/>
          <a:stretch>
            <a:fillRect/>
          </a:stretch>
        </p:blipFill>
        <p:spPr>
          <a:xfrm>
            <a:off x="0" y="1200703"/>
            <a:ext cx="12192000" cy="5657297"/>
          </a:xfrm>
          <a:prstGeom prst="rect">
            <a:avLst/>
          </a:prstGeom>
        </p:spPr>
      </p:pic>
      <p:sp>
        <p:nvSpPr>
          <p:cNvPr id="2" name="Rectangle 1">
            <a:extLst>
              <a:ext uri="{FF2B5EF4-FFF2-40B4-BE49-F238E27FC236}">
                <a16:creationId xmlns:a16="http://schemas.microsoft.com/office/drawing/2014/main" id="{6BA9E9C4-1FCD-4E0A-B88B-3090265AB127}"/>
              </a:ext>
            </a:extLst>
          </p:cNvPr>
          <p:cNvSpPr/>
          <p:nvPr/>
        </p:nvSpPr>
        <p:spPr>
          <a:xfrm>
            <a:off x="495300" y="3286125"/>
            <a:ext cx="1304925" cy="351576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F42BBFD-AE20-493D-9C04-84C963C9B077}"/>
              </a:ext>
            </a:extLst>
          </p:cNvPr>
          <p:cNvSpPr>
            <a:spLocks noGrp="1"/>
          </p:cNvSpPr>
          <p:nvPr>
            <p:ph type="title"/>
          </p:nvPr>
        </p:nvSpPr>
        <p:spPr>
          <a:xfrm>
            <a:off x="0" y="141191"/>
            <a:ext cx="10515600" cy="623920"/>
          </a:xfrm>
        </p:spPr>
        <p:txBody>
          <a:bodyPr>
            <a:normAutofit/>
          </a:bodyPr>
          <a:lstStyle/>
          <a:p>
            <a:r>
              <a:rPr lang="en-US"/>
              <a:t>Cross-border Trips – now Part of rJourney</a:t>
            </a:r>
            <a:endParaRPr lang="en-US" dirty="0"/>
          </a:p>
        </p:txBody>
      </p:sp>
      <p:pic>
        <p:nvPicPr>
          <p:cNvPr id="6" name="Picture 5">
            <a:extLst>
              <a:ext uri="{FF2B5EF4-FFF2-40B4-BE49-F238E27FC236}">
                <a16:creationId xmlns:a16="http://schemas.microsoft.com/office/drawing/2014/main" id="{3CAC20E8-5912-4D95-B015-E0253F3A316A}"/>
              </a:ext>
            </a:extLst>
          </p:cNvPr>
          <p:cNvPicPr>
            <a:picLocks noChangeAspect="1"/>
          </p:cNvPicPr>
          <p:nvPr/>
        </p:nvPicPr>
        <p:blipFill>
          <a:blip r:embed="rId4"/>
          <a:stretch>
            <a:fillRect/>
          </a:stretch>
        </p:blipFill>
        <p:spPr>
          <a:xfrm>
            <a:off x="522591" y="3320619"/>
            <a:ext cx="1277634" cy="3446772"/>
          </a:xfrm>
          <a:prstGeom prst="rect">
            <a:avLst/>
          </a:prstGeom>
        </p:spPr>
      </p:pic>
      <p:sp>
        <p:nvSpPr>
          <p:cNvPr id="8" name="TextBox 7">
            <a:extLst>
              <a:ext uri="{FF2B5EF4-FFF2-40B4-BE49-F238E27FC236}">
                <a16:creationId xmlns:a16="http://schemas.microsoft.com/office/drawing/2014/main" id="{C6EB237A-B63D-43DE-9CDA-539A0C5B7307}"/>
              </a:ext>
            </a:extLst>
          </p:cNvPr>
          <p:cNvSpPr txBox="1"/>
          <p:nvPr/>
        </p:nvSpPr>
        <p:spPr>
          <a:xfrm>
            <a:off x="11706435" y="6574232"/>
            <a:ext cx="469593" cy="369332"/>
          </a:xfrm>
          <a:prstGeom prst="rect">
            <a:avLst/>
          </a:prstGeom>
          <a:noFill/>
        </p:spPr>
        <p:txBody>
          <a:bodyPr wrap="square" rtlCol="0">
            <a:spAutoFit/>
          </a:bodyPr>
          <a:lstStyle/>
          <a:p>
            <a:fld id="{7CF2ACEF-4BCA-41AC-A47B-E99CF8E783B8}" type="slidenum">
              <a:rPr lang="en-US" smtClean="0">
                <a:solidFill>
                  <a:schemeClr val="bg1"/>
                </a:solidFill>
              </a:rPr>
              <a:t>14</a:t>
            </a:fld>
            <a:endParaRPr lang="en-US" dirty="0">
              <a:solidFill>
                <a:schemeClr val="bg1"/>
              </a:solidFill>
            </a:endParaRPr>
          </a:p>
        </p:txBody>
      </p:sp>
    </p:spTree>
    <p:extLst>
      <p:ext uri="{BB962C8B-B14F-4D97-AF65-F5344CB8AC3E}">
        <p14:creationId xmlns:p14="http://schemas.microsoft.com/office/powerpoint/2010/main" val="1479883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501BF3-8D65-4CCB-B7DA-8FE24686B40C}"/>
              </a:ext>
            </a:extLst>
          </p:cNvPr>
          <p:cNvSpPr>
            <a:spLocks noGrp="1"/>
          </p:cNvSpPr>
          <p:nvPr>
            <p:ph type="title"/>
          </p:nvPr>
        </p:nvSpPr>
        <p:spPr>
          <a:xfrm>
            <a:off x="0" y="-2720"/>
            <a:ext cx="11401425" cy="843319"/>
          </a:xfrm>
        </p:spPr>
        <p:txBody>
          <a:bodyPr>
            <a:noAutofit/>
          </a:bodyPr>
          <a:lstStyle/>
          <a:p>
            <a:r>
              <a:rPr lang="en-US" dirty="0">
                <a:solidFill>
                  <a:srgbClr val="262626"/>
                </a:solidFill>
              </a:rPr>
              <a:t>External (EI) to DMAs – Airport Egress Trips </a:t>
            </a:r>
          </a:p>
        </p:txBody>
      </p:sp>
      <p:pic>
        <p:nvPicPr>
          <p:cNvPr id="4" name="Picture 3">
            <a:extLst>
              <a:ext uri="{FF2B5EF4-FFF2-40B4-BE49-F238E27FC236}">
                <a16:creationId xmlns:a16="http://schemas.microsoft.com/office/drawing/2014/main" id="{56638B8E-6A66-4D3B-9B15-43B8C277EA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99" y="931600"/>
            <a:ext cx="12143744" cy="5926400"/>
          </a:xfrm>
          <a:prstGeom prst="rect">
            <a:avLst/>
          </a:prstGeom>
        </p:spPr>
      </p:pic>
      <p:sp>
        <p:nvSpPr>
          <p:cNvPr id="7" name="TextBox 6">
            <a:extLst>
              <a:ext uri="{FF2B5EF4-FFF2-40B4-BE49-F238E27FC236}">
                <a16:creationId xmlns:a16="http://schemas.microsoft.com/office/drawing/2014/main" id="{479DC7D4-7BE8-4E77-B1E8-A651EB65ED2E}"/>
              </a:ext>
            </a:extLst>
          </p:cNvPr>
          <p:cNvSpPr txBox="1"/>
          <p:nvPr/>
        </p:nvSpPr>
        <p:spPr>
          <a:xfrm>
            <a:off x="8472880" y="1006679"/>
            <a:ext cx="1585519" cy="307777"/>
          </a:xfrm>
          <a:prstGeom prst="rect">
            <a:avLst/>
          </a:prstGeom>
          <a:solidFill>
            <a:schemeClr val="bg1"/>
          </a:solidFill>
        </p:spPr>
        <p:txBody>
          <a:bodyPr wrap="square" rtlCol="0">
            <a:spAutoFit/>
          </a:bodyPr>
          <a:lstStyle/>
          <a:p>
            <a:r>
              <a:rPr lang="en-US" sz="1400" b="1" dirty="0">
                <a:solidFill>
                  <a:srgbClr val="00B0F0"/>
                </a:solidFill>
              </a:rPr>
              <a:t>After Calibration</a:t>
            </a:r>
          </a:p>
        </p:txBody>
      </p:sp>
      <p:sp>
        <p:nvSpPr>
          <p:cNvPr id="11" name="TextBox 10">
            <a:extLst>
              <a:ext uri="{FF2B5EF4-FFF2-40B4-BE49-F238E27FC236}">
                <a16:creationId xmlns:a16="http://schemas.microsoft.com/office/drawing/2014/main" id="{FED3BF09-A528-4365-AD51-60DF12A8802C}"/>
              </a:ext>
            </a:extLst>
          </p:cNvPr>
          <p:cNvSpPr txBox="1"/>
          <p:nvPr/>
        </p:nvSpPr>
        <p:spPr>
          <a:xfrm>
            <a:off x="2216092" y="1023457"/>
            <a:ext cx="1777570" cy="307777"/>
          </a:xfrm>
          <a:prstGeom prst="rect">
            <a:avLst/>
          </a:prstGeom>
          <a:solidFill>
            <a:schemeClr val="bg1"/>
          </a:solidFill>
        </p:spPr>
        <p:txBody>
          <a:bodyPr wrap="square" rtlCol="0">
            <a:spAutoFit/>
          </a:bodyPr>
          <a:lstStyle/>
          <a:p>
            <a:r>
              <a:rPr lang="en-US" sz="1400" b="1" dirty="0">
                <a:solidFill>
                  <a:srgbClr val="00B0F0"/>
                </a:solidFill>
              </a:rPr>
              <a:t>Before Calibration</a:t>
            </a:r>
          </a:p>
        </p:txBody>
      </p:sp>
      <p:pic>
        <p:nvPicPr>
          <p:cNvPr id="2" name="Picture 1">
            <a:extLst>
              <a:ext uri="{FF2B5EF4-FFF2-40B4-BE49-F238E27FC236}">
                <a16:creationId xmlns:a16="http://schemas.microsoft.com/office/drawing/2014/main" id="{FC83A11E-AF15-49FC-B84A-46A96FE367B9}"/>
              </a:ext>
            </a:extLst>
          </p:cNvPr>
          <p:cNvPicPr>
            <a:picLocks noChangeAspect="1"/>
          </p:cNvPicPr>
          <p:nvPr/>
        </p:nvPicPr>
        <p:blipFill>
          <a:blip r:embed="rId4"/>
          <a:stretch>
            <a:fillRect/>
          </a:stretch>
        </p:blipFill>
        <p:spPr>
          <a:xfrm>
            <a:off x="5824704" y="3182090"/>
            <a:ext cx="542591" cy="493819"/>
          </a:xfrm>
          <a:prstGeom prst="rect">
            <a:avLst/>
          </a:prstGeom>
        </p:spPr>
      </p:pic>
      <p:sp>
        <p:nvSpPr>
          <p:cNvPr id="9" name="TextBox 8">
            <a:extLst>
              <a:ext uri="{FF2B5EF4-FFF2-40B4-BE49-F238E27FC236}">
                <a16:creationId xmlns:a16="http://schemas.microsoft.com/office/drawing/2014/main" id="{94835294-D91B-4BA0-BE96-ADE208D6331E}"/>
              </a:ext>
            </a:extLst>
          </p:cNvPr>
          <p:cNvSpPr txBox="1"/>
          <p:nvPr/>
        </p:nvSpPr>
        <p:spPr>
          <a:xfrm>
            <a:off x="11706435" y="6574232"/>
            <a:ext cx="469593" cy="369332"/>
          </a:xfrm>
          <a:prstGeom prst="rect">
            <a:avLst/>
          </a:prstGeom>
          <a:noFill/>
        </p:spPr>
        <p:txBody>
          <a:bodyPr wrap="square" rtlCol="0">
            <a:spAutoFit/>
          </a:bodyPr>
          <a:lstStyle/>
          <a:p>
            <a:fld id="{7CF2ACEF-4BCA-41AC-A47B-E99CF8E783B8}" type="slidenum">
              <a:rPr lang="en-US"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227470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Florida Land Use Allocation Model (FLUAM)</a:t>
            </a:r>
          </a:p>
        </p:txBody>
      </p:sp>
    </p:spTree>
    <p:extLst>
      <p:ext uri="{BB962C8B-B14F-4D97-AF65-F5344CB8AC3E}">
        <p14:creationId xmlns:p14="http://schemas.microsoft.com/office/powerpoint/2010/main" val="410427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1925" y="1448033"/>
            <a:ext cx="5380567" cy="399491"/>
          </a:xfrm>
        </p:spPr>
        <p:txBody>
          <a:bodyPr>
            <a:normAutofit fontScale="77500" lnSpcReduction="20000"/>
          </a:bodyPr>
          <a:lstStyle/>
          <a:p>
            <a:r>
              <a:rPr lang="en-US" sz="3600" dirty="0">
                <a:solidFill>
                  <a:srgbClr val="1F4283"/>
                </a:solidFill>
              </a:rPr>
              <a:t>Basic FLUAM Process</a:t>
            </a:r>
          </a:p>
        </p:txBody>
      </p:sp>
      <p:sp>
        <p:nvSpPr>
          <p:cNvPr id="7" name="Text Placeholder 6"/>
          <p:cNvSpPr>
            <a:spLocks noGrp="1"/>
          </p:cNvSpPr>
          <p:nvPr>
            <p:ph type="body" sz="quarter" idx="12"/>
          </p:nvPr>
        </p:nvSpPr>
        <p:spPr>
          <a:xfrm>
            <a:off x="613836" y="2084039"/>
            <a:ext cx="6562881" cy="4104475"/>
          </a:xfrm>
        </p:spPr>
        <p:txBody>
          <a:bodyPr>
            <a:normAutofit lnSpcReduction="10000"/>
          </a:bodyPr>
          <a:lstStyle/>
          <a:p>
            <a:pPr marL="0" indent="0">
              <a:buNone/>
            </a:pPr>
            <a:r>
              <a:rPr lang="en-US" sz="3200" dirty="0"/>
              <a:t>Allocates housing and employment growth at TAZ-level using:</a:t>
            </a:r>
          </a:p>
          <a:p>
            <a:r>
              <a:rPr lang="en-US" sz="2400" dirty="0"/>
              <a:t>Growth control totals input at user-defined geography in 5-year increments</a:t>
            </a:r>
          </a:p>
          <a:p>
            <a:pPr lvl="1"/>
            <a:r>
              <a:rPr lang="en-US" sz="2000" dirty="0"/>
              <a:t>County, MPO, other</a:t>
            </a:r>
          </a:p>
          <a:p>
            <a:r>
              <a:rPr lang="en-US" sz="2400" dirty="0"/>
              <a:t>Defined restrictive geography both Legal &amp; Physical Constraints</a:t>
            </a:r>
          </a:p>
          <a:p>
            <a:r>
              <a:rPr lang="en-US" sz="2400" dirty="0"/>
              <a:t>Defined Land Availability</a:t>
            </a:r>
          </a:p>
          <a:p>
            <a:pPr lvl="1"/>
            <a:r>
              <a:rPr lang="en-US" sz="2000" dirty="0"/>
              <a:t>By Land Use conversion</a:t>
            </a:r>
          </a:p>
          <a:p>
            <a:pPr lvl="1"/>
            <a:r>
              <a:rPr lang="en-US" sz="2000" dirty="0"/>
              <a:t>By Re-developable acreage</a:t>
            </a:r>
          </a:p>
          <a:p>
            <a:r>
              <a:rPr lang="en-US" sz="2400" dirty="0"/>
              <a:t>TAZ Accessibility</a:t>
            </a:r>
          </a:p>
          <a:p>
            <a:pPr marL="914377" lvl="2" indent="0">
              <a:buNone/>
            </a:pPr>
            <a:endParaRPr lang="en-US" dirty="0"/>
          </a:p>
        </p:txBody>
      </p:sp>
      <p:pic>
        <p:nvPicPr>
          <p:cNvPr id="9" name="Picture 15" descr="state_zone1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6717" y="1847525"/>
            <a:ext cx="4314825"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8ADF540-0BF6-3CCA-AD02-22581D99B958}"/>
              </a:ext>
            </a:extLst>
          </p:cNvPr>
          <p:cNvSpPr txBox="1"/>
          <p:nvPr/>
        </p:nvSpPr>
        <p:spPr>
          <a:xfrm>
            <a:off x="11789229" y="6585662"/>
            <a:ext cx="523959" cy="369332"/>
          </a:xfrm>
          <a:prstGeom prst="rect">
            <a:avLst/>
          </a:prstGeom>
          <a:noFill/>
        </p:spPr>
        <p:txBody>
          <a:bodyPr wrap="square" rtlCol="0">
            <a:spAutoFit/>
          </a:bodyPr>
          <a:lstStyle/>
          <a:p>
            <a:fld id="{7CF2ACEF-4BCA-41AC-A47B-E99CF8E783B8}" type="slidenum">
              <a:rPr lang="en-US" smtClean="0"/>
              <a:t>17</a:t>
            </a:fld>
            <a:endParaRPr lang="en-US" dirty="0"/>
          </a:p>
        </p:txBody>
      </p:sp>
    </p:spTree>
    <p:extLst>
      <p:ext uri="{BB962C8B-B14F-4D97-AF65-F5344CB8AC3E}">
        <p14:creationId xmlns:p14="http://schemas.microsoft.com/office/powerpoint/2010/main" val="635377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1523407"/>
            <a:ext cx="12192000" cy="422668"/>
          </a:xfrm>
        </p:spPr>
        <p:txBody>
          <a:bodyPr>
            <a:normAutofit fontScale="77500" lnSpcReduction="20000"/>
          </a:bodyPr>
          <a:lstStyle/>
          <a:p>
            <a:r>
              <a:rPr lang="en-US" sz="3600" dirty="0"/>
              <a:t>FLUAM Model Flow</a:t>
            </a:r>
          </a:p>
        </p:txBody>
      </p:sp>
      <p:sp>
        <p:nvSpPr>
          <p:cNvPr id="65" name="Curved Down Arrow 64"/>
          <p:cNvSpPr/>
          <p:nvPr/>
        </p:nvSpPr>
        <p:spPr>
          <a:xfrm>
            <a:off x="3885893" y="4357708"/>
            <a:ext cx="588523" cy="26919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urved Up Arrow 65"/>
          <p:cNvSpPr/>
          <p:nvPr/>
        </p:nvSpPr>
        <p:spPr>
          <a:xfrm flipH="1">
            <a:off x="3879993" y="4967099"/>
            <a:ext cx="538372" cy="242279"/>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Text Placeholder 5"/>
          <p:cNvSpPr>
            <a:spLocks noGrp="1"/>
          </p:cNvSpPr>
          <p:nvPr>
            <p:ph type="body" sz="quarter" idx="10"/>
          </p:nvPr>
        </p:nvSpPr>
        <p:spPr>
          <a:xfrm>
            <a:off x="3343834" y="4630503"/>
            <a:ext cx="1668953" cy="422668"/>
          </a:xfrm>
        </p:spPr>
        <p:txBody>
          <a:bodyPr>
            <a:normAutofit fontScale="85000" lnSpcReduction="10000"/>
          </a:bodyPr>
          <a:lstStyle/>
          <a:p>
            <a:r>
              <a:rPr lang="en-US" sz="2000" dirty="0">
                <a:solidFill>
                  <a:srgbClr val="FF0000"/>
                </a:solidFill>
              </a:rPr>
              <a:t>Iterative Loop</a:t>
            </a:r>
          </a:p>
        </p:txBody>
      </p:sp>
      <p:grpSp>
        <p:nvGrpSpPr>
          <p:cNvPr id="68" name="Group 67"/>
          <p:cNvGrpSpPr/>
          <p:nvPr/>
        </p:nvGrpSpPr>
        <p:grpSpPr>
          <a:xfrm>
            <a:off x="2157203" y="2115246"/>
            <a:ext cx="7950200" cy="4428052"/>
            <a:chOff x="460375" y="1192213"/>
            <a:chExt cx="8556625" cy="5692683"/>
          </a:xfrm>
        </p:grpSpPr>
        <p:sp>
          <p:nvSpPr>
            <p:cNvPr id="69" name="Rectangle 57"/>
            <p:cNvSpPr>
              <a:spLocks noChangeAspect="1" noChangeArrowheads="1"/>
            </p:cNvSpPr>
            <p:nvPr/>
          </p:nvSpPr>
          <p:spPr bwMode="auto">
            <a:xfrm>
              <a:off x="2128379" y="6330950"/>
              <a:ext cx="2118640" cy="55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1463638" fontAlgn="base">
                <a:spcBef>
                  <a:spcPct val="0"/>
                </a:spcBef>
                <a:spcAft>
                  <a:spcPct val="0"/>
                </a:spcAft>
                <a:defRPr/>
              </a:pPr>
              <a:r>
                <a:rPr lang="en-US" sz="1400" b="1" kern="0" dirty="0">
                  <a:solidFill>
                    <a:srgbClr val="FF0000"/>
                  </a:solidFill>
                  <a:latin typeface="Arial" charset="0"/>
                </a:rPr>
                <a:t>5 Year</a:t>
              </a:r>
            </a:p>
            <a:p>
              <a:pPr algn="ctr" defTabSz="1463638" fontAlgn="base">
                <a:spcBef>
                  <a:spcPct val="0"/>
                </a:spcBef>
                <a:spcAft>
                  <a:spcPct val="0"/>
                </a:spcAft>
                <a:defRPr/>
              </a:pPr>
              <a:r>
                <a:rPr lang="en-US" sz="1400" b="1" kern="0" dirty="0">
                  <a:solidFill>
                    <a:srgbClr val="FF0000"/>
                  </a:solidFill>
                  <a:latin typeface="Arial" charset="0"/>
                </a:rPr>
                <a:t>Dynamic Land Use Lag</a:t>
              </a:r>
            </a:p>
          </p:txBody>
        </p:sp>
        <p:grpSp>
          <p:nvGrpSpPr>
            <p:cNvPr id="70" name="Group 69"/>
            <p:cNvGrpSpPr/>
            <p:nvPr/>
          </p:nvGrpSpPr>
          <p:grpSpPr>
            <a:xfrm>
              <a:off x="460375" y="1192213"/>
              <a:ext cx="8556625" cy="5242872"/>
              <a:chOff x="460375" y="1192213"/>
              <a:chExt cx="8556625" cy="5242872"/>
            </a:xfrm>
          </p:grpSpPr>
          <p:sp>
            <p:nvSpPr>
              <p:cNvPr id="71" name="Freeform 107"/>
              <p:cNvSpPr>
                <a:spLocks noChangeAspect="1" noEditPoints="1"/>
              </p:cNvSpPr>
              <p:nvPr/>
            </p:nvSpPr>
            <p:spPr bwMode="auto">
              <a:xfrm>
                <a:off x="4741863" y="2778125"/>
                <a:ext cx="92075" cy="261938"/>
              </a:xfrm>
              <a:custGeom>
                <a:avLst/>
                <a:gdLst>
                  <a:gd name="T0" fmla="*/ 2147483647 w 77"/>
                  <a:gd name="T1" fmla="*/ 0 h 213"/>
                  <a:gd name="T2" fmla="*/ 2147483647 w 77"/>
                  <a:gd name="T3" fmla="*/ 2147483647 h 213"/>
                  <a:gd name="T4" fmla="*/ 2147483647 w 77"/>
                  <a:gd name="T5" fmla="*/ 2147483647 h 213"/>
                  <a:gd name="T6" fmla="*/ 2147483647 w 77"/>
                  <a:gd name="T7" fmla="*/ 0 h 213"/>
                  <a:gd name="T8" fmla="*/ 2147483647 w 77"/>
                  <a:gd name="T9" fmla="*/ 0 h 213"/>
                  <a:gd name="T10" fmla="*/ 2147483647 w 77"/>
                  <a:gd name="T11" fmla="*/ 2147483647 h 213"/>
                  <a:gd name="T12" fmla="*/ 2147483647 w 77"/>
                  <a:gd name="T13" fmla="*/ 2147483647 h 213"/>
                  <a:gd name="T14" fmla="*/ 0 w 77"/>
                  <a:gd name="T15" fmla="*/ 2147483647 h 213"/>
                  <a:gd name="T16" fmla="*/ 2147483647 w 77"/>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213"/>
                  <a:gd name="T29" fmla="*/ 77 w 77"/>
                  <a:gd name="T30" fmla="*/ 213 h 2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213">
                    <a:moveTo>
                      <a:pt x="52" y="0"/>
                    </a:moveTo>
                    <a:lnTo>
                      <a:pt x="52" y="149"/>
                    </a:lnTo>
                    <a:lnTo>
                      <a:pt x="26" y="149"/>
                    </a:lnTo>
                    <a:lnTo>
                      <a:pt x="26" y="0"/>
                    </a:lnTo>
                    <a:lnTo>
                      <a:pt x="52" y="0"/>
                    </a:lnTo>
                    <a:close/>
                    <a:moveTo>
                      <a:pt x="77" y="136"/>
                    </a:moveTo>
                    <a:lnTo>
                      <a:pt x="39" y="213"/>
                    </a:lnTo>
                    <a:lnTo>
                      <a:pt x="0" y="136"/>
                    </a:lnTo>
                    <a:lnTo>
                      <a:pt x="77" y="136"/>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72" name="Freeform 12"/>
              <p:cNvSpPr>
                <a:spLocks noChangeAspect="1" noEditPoints="1"/>
              </p:cNvSpPr>
              <p:nvPr/>
            </p:nvSpPr>
            <p:spPr bwMode="auto">
              <a:xfrm>
                <a:off x="2900363" y="5732463"/>
                <a:ext cx="795337" cy="131762"/>
              </a:xfrm>
              <a:custGeom>
                <a:avLst/>
                <a:gdLst>
                  <a:gd name="T0" fmla="*/ 2147483647 w 484"/>
                  <a:gd name="T1" fmla="*/ 2147483647 h 78"/>
                  <a:gd name="T2" fmla="*/ 2147483647 w 484"/>
                  <a:gd name="T3" fmla="*/ 2147483647 h 78"/>
                  <a:gd name="T4" fmla="*/ 2147483647 w 484"/>
                  <a:gd name="T5" fmla="*/ 2147483647 h 78"/>
                  <a:gd name="T6" fmla="*/ 2147483647 w 484"/>
                  <a:gd name="T7" fmla="*/ 2147483647 h 78"/>
                  <a:gd name="T8" fmla="*/ 2147483647 w 484"/>
                  <a:gd name="T9" fmla="*/ 2147483647 h 78"/>
                  <a:gd name="T10" fmla="*/ 2147483647 w 484"/>
                  <a:gd name="T11" fmla="*/ 2147483647 h 78"/>
                  <a:gd name="T12" fmla="*/ 0 w 484"/>
                  <a:gd name="T13" fmla="*/ 2147483647 h 78"/>
                  <a:gd name="T14" fmla="*/ 2147483647 w 484"/>
                  <a:gd name="T15" fmla="*/ 0 h 78"/>
                  <a:gd name="T16" fmla="*/ 2147483647 w 484"/>
                  <a:gd name="T17" fmla="*/ 2147483647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4"/>
                  <a:gd name="T28" fmla="*/ 0 h 78"/>
                  <a:gd name="T29" fmla="*/ 484 w 484"/>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4" h="78">
                    <a:moveTo>
                      <a:pt x="484" y="52"/>
                    </a:moveTo>
                    <a:lnTo>
                      <a:pt x="65" y="52"/>
                    </a:lnTo>
                    <a:lnTo>
                      <a:pt x="65" y="26"/>
                    </a:lnTo>
                    <a:lnTo>
                      <a:pt x="484" y="26"/>
                    </a:lnTo>
                    <a:lnTo>
                      <a:pt x="484" y="52"/>
                    </a:lnTo>
                    <a:close/>
                    <a:moveTo>
                      <a:pt x="78" y="78"/>
                    </a:moveTo>
                    <a:lnTo>
                      <a:pt x="0" y="39"/>
                    </a:lnTo>
                    <a:lnTo>
                      <a:pt x="78" y="0"/>
                    </a:lnTo>
                    <a:lnTo>
                      <a:pt x="78" y="78"/>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73" name="Freeform 9"/>
              <p:cNvSpPr>
                <a:spLocks noChangeAspect="1" noEditPoints="1"/>
              </p:cNvSpPr>
              <p:nvPr/>
            </p:nvSpPr>
            <p:spPr bwMode="auto">
              <a:xfrm>
                <a:off x="4741863" y="1711325"/>
                <a:ext cx="92075" cy="200025"/>
              </a:xfrm>
              <a:custGeom>
                <a:avLst/>
                <a:gdLst>
                  <a:gd name="T0" fmla="*/ 2147483647 w 77"/>
                  <a:gd name="T1" fmla="*/ 0 h 162"/>
                  <a:gd name="T2" fmla="*/ 2147483647 w 77"/>
                  <a:gd name="T3" fmla="*/ 2147483647 h 162"/>
                  <a:gd name="T4" fmla="*/ 2147483647 w 77"/>
                  <a:gd name="T5" fmla="*/ 2147483647 h 162"/>
                  <a:gd name="T6" fmla="*/ 2147483647 w 77"/>
                  <a:gd name="T7" fmla="*/ 0 h 162"/>
                  <a:gd name="T8" fmla="*/ 2147483647 w 77"/>
                  <a:gd name="T9" fmla="*/ 0 h 162"/>
                  <a:gd name="T10" fmla="*/ 2147483647 w 77"/>
                  <a:gd name="T11" fmla="*/ 2147483647 h 162"/>
                  <a:gd name="T12" fmla="*/ 2147483647 w 77"/>
                  <a:gd name="T13" fmla="*/ 2147483647 h 162"/>
                  <a:gd name="T14" fmla="*/ 0 w 77"/>
                  <a:gd name="T15" fmla="*/ 2147483647 h 162"/>
                  <a:gd name="T16" fmla="*/ 2147483647 w 77"/>
                  <a:gd name="T17" fmla="*/ 2147483647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2"/>
                  <a:gd name="T29" fmla="*/ 77 w 77"/>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2">
                    <a:moveTo>
                      <a:pt x="52" y="0"/>
                    </a:moveTo>
                    <a:lnTo>
                      <a:pt x="52" y="97"/>
                    </a:lnTo>
                    <a:lnTo>
                      <a:pt x="26" y="97"/>
                    </a:lnTo>
                    <a:lnTo>
                      <a:pt x="26" y="0"/>
                    </a:lnTo>
                    <a:lnTo>
                      <a:pt x="52" y="0"/>
                    </a:lnTo>
                    <a:close/>
                    <a:moveTo>
                      <a:pt x="77" y="84"/>
                    </a:moveTo>
                    <a:lnTo>
                      <a:pt x="39" y="162"/>
                    </a:lnTo>
                    <a:lnTo>
                      <a:pt x="0" y="84"/>
                    </a:lnTo>
                    <a:lnTo>
                      <a:pt x="77" y="84"/>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74" name="Freeform 17"/>
              <p:cNvSpPr>
                <a:spLocks noChangeAspect="1" noEditPoints="1"/>
              </p:cNvSpPr>
              <p:nvPr/>
            </p:nvSpPr>
            <p:spPr bwMode="auto">
              <a:xfrm>
                <a:off x="4741863" y="3911600"/>
                <a:ext cx="92075" cy="261938"/>
              </a:xfrm>
              <a:custGeom>
                <a:avLst/>
                <a:gdLst>
                  <a:gd name="T0" fmla="*/ 2147483647 w 77"/>
                  <a:gd name="T1" fmla="*/ 0 h 213"/>
                  <a:gd name="T2" fmla="*/ 2147483647 w 77"/>
                  <a:gd name="T3" fmla="*/ 2147483647 h 213"/>
                  <a:gd name="T4" fmla="*/ 2147483647 w 77"/>
                  <a:gd name="T5" fmla="*/ 2147483647 h 213"/>
                  <a:gd name="T6" fmla="*/ 2147483647 w 77"/>
                  <a:gd name="T7" fmla="*/ 0 h 213"/>
                  <a:gd name="T8" fmla="*/ 2147483647 w 77"/>
                  <a:gd name="T9" fmla="*/ 0 h 213"/>
                  <a:gd name="T10" fmla="*/ 2147483647 w 77"/>
                  <a:gd name="T11" fmla="*/ 2147483647 h 213"/>
                  <a:gd name="T12" fmla="*/ 2147483647 w 77"/>
                  <a:gd name="T13" fmla="*/ 2147483647 h 213"/>
                  <a:gd name="T14" fmla="*/ 0 w 77"/>
                  <a:gd name="T15" fmla="*/ 2147483647 h 213"/>
                  <a:gd name="T16" fmla="*/ 2147483647 w 77"/>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213"/>
                  <a:gd name="T29" fmla="*/ 77 w 77"/>
                  <a:gd name="T30" fmla="*/ 213 h 2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213">
                    <a:moveTo>
                      <a:pt x="52" y="0"/>
                    </a:moveTo>
                    <a:lnTo>
                      <a:pt x="52" y="149"/>
                    </a:lnTo>
                    <a:lnTo>
                      <a:pt x="26" y="149"/>
                    </a:lnTo>
                    <a:lnTo>
                      <a:pt x="26" y="0"/>
                    </a:lnTo>
                    <a:lnTo>
                      <a:pt x="52" y="0"/>
                    </a:lnTo>
                    <a:close/>
                    <a:moveTo>
                      <a:pt x="77" y="136"/>
                    </a:moveTo>
                    <a:lnTo>
                      <a:pt x="39" y="213"/>
                    </a:lnTo>
                    <a:lnTo>
                      <a:pt x="0" y="136"/>
                    </a:lnTo>
                    <a:lnTo>
                      <a:pt x="77" y="136"/>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75" name="Freeform 8"/>
              <p:cNvSpPr>
                <a:spLocks noChangeAspect="1" noEditPoints="1"/>
              </p:cNvSpPr>
              <p:nvPr/>
            </p:nvSpPr>
            <p:spPr bwMode="auto">
              <a:xfrm>
                <a:off x="4770438" y="4765675"/>
                <a:ext cx="103187" cy="558800"/>
              </a:xfrm>
              <a:custGeom>
                <a:avLst/>
                <a:gdLst>
                  <a:gd name="T0" fmla="*/ 2147483647 w 77"/>
                  <a:gd name="T1" fmla="*/ 0 h 401"/>
                  <a:gd name="T2" fmla="*/ 2147483647 w 77"/>
                  <a:gd name="T3" fmla="*/ 2147483647 h 401"/>
                  <a:gd name="T4" fmla="*/ 2147483647 w 77"/>
                  <a:gd name="T5" fmla="*/ 2147483647 h 401"/>
                  <a:gd name="T6" fmla="*/ 2147483647 w 77"/>
                  <a:gd name="T7" fmla="*/ 0 h 401"/>
                  <a:gd name="T8" fmla="*/ 2147483647 w 77"/>
                  <a:gd name="T9" fmla="*/ 0 h 401"/>
                  <a:gd name="T10" fmla="*/ 2147483647 w 77"/>
                  <a:gd name="T11" fmla="*/ 2147483647 h 401"/>
                  <a:gd name="T12" fmla="*/ 2147483647 w 77"/>
                  <a:gd name="T13" fmla="*/ 2147483647 h 401"/>
                  <a:gd name="T14" fmla="*/ 0 w 77"/>
                  <a:gd name="T15" fmla="*/ 2147483647 h 401"/>
                  <a:gd name="T16" fmla="*/ 2147483647 w 77"/>
                  <a:gd name="T17" fmla="*/ 2147483647 h 4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401"/>
                  <a:gd name="T29" fmla="*/ 77 w 77"/>
                  <a:gd name="T30" fmla="*/ 401 h 4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401">
                    <a:moveTo>
                      <a:pt x="52" y="0"/>
                    </a:moveTo>
                    <a:lnTo>
                      <a:pt x="52" y="336"/>
                    </a:lnTo>
                    <a:lnTo>
                      <a:pt x="26" y="336"/>
                    </a:lnTo>
                    <a:lnTo>
                      <a:pt x="26" y="0"/>
                    </a:lnTo>
                    <a:lnTo>
                      <a:pt x="52" y="0"/>
                    </a:lnTo>
                    <a:close/>
                    <a:moveTo>
                      <a:pt x="77" y="323"/>
                    </a:moveTo>
                    <a:lnTo>
                      <a:pt x="39" y="401"/>
                    </a:lnTo>
                    <a:lnTo>
                      <a:pt x="0" y="323"/>
                    </a:lnTo>
                    <a:lnTo>
                      <a:pt x="77" y="323"/>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76" name="Freeform 13"/>
              <p:cNvSpPr>
                <a:spLocks noChangeAspect="1" noEditPoints="1"/>
              </p:cNvSpPr>
              <p:nvPr/>
            </p:nvSpPr>
            <p:spPr bwMode="auto">
              <a:xfrm>
                <a:off x="1643063" y="4006850"/>
                <a:ext cx="92075" cy="1281113"/>
              </a:xfrm>
              <a:custGeom>
                <a:avLst/>
                <a:gdLst>
                  <a:gd name="T0" fmla="*/ 2147483647 w 77"/>
                  <a:gd name="T1" fmla="*/ 2147483647 h 1037"/>
                  <a:gd name="T2" fmla="*/ 2147483647 w 77"/>
                  <a:gd name="T3" fmla="*/ 2147483647 h 1037"/>
                  <a:gd name="T4" fmla="*/ 2147483647 w 77"/>
                  <a:gd name="T5" fmla="*/ 2147483647 h 1037"/>
                  <a:gd name="T6" fmla="*/ 2147483647 w 77"/>
                  <a:gd name="T7" fmla="*/ 2147483647 h 1037"/>
                  <a:gd name="T8" fmla="*/ 2147483647 w 77"/>
                  <a:gd name="T9" fmla="*/ 2147483647 h 1037"/>
                  <a:gd name="T10" fmla="*/ 0 w 77"/>
                  <a:gd name="T11" fmla="*/ 2147483647 h 1037"/>
                  <a:gd name="T12" fmla="*/ 2147483647 w 77"/>
                  <a:gd name="T13" fmla="*/ 0 h 1037"/>
                  <a:gd name="T14" fmla="*/ 2147483647 w 77"/>
                  <a:gd name="T15" fmla="*/ 2147483647 h 1037"/>
                  <a:gd name="T16" fmla="*/ 0 w 77"/>
                  <a:gd name="T17" fmla="*/ 2147483647 h 10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037"/>
                  <a:gd name="T29" fmla="*/ 77 w 77"/>
                  <a:gd name="T30" fmla="*/ 1037 h 10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037">
                    <a:moveTo>
                      <a:pt x="29" y="1037"/>
                    </a:moveTo>
                    <a:lnTo>
                      <a:pt x="26" y="65"/>
                    </a:lnTo>
                    <a:lnTo>
                      <a:pt x="51" y="65"/>
                    </a:lnTo>
                    <a:lnTo>
                      <a:pt x="55" y="1037"/>
                    </a:lnTo>
                    <a:lnTo>
                      <a:pt x="29" y="1037"/>
                    </a:lnTo>
                    <a:close/>
                    <a:moveTo>
                      <a:pt x="0" y="78"/>
                    </a:moveTo>
                    <a:lnTo>
                      <a:pt x="38" y="0"/>
                    </a:lnTo>
                    <a:lnTo>
                      <a:pt x="77" y="78"/>
                    </a:lnTo>
                    <a:lnTo>
                      <a:pt x="0" y="78"/>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77" name="Freeform 7"/>
              <p:cNvSpPr>
                <a:spLocks noChangeAspect="1" noEditPoints="1"/>
              </p:cNvSpPr>
              <p:nvPr/>
            </p:nvSpPr>
            <p:spPr bwMode="auto">
              <a:xfrm>
                <a:off x="5970588" y="3500438"/>
                <a:ext cx="623887" cy="96837"/>
              </a:xfrm>
              <a:custGeom>
                <a:avLst/>
                <a:gdLst>
                  <a:gd name="T0" fmla="*/ 2147483647 w 518"/>
                  <a:gd name="T1" fmla="*/ 2147483647 h 78"/>
                  <a:gd name="T2" fmla="*/ 2147483647 w 518"/>
                  <a:gd name="T3" fmla="*/ 2147483647 h 78"/>
                  <a:gd name="T4" fmla="*/ 2147483647 w 518"/>
                  <a:gd name="T5" fmla="*/ 2147483647 h 78"/>
                  <a:gd name="T6" fmla="*/ 2147483647 w 518"/>
                  <a:gd name="T7" fmla="*/ 2147483647 h 78"/>
                  <a:gd name="T8" fmla="*/ 2147483647 w 518"/>
                  <a:gd name="T9" fmla="*/ 2147483647 h 78"/>
                  <a:gd name="T10" fmla="*/ 2147483647 w 518"/>
                  <a:gd name="T11" fmla="*/ 2147483647 h 78"/>
                  <a:gd name="T12" fmla="*/ 0 w 518"/>
                  <a:gd name="T13" fmla="*/ 2147483647 h 78"/>
                  <a:gd name="T14" fmla="*/ 2147483647 w 518"/>
                  <a:gd name="T15" fmla="*/ 0 h 78"/>
                  <a:gd name="T16" fmla="*/ 2147483647 w 518"/>
                  <a:gd name="T17" fmla="*/ 2147483647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8"/>
                  <a:gd name="T28" fmla="*/ 0 h 78"/>
                  <a:gd name="T29" fmla="*/ 518 w 518"/>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8" h="78">
                    <a:moveTo>
                      <a:pt x="518" y="52"/>
                    </a:moveTo>
                    <a:lnTo>
                      <a:pt x="65" y="52"/>
                    </a:lnTo>
                    <a:lnTo>
                      <a:pt x="65" y="26"/>
                    </a:lnTo>
                    <a:lnTo>
                      <a:pt x="518" y="26"/>
                    </a:lnTo>
                    <a:lnTo>
                      <a:pt x="518" y="52"/>
                    </a:lnTo>
                    <a:close/>
                    <a:moveTo>
                      <a:pt x="78" y="78"/>
                    </a:moveTo>
                    <a:lnTo>
                      <a:pt x="0" y="39"/>
                    </a:lnTo>
                    <a:lnTo>
                      <a:pt x="78" y="0"/>
                    </a:lnTo>
                    <a:lnTo>
                      <a:pt x="78" y="78"/>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78" name="Freeform 10"/>
              <p:cNvSpPr>
                <a:spLocks noChangeAspect="1" noEditPoints="1"/>
              </p:cNvSpPr>
              <p:nvPr/>
            </p:nvSpPr>
            <p:spPr bwMode="auto">
              <a:xfrm>
                <a:off x="6002338" y="4641850"/>
                <a:ext cx="582612" cy="96838"/>
              </a:xfrm>
              <a:custGeom>
                <a:avLst/>
                <a:gdLst>
                  <a:gd name="T0" fmla="*/ 2147483647 w 484"/>
                  <a:gd name="T1" fmla="*/ 2147483647 h 78"/>
                  <a:gd name="T2" fmla="*/ 2147483647 w 484"/>
                  <a:gd name="T3" fmla="*/ 2147483647 h 78"/>
                  <a:gd name="T4" fmla="*/ 2147483647 w 484"/>
                  <a:gd name="T5" fmla="*/ 2147483647 h 78"/>
                  <a:gd name="T6" fmla="*/ 2147483647 w 484"/>
                  <a:gd name="T7" fmla="*/ 2147483647 h 78"/>
                  <a:gd name="T8" fmla="*/ 2147483647 w 484"/>
                  <a:gd name="T9" fmla="*/ 2147483647 h 78"/>
                  <a:gd name="T10" fmla="*/ 2147483647 w 484"/>
                  <a:gd name="T11" fmla="*/ 2147483647 h 78"/>
                  <a:gd name="T12" fmla="*/ 0 w 484"/>
                  <a:gd name="T13" fmla="*/ 2147483647 h 78"/>
                  <a:gd name="T14" fmla="*/ 2147483647 w 484"/>
                  <a:gd name="T15" fmla="*/ 0 h 78"/>
                  <a:gd name="T16" fmla="*/ 2147483647 w 484"/>
                  <a:gd name="T17" fmla="*/ 2147483647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4"/>
                  <a:gd name="T28" fmla="*/ 0 h 78"/>
                  <a:gd name="T29" fmla="*/ 484 w 484"/>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4" h="78">
                    <a:moveTo>
                      <a:pt x="484" y="52"/>
                    </a:moveTo>
                    <a:lnTo>
                      <a:pt x="64" y="52"/>
                    </a:lnTo>
                    <a:lnTo>
                      <a:pt x="64" y="26"/>
                    </a:lnTo>
                    <a:lnTo>
                      <a:pt x="484" y="26"/>
                    </a:lnTo>
                    <a:lnTo>
                      <a:pt x="484" y="52"/>
                    </a:lnTo>
                    <a:close/>
                    <a:moveTo>
                      <a:pt x="77" y="78"/>
                    </a:moveTo>
                    <a:lnTo>
                      <a:pt x="0" y="39"/>
                    </a:lnTo>
                    <a:lnTo>
                      <a:pt x="77" y="0"/>
                    </a:lnTo>
                    <a:lnTo>
                      <a:pt x="77" y="78"/>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79" name="Freeform 11"/>
              <p:cNvSpPr>
                <a:spLocks noChangeAspect="1" noEditPoints="1"/>
              </p:cNvSpPr>
              <p:nvPr/>
            </p:nvSpPr>
            <p:spPr bwMode="auto">
              <a:xfrm>
                <a:off x="5967413" y="1414463"/>
                <a:ext cx="642937" cy="119062"/>
              </a:xfrm>
              <a:custGeom>
                <a:avLst/>
                <a:gdLst>
                  <a:gd name="T0" fmla="*/ 2147483647 w 433"/>
                  <a:gd name="T1" fmla="*/ 2147483647 h 78"/>
                  <a:gd name="T2" fmla="*/ 2147483647 w 433"/>
                  <a:gd name="T3" fmla="*/ 2147483647 h 78"/>
                  <a:gd name="T4" fmla="*/ 2147483647 w 433"/>
                  <a:gd name="T5" fmla="*/ 2147483647 h 78"/>
                  <a:gd name="T6" fmla="*/ 2147483647 w 433"/>
                  <a:gd name="T7" fmla="*/ 2147483647 h 78"/>
                  <a:gd name="T8" fmla="*/ 2147483647 w 433"/>
                  <a:gd name="T9" fmla="*/ 2147483647 h 78"/>
                  <a:gd name="T10" fmla="*/ 2147483647 w 433"/>
                  <a:gd name="T11" fmla="*/ 2147483647 h 78"/>
                  <a:gd name="T12" fmla="*/ 0 w 433"/>
                  <a:gd name="T13" fmla="*/ 2147483647 h 78"/>
                  <a:gd name="T14" fmla="*/ 2147483647 w 433"/>
                  <a:gd name="T15" fmla="*/ 0 h 78"/>
                  <a:gd name="T16" fmla="*/ 2147483647 w 433"/>
                  <a:gd name="T17" fmla="*/ 2147483647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78"/>
                  <a:gd name="T29" fmla="*/ 433 w 433"/>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78">
                    <a:moveTo>
                      <a:pt x="433" y="52"/>
                    </a:moveTo>
                    <a:lnTo>
                      <a:pt x="65" y="52"/>
                    </a:lnTo>
                    <a:lnTo>
                      <a:pt x="65" y="26"/>
                    </a:lnTo>
                    <a:lnTo>
                      <a:pt x="433" y="26"/>
                    </a:lnTo>
                    <a:lnTo>
                      <a:pt x="433" y="52"/>
                    </a:lnTo>
                    <a:close/>
                    <a:moveTo>
                      <a:pt x="78" y="78"/>
                    </a:moveTo>
                    <a:lnTo>
                      <a:pt x="0" y="39"/>
                    </a:lnTo>
                    <a:lnTo>
                      <a:pt x="78" y="0"/>
                    </a:lnTo>
                    <a:lnTo>
                      <a:pt x="78" y="78"/>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80" name="Freeform 14"/>
              <p:cNvSpPr>
                <a:spLocks noChangeAspect="1" noEditPoints="1"/>
              </p:cNvSpPr>
              <p:nvPr/>
            </p:nvSpPr>
            <p:spPr bwMode="auto">
              <a:xfrm>
                <a:off x="2954338" y="3452813"/>
                <a:ext cx="582612" cy="96837"/>
              </a:xfrm>
              <a:custGeom>
                <a:avLst/>
                <a:gdLst>
                  <a:gd name="T0" fmla="*/ 0 w 484"/>
                  <a:gd name="T1" fmla="*/ 2147483647 h 78"/>
                  <a:gd name="T2" fmla="*/ 2147483647 w 484"/>
                  <a:gd name="T3" fmla="*/ 2147483647 h 78"/>
                  <a:gd name="T4" fmla="*/ 2147483647 w 484"/>
                  <a:gd name="T5" fmla="*/ 2147483647 h 78"/>
                  <a:gd name="T6" fmla="*/ 0 w 484"/>
                  <a:gd name="T7" fmla="*/ 2147483647 h 78"/>
                  <a:gd name="T8" fmla="*/ 0 w 484"/>
                  <a:gd name="T9" fmla="*/ 2147483647 h 78"/>
                  <a:gd name="T10" fmla="*/ 2147483647 w 484"/>
                  <a:gd name="T11" fmla="*/ 0 h 78"/>
                  <a:gd name="T12" fmla="*/ 2147483647 w 484"/>
                  <a:gd name="T13" fmla="*/ 2147483647 h 78"/>
                  <a:gd name="T14" fmla="*/ 2147483647 w 484"/>
                  <a:gd name="T15" fmla="*/ 2147483647 h 78"/>
                  <a:gd name="T16" fmla="*/ 2147483647 w 484"/>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4"/>
                  <a:gd name="T28" fmla="*/ 0 h 78"/>
                  <a:gd name="T29" fmla="*/ 484 w 484"/>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4" h="78">
                    <a:moveTo>
                      <a:pt x="0" y="26"/>
                    </a:moveTo>
                    <a:lnTo>
                      <a:pt x="419" y="26"/>
                    </a:lnTo>
                    <a:lnTo>
                      <a:pt x="419" y="52"/>
                    </a:lnTo>
                    <a:lnTo>
                      <a:pt x="0" y="52"/>
                    </a:lnTo>
                    <a:lnTo>
                      <a:pt x="0" y="26"/>
                    </a:lnTo>
                    <a:close/>
                    <a:moveTo>
                      <a:pt x="407" y="0"/>
                    </a:moveTo>
                    <a:lnTo>
                      <a:pt x="484" y="39"/>
                    </a:lnTo>
                    <a:lnTo>
                      <a:pt x="407" y="78"/>
                    </a:lnTo>
                    <a:lnTo>
                      <a:pt x="407" y="0"/>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81" name="Freeform 15"/>
              <p:cNvSpPr>
                <a:spLocks noChangeAspect="1" noEditPoints="1"/>
              </p:cNvSpPr>
              <p:nvPr/>
            </p:nvSpPr>
            <p:spPr bwMode="auto">
              <a:xfrm>
                <a:off x="2913063" y="1911350"/>
                <a:ext cx="620712" cy="727075"/>
              </a:xfrm>
              <a:custGeom>
                <a:avLst/>
                <a:gdLst>
                  <a:gd name="T0" fmla="*/ 0 w 466"/>
                  <a:gd name="T1" fmla="*/ 0 h 472"/>
                  <a:gd name="T2" fmla="*/ 2147483647 w 466"/>
                  <a:gd name="T3" fmla="*/ 0 h 472"/>
                  <a:gd name="T4" fmla="*/ 2147483647 w 466"/>
                  <a:gd name="T5" fmla="*/ 2147483647 h 472"/>
                  <a:gd name="T6" fmla="*/ 2147483647 w 466"/>
                  <a:gd name="T7" fmla="*/ 2147483647 h 472"/>
                  <a:gd name="T8" fmla="*/ 2147483647 w 466"/>
                  <a:gd name="T9" fmla="*/ 2147483647 h 472"/>
                  <a:gd name="T10" fmla="*/ 2147483647 w 466"/>
                  <a:gd name="T11" fmla="*/ 2147483647 h 472"/>
                  <a:gd name="T12" fmla="*/ 2147483647 w 466"/>
                  <a:gd name="T13" fmla="*/ 2147483647 h 472"/>
                  <a:gd name="T14" fmla="*/ 2147483647 w 466"/>
                  <a:gd name="T15" fmla="*/ 2147483647 h 472"/>
                  <a:gd name="T16" fmla="*/ 2147483647 w 466"/>
                  <a:gd name="T17" fmla="*/ 2147483647 h 472"/>
                  <a:gd name="T18" fmla="*/ 0 w 466"/>
                  <a:gd name="T19" fmla="*/ 2147483647 h 472"/>
                  <a:gd name="T20" fmla="*/ 0 w 466"/>
                  <a:gd name="T21" fmla="*/ 0 h 472"/>
                  <a:gd name="T22" fmla="*/ 2147483647 w 466"/>
                  <a:gd name="T23" fmla="*/ 2147483647 h 472"/>
                  <a:gd name="T24" fmla="*/ 2147483647 w 466"/>
                  <a:gd name="T25" fmla="*/ 2147483647 h 472"/>
                  <a:gd name="T26" fmla="*/ 2147483647 w 466"/>
                  <a:gd name="T27" fmla="*/ 2147483647 h 472"/>
                  <a:gd name="T28" fmla="*/ 2147483647 w 466"/>
                  <a:gd name="T29" fmla="*/ 2147483647 h 4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6"/>
                  <a:gd name="T46" fmla="*/ 0 h 472"/>
                  <a:gd name="T47" fmla="*/ 466 w 466"/>
                  <a:gd name="T48" fmla="*/ 472 h 4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6" h="472">
                    <a:moveTo>
                      <a:pt x="0" y="0"/>
                    </a:moveTo>
                    <a:lnTo>
                      <a:pt x="245" y="0"/>
                    </a:lnTo>
                    <a:lnTo>
                      <a:pt x="245" y="436"/>
                    </a:lnTo>
                    <a:lnTo>
                      <a:pt x="233" y="424"/>
                    </a:lnTo>
                    <a:lnTo>
                      <a:pt x="407" y="424"/>
                    </a:lnTo>
                    <a:lnTo>
                      <a:pt x="407" y="448"/>
                    </a:lnTo>
                    <a:lnTo>
                      <a:pt x="221" y="448"/>
                    </a:lnTo>
                    <a:lnTo>
                      <a:pt x="221" y="12"/>
                    </a:lnTo>
                    <a:lnTo>
                      <a:pt x="233" y="23"/>
                    </a:lnTo>
                    <a:lnTo>
                      <a:pt x="0" y="23"/>
                    </a:lnTo>
                    <a:lnTo>
                      <a:pt x="0" y="0"/>
                    </a:lnTo>
                    <a:close/>
                    <a:moveTo>
                      <a:pt x="395" y="401"/>
                    </a:moveTo>
                    <a:lnTo>
                      <a:pt x="466" y="436"/>
                    </a:lnTo>
                    <a:lnTo>
                      <a:pt x="395" y="472"/>
                    </a:lnTo>
                    <a:lnTo>
                      <a:pt x="395" y="401"/>
                    </a:lnTo>
                    <a:close/>
                  </a:path>
                </a:pathLst>
              </a:custGeom>
              <a:solidFill>
                <a:srgbClr val="FFCC00"/>
              </a:solidFill>
              <a:ln w="1651">
                <a:solidFill>
                  <a:srgbClr val="FF9900"/>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82" name="Freeform 61"/>
              <p:cNvSpPr>
                <a:spLocks noChangeAspect="1" noEditPoints="1"/>
              </p:cNvSpPr>
              <p:nvPr/>
            </p:nvSpPr>
            <p:spPr bwMode="auto">
              <a:xfrm>
                <a:off x="3227388" y="5818188"/>
                <a:ext cx="93662" cy="512762"/>
              </a:xfrm>
              <a:custGeom>
                <a:avLst/>
                <a:gdLst>
                  <a:gd name="T0" fmla="*/ 2147483647 w 78"/>
                  <a:gd name="T1" fmla="*/ 2147483647 h 414"/>
                  <a:gd name="T2" fmla="*/ 2147483647 w 78"/>
                  <a:gd name="T3" fmla="*/ 2147483647 h 414"/>
                  <a:gd name="T4" fmla="*/ 2147483647 w 78"/>
                  <a:gd name="T5" fmla="*/ 2147483647 h 414"/>
                  <a:gd name="T6" fmla="*/ 2147483647 w 78"/>
                  <a:gd name="T7" fmla="*/ 2147483647 h 414"/>
                  <a:gd name="T8" fmla="*/ 2147483647 w 78"/>
                  <a:gd name="T9" fmla="*/ 2147483647 h 414"/>
                  <a:gd name="T10" fmla="*/ 0 w 78"/>
                  <a:gd name="T11" fmla="*/ 2147483647 h 414"/>
                  <a:gd name="T12" fmla="*/ 2147483647 w 78"/>
                  <a:gd name="T13" fmla="*/ 0 h 414"/>
                  <a:gd name="T14" fmla="*/ 2147483647 w 78"/>
                  <a:gd name="T15" fmla="*/ 2147483647 h 414"/>
                  <a:gd name="T16" fmla="*/ 0 w 78"/>
                  <a:gd name="T17" fmla="*/ 2147483647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414"/>
                  <a:gd name="T29" fmla="*/ 78 w 78"/>
                  <a:gd name="T30" fmla="*/ 414 h 4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414">
                    <a:moveTo>
                      <a:pt x="26" y="414"/>
                    </a:moveTo>
                    <a:lnTo>
                      <a:pt x="26" y="65"/>
                    </a:lnTo>
                    <a:lnTo>
                      <a:pt x="52" y="65"/>
                    </a:lnTo>
                    <a:lnTo>
                      <a:pt x="52" y="414"/>
                    </a:lnTo>
                    <a:lnTo>
                      <a:pt x="26" y="414"/>
                    </a:lnTo>
                    <a:close/>
                    <a:moveTo>
                      <a:pt x="0" y="78"/>
                    </a:moveTo>
                    <a:lnTo>
                      <a:pt x="39" y="0"/>
                    </a:lnTo>
                    <a:lnTo>
                      <a:pt x="78" y="78"/>
                    </a:lnTo>
                    <a:lnTo>
                      <a:pt x="0" y="78"/>
                    </a:lnTo>
                    <a:close/>
                  </a:path>
                </a:pathLst>
              </a:custGeom>
              <a:solidFill>
                <a:srgbClr val="FFCC00"/>
              </a:solidFill>
              <a:ln w="1651">
                <a:solidFill>
                  <a:srgbClr val="FF9933"/>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sp>
            <p:nvSpPr>
              <p:cNvPr id="83" name="Line 65"/>
              <p:cNvSpPr>
                <a:spLocks noChangeAspect="1" noChangeShapeType="1"/>
              </p:cNvSpPr>
              <p:nvPr/>
            </p:nvSpPr>
            <p:spPr bwMode="auto">
              <a:xfrm>
                <a:off x="3224213" y="2562225"/>
                <a:ext cx="1587" cy="965200"/>
              </a:xfrm>
              <a:prstGeom prst="line">
                <a:avLst/>
              </a:prstGeom>
              <a:noFill/>
              <a:ln w="41275">
                <a:solidFill>
                  <a:srgbClr val="FFCC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kern="0">
                  <a:solidFill>
                    <a:srgbClr val="000000"/>
                  </a:solidFill>
                  <a:latin typeface="Arial" charset="0"/>
                </a:endParaRPr>
              </a:p>
            </p:txBody>
          </p:sp>
          <p:sp>
            <p:nvSpPr>
              <p:cNvPr id="84" name="Freeform 66"/>
              <p:cNvSpPr>
                <a:spLocks noChangeAspect="1" noEditPoints="1"/>
              </p:cNvSpPr>
              <p:nvPr/>
            </p:nvSpPr>
            <p:spPr bwMode="auto">
              <a:xfrm>
                <a:off x="5999163" y="2265363"/>
                <a:ext cx="274637" cy="2481262"/>
              </a:xfrm>
              <a:custGeom>
                <a:avLst/>
                <a:gdLst>
                  <a:gd name="T0" fmla="*/ 2147483647 w 184"/>
                  <a:gd name="T1" fmla="*/ 0 h 1362"/>
                  <a:gd name="T2" fmla="*/ 2147483647 w 184"/>
                  <a:gd name="T3" fmla="*/ 0 h 1362"/>
                  <a:gd name="T4" fmla="*/ 2147483647 w 184"/>
                  <a:gd name="T5" fmla="*/ 2147483647 h 1362"/>
                  <a:gd name="T6" fmla="*/ 2147483647 w 184"/>
                  <a:gd name="T7" fmla="*/ 2147483647 h 1362"/>
                  <a:gd name="T8" fmla="*/ 2147483647 w 184"/>
                  <a:gd name="T9" fmla="*/ 2147483647 h 1362"/>
                  <a:gd name="T10" fmla="*/ 2147483647 w 184"/>
                  <a:gd name="T11" fmla="*/ 2147483647 h 1362"/>
                  <a:gd name="T12" fmla="*/ 2147483647 w 184"/>
                  <a:gd name="T13" fmla="*/ 2147483647 h 1362"/>
                  <a:gd name="T14" fmla="*/ 2147483647 w 184"/>
                  <a:gd name="T15" fmla="*/ 2147483647 h 1362"/>
                  <a:gd name="T16" fmla="*/ 2147483647 w 184"/>
                  <a:gd name="T17" fmla="*/ 2147483647 h 1362"/>
                  <a:gd name="T18" fmla="*/ 2147483647 w 184"/>
                  <a:gd name="T19" fmla="*/ 2147483647 h 1362"/>
                  <a:gd name="T20" fmla="*/ 2147483647 w 184"/>
                  <a:gd name="T21" fmla="*/ 0 h 1362"/>
                  <a:gd name="T22" fmla="*/ 2147483647 w 184"/>
                  <a:gd name="T23" fmla="*/ 2147483647 h 1362"/>
                  <a:gd name="T24" fmla="*/ 0 w 184"/>
                  <a:gd name="T25" fmla="*/ 2147483647 h 1362"/>
                  <a:gd name="T26" fmla="*/ 2147483647 w 184"/>
                  <a:gd name="T27" fmla="*/ 2147483647 h 1362"/>
                  <a:gd name="T28" fmla="*/ 2147483647 w 184"/>
                  <a:gd name="T29" fmla="*/ 2147483647 h 13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4"/>
                  <a:gd name="T46" fmla="*/ 0 h 1362"/>
                  <a:gd name="T47" fmla="*/ 184 w 184"/>
                  <a:gd name="T48" fmla="*/ 1362 h 13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4" h="1362">
                    <a:moveTo>
                      <a:pt x="17" y="0"/>
                    </a:moveTo>
                    <a:lnTo>
                      <a:pt x="184" y="0"/>
                    </a:lnTo>
                    <a:lnTo>
                      <a:pt x="184" y="1339"/>
                    </a:lnTo>
                    <a:lnTo>
                      <a:pt x="59" y="1339"/>
                    </a:lnTo>
                    <a:lnTo>
                      <a:pt x="59" y="1315"/>
                    </a:lnTo>
                    <a:lnTo>
                      <a:pt x="172" y="1315"/>
                    </a:lnTo>
                    <a:lnTo>
                      <a:pt x="161" y="1327"/>
                    </a:lnTo>
                    <a:lnTo>
                      <a:pt x="161" y="11"/>
                    </a:lnTo>
                    <a:lnTo>
                      <a:pt x="172" y="23"/>
                    </a:lnTo>
                    <a:lnTo>
                      <a:pt x="17" y="23"/>
                    </a:lnTo>
                    <a:lnTo>
                      <a:pt x="17" y="0"/>
                    </a:lnTo>
                    <a:close/>
                    <a:moveTo>
                      <a:pt x="71" y="1362"/>
                    </a:moveTo>
                    <a:lnTo>
                      <a:pt x="0" y="1327"/>
                    </a:lnTo>
                    <a:lnTo>
                      <a:pt x="71" y="1291"/>
                    </a:lnTo>
                    <a:lnTo>
                      <a:pt x="71" y="1362"/>
                    </a:lnTo>
                    <a:close/>
                  </a:path>
                </a:pathLst>
              </a:custGeom>
              <a:solidFill>
                <a:srgbClr val="FFCC00"/>
              </a:solidFill>
              <a:ln w="1651">
                <a:solidFill>
                  <a:srgbClr val="FF9900"/>
                </a:solidFill>
                <a:bevel/>
                <a:headEnd/>
                <a:tailEnd/>
              </a:ln>
            </p:spPr>
            <p:txBody>
              <a:bodyPr/>
              <a:lstStyle/>
              <a:p>
                <a:pPr algn="ctr" fontAlgn="base">
                  <a:spcBef>
                    <a:spcPct val="0"/>
                  </a:spcBef>
                  <a:spcAft>
                    <a:spcPct val="0"/>
                  </a:spcAft>
                  <a:defRPr/>
                </a:pPr>
                <a:endParaRPr lang="en-US" kern="0">
                  <a:solidFill>
                    <a:srgbClr val="000000"/>
                  </a:solidFill>
                  <a:latin typeface="Arial" charset="0"/>
                </a:endParaRPr>
              </a:p>
            </p:txBody>
          </p:sp>
          <p:grpSp>
            <p:nvGrpSpPr>
              <p:cNvPr id="85" name="Group 84"/>
              <p:cNvGrpSpPr/>
              <p:nvPr/>
            </p:nvGrpSpPr>
            <p:grpSpPr>
              <a:xfrm>
                <a:off x="460375" y="1192213"/>
                <a:ext cx="8556625" cy="5242872"/>
                <a:chOff x="460375" y="1192213"/>
                <a:chExt cx="8556625" cy="5242872"/>
              </a:xfrm>
            </p:grpSpPr>
            <p:sp>
              <p:nvSpPr>
                <p:cNvPr id="86" name="Rectangle 32"/>
                <p:cNvSpPr>
                  <a:spLocks noChangeAspect="1" noChangeArrowheads="1"/>
                </p:cNvSpPr>
                <p:nvPr/>
              </p:nvSpPr>
              <p:spPr bwMode="auto">
                <a:xfrm>
                  <a:off x="6575425" y="1192213"/>
                  <a:ext cx="2433638" cy="965199"/>
                </a:xfrm>
                <a:prstGeom prst="rect">
                  <a:avLst/>
                </a:prstGeom>
                <a:ln/>
              </p:spPr>
              <p:style>
                <a:lnRef idx="0">
                  <a:schemeClr val="accent6"/>
                </a:lnRef>
                <a:fillRef idx="3">
                  <a:schemeClr val="accent6"/>
                </a:fillRef>
                <a:effectRef idx="3">
                  <a:schemeClr val="accent6"/>
                </a:effectRef>
                <a:fontRef idx="minor">
                  <a:schemeClr val="lt1"/>
                </a:fontRef>
              </p:style>
              <p:txBody>
                <a:bodyPr tIns="0" bIns="0" anchor="ctr" anchorCtr="0"/>
                <a:lstStyle/>
                <a:p>
                  <a:pPr algn="ctr" fontAlgn="base">
                    <a:spcBef>
                      <a:spcPct val="0"/>
                    </a:spcBef>
                    <a:spcAft>
                      <a:spcPct val="0"/>
                    </a:spcAft>
                    <a:defRPr/>
                  </a:pPr>
                  <a:r>
                    <a:rPr lang="en-US" sz="1400" b="1" kern="0" dirty="0">
                      <a:solidFill>
                        <a:srgbClr val="FFFFFF"/>
                      </a:solidFill>
                      <a:latin typeface="Arial" charset="0"/>
                    </a:rPr>
                    <a:t>Legal &amp; Physical Constraints </a:t>
                  </a:r>
                  <a:endParaRPr lang="en-US" sz="1400" b="1" kern="0" dirty="0">
                    <a:solidFill>
                      <a:srgbClr val="000000"/>
                    </a:solidFill>
                    <a:latin typeface="Arial" charset="0"/>
                  </a:endParaRPr>
                </a:p>
              </p:txBody>
            </p:sp>
            <p:sp>
              <p:nvSpPr>
                <p:cNvPr id="87" name="Rectangle 26"/>
                <p:cNvSpPr>
                  <a:spLocks noChangeAspect="1" noChangeArrowheads="1"/>
                </p:cNvSpPr>
                <p:nvPr/>
              </p:nvSpPr>
              <p:spPr bwMode="auto">
                <a:xfrm>
                  <a:off x="3540125" y="1192213"/>
                  <a:ext cx="2433638" cy="536575"/>
                </a:xfrm>
                <a:prstGeom prst="rect">
                  <a:avLst/>
                </a:prstGeom>
                <a:gradFill>
                  <a:gsLst>
                    <a:gs pos="0">
                      <a:srgbClr val="3864B2"/>
                    </a:gs>
                    <a:gs pos="50000">
                      <a:schemeClr val="accent1">
                        <a:lumMod val="75000"/>
                      </a:schemeClr>
                    </a:gs>
                    <a:gs pos="100000">
                      <a:schemeClr val="accent1">
                        <a:lumMod val="50000"/>
                      </a:schemeClr>
                    </a:gs>
                  </a:gsLst>
                </a:gradFill>
                <a:ln/>
              </p:spPr>
              <p:style>
                <a:lnRef idx="0">
                  <a:schemeClr val="accent1"/>
                </a:lnRef>
                <a:fillRef idx="3">
                  <a:schemeClr val="accent1"/>
                </a:fillRef>
                <a:effectRef idx="3">
                  <a:schemeClr val="accent1"/>
                </a:effectRef>
                <a:fontRef idx="minor">
                  <a:schemeClr val="lt1"/>
                </a:fontRef>
              </p:style>
              <p:txBody>
                <a:bodyPr lIns="0" tIns="0" rIns="0" bIns="0" anchor="ctr" anchorCtr="0"/>
                <a:lstStyle/>
                <a:p>
                  <a:pPr algn="ctr" fontAlgn="base">
                    <a:spcBef>
                      <a:spcPct val="0"/>
                    </a:spcBef>
                    <a:spcAft>
                      <a:spcPct val="0"/>
                    </a:spcAft>
                    <a:defRPr/>
                  </a:pPr>
                  <a:r>
                    <a:rPr lang="en-US" sz="1400" b="1" kern="0" dirty="0">
                      <a:solidFill>
                        <a:srgbClr val="FFFFFF"/>
                      </a:solidFill>
                      <a:latin typeface="Arial" charset="0"/>
                    </a:rPr>
                    <a:t>Total Land Available</a:t>
                  </a:r>
                  <a:endParaRPr lang="en-US" sz="1400" b="1" kern="0" dirty="0">
                    <a:solidFill>
                      <a:srgbClr val="000000"/>
                    </a:solidFill>
                    <a:latin typeface="Arial" charset="0"/>
                  </a:endParaRPr>
                </a:p>
              </p:txBody>
            </p:sp>
            <p:sp>
              <p:nvSpPr>
                <p:cNvPr id="88" name="Rectangle 92"/>
                <p:cNvSpPr>
                  <a:spLocks noChangeAspect="1" noChangeArrowheads="1"/>
                </p:cNvSpPr>
                <p:nvPr/>
              </p:nvSpPr>
              <p:spPr bwMode="auto">
                <a:xfrm>
                  <a:off x="520700" y="3036888"/>
                  <a:ext cx="2433638" cy="965199"/>
                </a:xfrm>
                <a:prstGeom prst="rect">
                  <a:avLst/>
                </a:prstGeom>
                <a:ln/>
              </p:spPr>
              <p:style>
                <a:lnRef idx="0">
                  <a:schemeClr val="accent5"/>
                </a:lnRef>
                <a:fillRef idx="3">
                  <a:schemeClr val="accent5"/>
                </a:fillRef>
                <a:effectRef idx="3">
                  <a:schemeClr val="accent5"/>
                </a:effectRef>
                <a:fontRef idx="minor">
                  <a:schemeClr val="lt1"/>
                </a:fontRef>
              </p:style>
              <p:txBody>
                <a:bodyPr tIns="0" bIns="0" anchor="ctr" anchorCtr="0"/>
                <a:lstStyle/>
                <a:p>
                  <a:pPr algn="ctr" fontAlgn="base">
                    <a:spcBef>
                      <a:spcPct val="0"/>
                    </a:spcBef>
                    <a:spcAft>
                      <a:spcPct val="0"/>
                    </a:spcAft>
                    <a:defRPr/>
                  </a:pPr>
                  <a:r>
                    <a:rPr lang="en-US" sz="1400" b="1" kern="0" dirty="0">
                      <a:solidFill>
                        <a:srgbClr val="FFFFFF"/>
                      </a:solidFill>
                      <a:latin typeface="Arial" charset="0"/>
                    </a:rPr>
                    <a:t>Generate</a:t>
                  </a:r>
                </a:p>
                <a:p>
                  <a:pPr algn="ctr" fontAlgn="base">
                    <a:spcBef>
                      <a:spcPct val="0"/>
                    </a:spcBef>
                    <a:spcAft>
                      <a:spcPct val="0"/>
                    </a:spcAft>
                    <a:defRPr/>
                  </a:pPr>
                  <a:r>
                    <a:rPr lang="en-US" sz="1400" b="1" kern="0" dirty="0">
                      <a:solidFill>
                        <a:srgbClr val="FFFFFF"/>
                      </a:solidFill>
                      <a:latin typeface="Arial" charset="0"/>
                    </a:rPr>
                    <a:t>Travel Impedance</a:t>
                  </a:r>
                </a:p>
                <a:p>
                  <a:pPr algn="ctr" fontAlgn="base">
                    <a:spcBef>
                      <a:spcPct val="0"/>
                    </a:spcBef>
                    <a:spcAft>
                      <a:spcPct val="0"/>
                    </a:spcAft>
                    <a:defRPr/>
                  </a:pPr>
                  <a:r>
                    <a:rPr lang="en-US" sz="1400" b="1" kern="0" dirty="0">
                      <a:solidFill>
                        <a:srgbClr val="FFFFFF"/>
                      </a:solidFill>
                      <a:latin typeface="Arial" charset="0"/>
                    </a:rPr>
                    <a:t>Matrix</a:t>
                  </a:r>
                  <a:endParaRPr lang="en-US" sz="1400" kern="0" dirty="0">
                    <a:solidFill>
                      <a:srgbClr val="000000"/>
                    </a:solidFill>
                    <a:latin typeface="Arial" charset="0"/>
                  </a:endParaRPr>
                </a:p>
              </p:txBody>
            </p:sp>
            <p:sp>
              <p:nvSpPr>
                <p:cNvPr id="89" name="Rectangle 100"/>
                <p:cNvSpPr>
                  <a:spLocks noChangeAspect="1" noChangeArrowheads="1"/>
                </p:cNvSpPr>
                <p:nvPr/>
              </p:nvSpPr>
              <p:spPr bwMode="auto">
                <a:xfrm>
                  <a:off x="6583363" y="3065463"/>
                  <a:ext cx="2433637" cy="965199"/>
                </a:xfrm>
                <a:prstGeom prst="rect">
                  <a:avLst/>
                </a:prstGeom>
                <a:ln/>
              </p:spPr>
              <p:style>
                <a:lnRef idx="0">
                  <a:schemeClr val="accent6"/>
                </a:lnRef>
                <a:fillRef idx="3">
                  <a:schemeClr val="accent6"/>
                </a:fillRef>
                <a:effectRef idx="3">
                  <a:schemeClr val="accent6"/>
                </a:effectRef>
                <a:fontRef idx="minor">
                  <a:schemeClr val="lt1"/>
                </a:fontRef>
              </p:style>
              <p:txBody>
                <a:bodyPr tIns="0" bIns="0" anchor="ctr" anchorCtr="0"/>
                <a:lstStyle/>
                <a:p>
                  <a:pPr algn="ctr" fontAlgn="base">
                    <a:spcBef>
                      <a:spcPct val="0"/>
                    </a:spcBef>
                    <a:spcAft>
                      <a:spcPct val="0"/>
                    </a:spcAft>
                    <a:defRPr/>
                  </a:pPr>
                  <a:r>
                    <a:rPr lang="en-US" sz="1400" b="1" kern="0" dirty="0">
                      <a:solidFill>
                        <a:srgbClr val="FFFFFF"/>
                      </a:solidFill>
                      <a:latin typeface="Arial" charset="0"/>
                    </a:rPr>
                    <a:t>Florida - Calibrated Parameters</a:t>
                  </a:r>
                </a:p>
              </p:txBody>
            </p:sp>
            <p:sp>
              <p:nvSpPr>
                <p:cNvPr id="90" name="Rectangle 98"/>
                <p:cNvSpPr>
                  <a:spLocks noChangeAspect="1" noChangeArrowheads="1"/>
                </p:cNvSpPr>
                <p:nvPr/>
              </p:nvSpPr>
              <p:spPr bwMode="auto">
                <a:xfrm>
                  <a:off x="3540125" y="1917700"/>
                  <a:ext cx="2433638" cy="965199"/>
                </a:xfrm>
                <a:prstGeom prst="rect">
                  <a:avLst/>
                </a:prstGeom>
                <a:gradFill>
                  <a:gsLst>
                    <a:gs pos="0">
                      <a:srgbClr val="3864B2"/>
                    </a:gs>
                    <a:gs pos="50000">
                      <a:schemeClr val="accent1">
                        <a:lumMod val="75000"/>
                      </a:schemeClr>
                    </a:gs>
                    <a:gs pos="100000">
                      <a:schemeClr val="accent1">
                        <a:lumMod val="50000"/>
                      </a:schemeClr>
                    </a:gs>
                  </a:gsLst>
                </a:gradFill>
                <a:ln/>
              </p:spPr>
              <p:style>
                <a:lnRef idx="0">
                  <a:schemeClr val="accent1"/>
                </a:lnRef>
                <a:fillRef idx="3">
                  <a:schemeClr val="accent1"/>
                </a:fillRef>
                <a:effectRef idx="3">
                  <a:schemeClr val="accent1"/>
                </a:effectRef>
                <a:fontRef idx="minor">
                  <a:schemeClr val="lt1"/>
                </a:fontRef>
              </p:style>
              <p:txBody>
                <a:bodyPr lIns="0" tIns="0" rIns="0" bIns="0" anchor="ctr" anchorCtr="0"/>
                <a:lstStyle/>
                <a:p>
                  <a:pPr algn="ctr" fontAlgn="base">
                    <a:spcBef>
                      <a:spcPct val="0"/>
                    </a:spcBef>
                    <a:spcAft>
                      <a:spcPct val="0"/>
                    </a:spcAft>
                  </a:pPr>
                  <a:r>
                    <a:rPr lang="en-US" sz="1400" b="1" kern="0" dirty="0">
                      <a:solidFill>
                        <a:srgbClr val="FFFFFF"/>
                      </a:solidFill>
                      <a:latin typeface="Arial" charset="0"/>
                    </a:rPr>
                    <a:t>Determine Remaining Developable Land</a:t>
                  </a:r>
                </a:p>
              </p:txBody>
            </p:sp>
            <p:sp>
              <p:nvSpPr>
                <p:cNvPr id="91" name="Rectangle 97"/>
                <p:cNvSpPr>
                  <a:spLocks noChangeAspect="1" noChangeArrowheads="1"/>
                </p:cNvSpPr>
                <p:nvPr/>
              </p:nvSpPr>
              <p:spPr bwMode="auto">
                <a:xfrm>
                  <a:off x="3540125" y="3043238"/>
                  <a:ext cx="2433638" cy="965199"/>
                </a:xfrm>
                <a:prstGeom prst="rect">
                  <a:avLst/>
                </a:prstGeom>
                <a:gradFill>
                  <a:gsLst>
                    <a:gs pos="0">
                      <a:srgbClr val="3864B2"/>
                    </a:gs>
                    <a:gs pos="50000">
                      <a:schemeClr val="accent1">
                        <a:lumMod val="75000"/>
                      </a:schemeClr>
                    </a:gs>
                    <a:gs pos="100000">
                      <a:schemeClr val="accent1">
                        <a:lumMod val="50000"/>
                      </a:schemeClr>
                    </a:gs>
                  </a:gsLst>
                </a:gradFill>
                <a:ln/>
              </p:spPr>
              <p:style>
                <a:lnRef idx="0">
                  <a:schemeClr val="accent1"/>
                </a:lnRef>
                <a:fillRef idx="3">
                  <a:schemeClr val="accent1"/>
                </a:fillRef>
                <a:effectRef idx="3">
                  <a:schemeClr val="accent1"/>
                </a:effectRef>
                <a:fontRef idx="minor">
                  <a:schemeClr val="lt1"/>
                </a:fontRef>
              </p:style>
              <p:txBody>
                <a:bodyPr lIns="0" tIns="0" rIns="0" bIns="0" anchor="ctr" anchorCtr="0"/>
                <a:lstStyle/>
                <a:p>
                  <a:pPr algn="ctr" fontAlgn="base">
                    <a:spcBef>
                      <a:spcPct val="0"/>
                    </a:spcBef>
                    <a:spcAft>
                      <a:spcPct val="0"/>
                    </a:spcAft>
                  </a:pPr>
                  <a:r>
                    <a:rPr lang="en-US" sz="1400" b="1" kern="0" dirty="0">
                      <a:solidFill>
                        <a:srgbClr val="FFFFFF"/>
                      </a:solidFill>
                      <a:latin typeface="Arial" charset="0"/>
                    </a:rPr>
                    <a:t>Accessibility and </a:t>
                  </a:r>
                  <a:br>
                    <a:rPr lang="en-US" sz="1400" b="1" kern="0" dirty="0">
                      <a:solidFill>
                        <a:srgbClr val="FFFFFF"/>
                      </a:solidFill>
                      <a:latin typeface="Arial" charset="0"/>
                    </a:rPr>
                  </a:br>
                  <a:r>
                    <a:rPr lang="en-US" sz="1400" b="1" kern="0" dirty="0">
                      <a:solidFill>
                        <a:srgbClr val="FFFFFF"/>
                      </a:solidFill>
                      <a:latin typeface="Arial" charset="0"/>
                    </a:rPr>
                    <a:t>Overall Attractiveness</a:t>
                  </a:r>
                </a:p>
              </p:txBody>
            </p:sp>
            <p:sp>
              <p:nvSpPr>
                <p:cNvPr id="92" name="Rectangle 93"/>
                <p:cNvSpPr>
                  <a:spLocks noChangeAspect="1" noChangeArrowheads="1"/>
                </p:cNvSpPr>
                <p:nvPr/>
              </p:nvSpPr>
              <p:spPr bwMode="auto">
                <a:xfrm>
                  <a:off x="460375" y="5329238"/>
                  <a:ext cx="2433638" cy="965199"/>
                </a:xfrm>
                <a:prstGeom prst="rect">
                  <a:avLst/>
                </a:prstGeom>
                <a:ln/>
              </p:spPr>
              <p:style>
                <a:lnRef idx="0">
                  <a:schemeClr val="accent5"/>
                </a:lnRef>
                <a:fillRef idx="3">
                  <a:schemeClr val="accent5"/>
                </a:fillRef>
                <a:effectRef idx="3">
                  <a:schemeClr val="accent5"/>
                </a:effectRef>
                <a:fontRef idx="minor">
                  <a:schemeClr val="lt1"/>
                </a:fontRef>
              </p:style>
              <p:txBody>
                <a:bodyPr tIns="0" bIns="0" anchor="ctr" anchorCtr="0"/>
                <a:lstStyle/>
                <a:p>
                  <a:pPr algn="ctr" fontAlgn="base">
                    <a:spcBef>
                      <a:spcPct val="0"/>
                    </a:spcBef>
                    <a:spcAft>
                      <a:spcPct val="0"/>
                    </a:spcAft>
                    <a:defRPr/>
                  </a:pPr>
                  <a:r>
                    <a:rPr lang="en-US" sz="1400" b="1" kern="0" dirty="0">
                      <a:solidFill>
                        <a:srgbClr val="FFFFFF"/>
                      </a:solidFill>
                      <a:latin typeface="Arial" charset="0"/>
                    </a:rPr>
                    <a:t>Forecasting Analysis Procedures</a:t>
                  </a:r>
                </a:p>
              </p:txBody>
            </p:sp>
            <p:sp>
              <p:nvSpPr>
                <p:cNvPr id="93" name="Rectangle 28"/>
                <p:cNvSpPr>
                  <a:spLocks noChangeAspect="1" noChangeArrowheads="1"/>
                </p:cNvSpPr>
                <p:nvPr/>
              </p:nvSpPr>
              <p:spPr bwMode="auto">
                <a:xfrm>
                  <a:off x="479425" y="1489075"/>
                  <a:ext cx="2433638" cy="1116013"/>
                </a:xfrm>
                <a:prstGeom prst="rect">
                  <a:avLst/>
                </a:prstGeom>
                <a:ln/>
              </p:spPr>
              <p:style>
                <a:lnRef idx="0">
                  <a:schemeClr val="accent6"/>
                </a:lnRef>
                <a:fillRef idx="3">
                  <a:schemeClr val="accent6"/>
                </a:fillRef>
                <a:effectRef idx="3">
                  <a:schemeClr val="accent6"/>
                </a:effectRef>
                <a:fontRef idx="minor">
                  <a:schemeClr val="lt1"/>
                </a:fontRef>
              </p:style>
              <p:txBody>
                <a:bodyPr tIns="0" anchor="ctr" anchorCtr="0"/>
                <a:lstStyle/>
                <a:p>
                  <a:pPr algn="ctr" fontAlgn="base">
                    <a:spcBef>
                      <a:spcPct val="0"/>
                    </a:spcBef>
                    <a:spcAft>
                      <a:spcPct val="0"/>
                    </a:spcAft>
                    <a:defRPr/>
                  </a:pPr>
                  <a:r>
                    <a:rPr lang="en-US" sz="1400" b="1" kern="0" dirty="0">
                      <a:solidFill>
                        <a:srgbClr val="FFFFFF"/>
                      </a:solidFill>
                      <a:latin typeface="Arial" charset="0"/>
                    </a:rPr>
                    <a:t>Base Year Zonal</a:t>
                  </a:r>
                  <a:br>
                    <a:rPr lang="en-US" sz="1400" b="1" kern="0" dirty="0">
                      <a:solidFill>
                        <a:srgbClr val="FFFFFF"/>
                      </a:solidFill>
                      <a:latin typeface="Arial" charset="0"/>
                    </a:rPr>
                  </a:br>
                  <a:r>
                    <a:rPr lang="en-US" sz="1400" b="1" kern="0" dirty="0">
                      <a:solidFill>
                        <a:srgbClr val="FFFFFF"/>
                      </a:solidFill>
                      <a:latin typeface="Arial" charset="0"/>
                    </a:rPr>
                    <a:t>Land Use</a:t>
                  </a:r>
                </a:p>
                <a:p>
                  <a:pPr algn="ctr" fontAlgn="base">
                    <a:spcBef>
                      <a:spcPct val="0"/>
                    </a:spcBef>
                    <a:spcAft>
                      <a:spcPct val="0"/>
                    </a:spcAft>
                    <a:defRPr/>
                  </a:pPr>
                  <a:r>
                    <a:rPr lang="en-US" sz="1051" b="1" kern="0" dirty="0">
                      <a:solidFill>
                        <a:srgbClr val="FFFFFF"/>
                      </a:solidFill>
                      <a:latin typeface="Arial" charset="0"/>
                    </a:rPr>
                    <a:t>• Households</a:t>
                  </a:r>
                </a:p>
                <a:p>
                  <a:pPr algn="ctr" fontAlgn="base">
                    <a:spcBef>
                      <a:spcPct val="0"/>
                    </a:spcBef>
                    <a:spcAft>
                      <a:spcPct val="0"/>
                    </a:spcAft>
                    <a:defRPr/>
                  </a:pPr>
                  <a:r>
                    <a:rPr lang="en-US" sz="1051" b="1" kern="0" dirty="0">
                      <a:solidFill>
                        <a:srgbClr val="FFFFFF"/>
                      </a:solidFill>
                      <a:latin typeface="Arial" charset="0"/>
                    </a:rPr>
                    <a:t>• Employment</a:t>
                  </a:r>
                  <a:endParaRPr lang="en-US" sz="1400" kern="0" dirty="0">
                    <a:solidFill>
                      <a:srgbClr val="000000"/>
                    </a:solidFill>
                    <a:latin typeface="Arial" charset="0"/>
                  </a:endParaRPr>
                </a:p>
              </p:txBody>
            </p:sp>
            <p:sp>
              <p:nvSpPr>
                <p:cNvPr id="94" name="Rectangle 96"/>
                <p:cNvSpPr>
                  <a:spLocks noChangeAspect="1" noChangeArrowheads="1"/>
                </p:cNvSpPr>
                <p:nvPr/>
              </p:nvSpPr>
              <p:spPr bwMode="auto">
                <a:xfrm>
                  <a:off x="3578225" y="4175125"/>
                  <a:ext cx="2433638" cy="965199"/>
                </a:xfrm>
                <a:prstGeom prst="rect">
                  <a:avLst/>
                </a:prstGeom>
                <a:gradFill>
                  <a:gsLst>
                    <a:gs pos="0">
                      <a:srgbClr val="3864B2"/>
                    </a:gs>
                    <a:gs pos="50000">
                      <a:schemeClr val="accent1">
                        <a:lumMod val="75000"/>
                      </a:schemeClr>
                    </a:gs>
                    <a:gs pos="100000">
                      <a:schemeClr val="accent1">
                        <a:lumMod val="50000"/>
                      </a:schemeClr>
                    </a:gs>
                  </a:gsLst>
                </a:gradFill>
                <a:ln/>
              </p:spPr>
              <p:style>
                <a:lnRef idx="0">
                  <a:schemeClr val="accent1"/>
                </a:lnRef>
                <a:fillRef idx="3">
                  <a:schemeClr val="accent1"/>
                </a:fillRef>
                <a:effectRef idx="3">
                  <a:schemeClr val="accent1"/>
                </a:effectRef>
                <a:fontRef idx="minor">
                  <a:schemeClr val="lt1"/>
                </a:fontRef>
              </p:style>
              <p:txBody>
                <a:bodyPr lIns="0" tIns="0" rIns="0" bIns="0" anchor="ctr" anchorCtr="0"/>
                <a:lstStyle/>
                <a:p>
                  <a:pPr algn="ctr" fontAlgn="base">
                    <a:spcBef>
                      <a:spcPct val="0"/>
                    </a:spcBef>
                    <a:spcAft>
                      <a:spcPct val="0"/>
                    </a:spcAft>
                  </a:pPr>
                  <a:r>
                    <a:rPr lang="en-US" sz="1400" b="1" kern="0" dirty="0">
                      <a:solidFill>
                        <a:srgbClr val="FFFFFF"/>
                      </a:solidFill>
                      <a:latin typeface="Arial" charset="0"/>
                    </a:rPr>
                    <a:t>Allocate new Increment </a:t>
                  </a:r>
                  <a:br>
                    <a:rPr lang="en-US" sz="1400" b="1" kern="0" dirty="0">
                      <a:solidFill>
                        <a:srgbClr val="FFFFFF"/>
                      </a:solidFill>
                      <a:latin typeface="Arial" charset="0"/>
                    </a:rPr>
                  </a:br>
                  <a:r>
                    <a:rPr lang="en-US" sz="1400" b="1" kern="0" dirty="0">
                      <a:solidFill>
                        <a:srgbClr val="FFFFFF"/>
                      </a:solidFill>
                      <a:latin typeface="Arial" charset="0"/>
                    </a:rPr>
                    <a:t>of Land Use</a:t>
                  </a:r>
                </a:p>
              </p:txBody>
            </p:sp>
            <p:sp>
              <p:nvSpPr>
                <p:cNvPr id="95" name="Rectangle 94"/>
                <p:cNvSpPr>
                  <a:spLocks noChangeAspect="1" noChangeArrowheads="1"/>
                </p:cNvSpPr>
                <p:nvPr/>
              </p:nvSpPr>
              <p:spPr bwMode="auto">
                <a:xfrm>
                  <a:off x="3573462" y="5318124"/>
                  <a:ext cx="2433637" cy="1116961"/>
                </a:xfrm>
                <a:prstGeom prst="rect">
                  <a:avLst/>
                </a:prstGeom>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ct val="0"/>
                    </a:spcAft>
                    <a:defRPr/>
                  </a:pPr>
                  <a:r>
                    <a:rPr lang="en-US" sz="1400" b="1" kern="0" dirty="0">
                      <a:solidFill>
                        <a:srgbClr val="FFFFFF"/>
                      </a:solidFill>
                      <a:latin typeface="Arial" charset="0"/>
                    </a:rPr>
                    <a:t>TAZ Land Use</a:t>
                  </a:r>
                  <a:br>
                    <a:rPr lang="en-US" sz="1400" b="1" kern="0" dirty="0">
                      <a:solidFill>
                        <a:srgbClr val="FFFFFF"/>
                      </a:solidFill>
                      <a:latin typeface="Arial" charset="0"/>
                    </a:rPr>
                  </a:br>
                  <a:r>
                    <a:rPr lang="en-US" sz="1400" b="1" kern="0" dirty="0">
                      <a:solidFill>
                        <a:srgbClr val="FFFFFF"/>
                      </a:solidFill>
                      <a:latin typeface="Arial" charset="0"/>
                    </a:rPr>
                    <a:t>Forecasts</a:t>
                  </a:r>
                </a:p>
                <a:p>
                  <a:pPr algn="ctr" fontAlgn="base">
                    <a:spcBef>
                      <a:spcPct val="0"/>
                    </a:spcBef>
                    <a:spcAft>
                      <a:spcPct val="0"/>
                    </a:spcAft>
                    <a:defRPr/>
                  </a:pPr>
                  <a:r>
                    <a:rPr lang="en-US" sz="1051" b="1" kern="0" dirty="0">
                      <a:solidFill>
                        <a:srgbClr val="FFFFFF"/>
                      </a:solidFill>
                      <a:latin typeface="Arial" charset="0"/>
                    </a:rPr>
                    <a:t>• Households</a:t>
                  </a:r>
                </a:p>
                <a:p>
                  <a:pPr algn="ctr" fontAlgn="base">
                    <a:spcBef>
                      <a:spcPct val="0"/>
                    </a:spcBef>
                    <a:spcAft>
                      <a:spcPct val="0"/>
                    </a:spcAft>
                    <a:defRPr/>
                  </a:pPr>
                  <a:r>
                    <a:rPr lang="en-US" sz="1051" b="1" kern="0" dirty="0">
                      <a:solidFill>
                        <a:srgbClr val="FFFFFF"/>
                      </a:solidFill>
                      <a:latin typeface="Arial" charset="0"/>
                    </a:rPr>
                    <a:t>• Employment</a:t>
                  </a:r>
                </a:p>
                <a:p>
                  <a:pPr algn="ctr" fontAlgn="base">
                    <a:spcBef>
                      <a:spcPct val="0"/>
                    </a:spcBef>
                    <a:spcAft>
                      <a:spcPct val="0"/>
                    </a:spcAft>
                    <a:defRPr/>
                  </a:pPr>
                  <a:endParaRPr lang="en-US" sz="1400" b="1" kern="0" dirty="0">
                    <a:solidFill>
                      <a:srgbClr val="000000"/>
                    </a:solidFill>
                    <a:latin typeface="Arial" charset="0"/>
                  </a:endParaRPr>
                </a:p>
                <a:p>
                  <a:pPr algn="ctr" fontAlgn="base">
                    <a:spcBef>
                      <a:spcPct val="0"/>
                    </a:spcBef>
                    <a:spcAft>
                      <a:spcPct val="0"/>
                    </a:spcAft>
                    <a:defRPr/>
                  </a:pPr>
                  <a:endParaRPr lang="en-US" sz="1400" kern="0" dirty="0">
                    <a:solidFill>
                      <a:srgbClr val="000000"/>
                    </a:solidFill>
                    <a:latin typeface="Arial" charset="0"/>
                  </a:endParaRPr>
                </a:p>
              </p:txBody>
            </p:sp>
            <p:sp>
              <p:nvSpPr>
                <p:cNvPr id="96" name="Rectangle 99"/>
                <p:cNvSpPr>
                  <a:spLocks noChangeAspect="1" noChangeArrowheads="1"/>
                </p:cNvSpPr>
                <p:nvPr/>
              </p:nvSpPr>
              <p:spPr bwMode="auto">
                <a:xfrm>
                  <a:off x="6575425" y="4187824"/>
                  <a:ext cx="2433638" cy="1130299"/>
                </a:xfrm>
                <a:prstGeom prst="rect">
                  <a:avLst/>
                </a:prstGeom>
                <a:ln/>
              </p:spPr>
              <p:style>
                <a:lnRef idx="0">
                  <a:schemeClr val="accent6"/>
                </a:lnRef>
                <a:fillRef idx="3">
                  <a:schemeClr val="accent6"/>
                </a:fillRef>
                <a:effectRef idx="3">
                  <a:schemeClr val="accent6"/>
                </a:effectRef>
                <a:fontRef idx="minor">
                  <a:schemeClr val="lt1"/>
                </a:fontRef>
              </p:style>
              <p:txBody>
                <a:bodyPr tIns="0" anchor="ctr" anchorCtr="0"/>
                <a:lstStyle/>
                <a:p>
                  <a:pPr algn="ctr" fontAlgn="base">
                    <a:spcBef>
                      <a:spcPct val="0"/>
                    </a:spcBef>
                    <a:spcAft>
                      <a:spcPct val="0"/>
                    </a:spcAft>
                    <a:defRPr/>
                  </a:pPr>
                  <a:r>
                    <a:rPr lang="en-US" sz="1400" b="1" kern="0" dirty="0">
                      <a:solidFill>
                        <a:srgbClr val="FFFFFF"/>
                      </a:solidFill>
                      <a:latin typeface="Arial" charset="0"/>
                    </a:rPr>
                    <a:t>Future Growth Increment</a:t>
                  </a:r>
                </a:p>
                <a:p>
                  <a:pPr algn="ctr" fontAlgn="base">
                    <a:spcBef>
                      <a:spcPct val="0"/>
                    </a:spcBef>
                    <a:spcAft>
                      <a:spcPct val="0"/>
                    </a:spcAft>
                    <a:defRPr/>
                  </a:pPr>
                  <a:r>
                    <a:rPr lang="en-US" sz="1051" b="1" kern="0" dirty="0">
                      <a:solidFill>
                        <a:srgbClr val="FFFFFF"/>
                      </a:solidFill>
                      <a:latin typeface="Arial" charset="0"/>
                    </a:rPr>
                    <a:t>• Households</a:t>
                  </a:r>
                </a:p>
                <a:p>
                  <a:pPr algn="ctr" fontAlgn="base">
                    <a:spcBef>
                      <a:spcPct val="0"/>
                    </a:spcBef>
                    <a:spcAft>
                      <a:spcPct val="0"/>
                    </a:spcAft>
                    <a:defRPr/>
                  </a:pPr>
                  <a:r>
                    <a:rPr lang="en-US" sz="1051" b="1" kern="0" dirty="0">
                      <a:solidFill>
                        <a:srgbClr val="FFFFFF"/>
                      </a:solidFill>
                      <a:latin typeface="Arial" charset="0"/>
                    </a:rPr>
                    <a:t>• Employment</a:t>
                  </a:r>
                  <a:endParaRPr lang="en-US" sz="1400" kern="0" dirty="0">
                    <a:solidFill>
                      <a:srgbClr val="000000"/>
                    </a:solidFill>
                    <a:latin typeface="Arial" charset="0"/>
                  </a:endParaRPr>
                </a:p>
              </p:txBody>
            </p:sp>
          </p:grpSp>
        </p:grpSp>
      </p:grpSp>
      <p:sp>
        <p:nvSpPr>
          <p:cNvPr id="35" name="TextBox 34">
            <a:extLst>
              <a:ext uri="{FF2B5EF4-FFF2-40B4-BE49-F238E27FC236}">
                <a16:creationId xmlns:a16="http://schemas.microsoft.com/office/drawing/2014/main" id="{73F7F474-0C91-CE9D-FDCC-AD5A07A79F54}"/>
              </a:ext>
            </a:extLst>
          </p:cNvPr>
          <p:cNvSpPr txBox="1"/>
          <p:nvPr/>
        </p:nvSpPr>
        <p:spPr>
          <a:xfrm>
            <a:off x="11652069" y="6574232"/>
            <a:ext cx="523959" cy="369332"/>
          </a:xfrm>
          <a:prstGeom prst="rect">
            <a:avLst/>
          </a:prstGeom>
          <a:noFill/>
        </p:spPr>
        <p:txBody>
          <a:bodyPr wrap="square" rtlCol="0">
            <a:spAutoFit/>
          </a:bodyPr>
          <a:lstStyle/>
          <a:p>
            <a:fld id="{7CF2ACEF-4BCA-41AC-A47B-E99CF8E783B8}" type="slidenum">
              <a:rPr lang="en-US" smtClean="0"/>
              <a:t>18</a:t>
            </a:fld>
            <a:endParaRPr lang="en-US" dirty="0"/>
          </a:p>
        </p:txBody>
      </p:sp>
    </p:spTree>
    <p:extLst>
      <p:ext uri="{BB962C8B-B14F-4D97-AF65-F5344CB8AC3E}">
        <p14:creationId xmlns:p14="http://schemas.microsoft.com/office/powerpoint/2010/main" val="3991847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Network Tools</a:t>
            </a:r>
          </a:p>
        </p:txBody>
      </p:sp>
    </p:spTree>
    <p:extLst>
      <p:ext uri="{BB962C8B-B14F-4D97-AF65-F5344CB8AC3E}">
        <p14:creationId xmlns:p14="http://schemas.microsoft.com/office/powerpoint/2010/main" val="229532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45A4-2488-42B6-8D50-AB487C8967E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7016D860-427E-49F1-A829-93A94A7E2D9D}"/>
              </a:ext>
            </a:extLst>
          </p:cNvPr>
          <p:cNvSpPr txBox="1">
            <a:spLocks/>
          </p:cNvSpPr>
          <p:nvPr/>
        </p:nvSpPr>
        <p:spPr>
          <a:xfrm>
            <a:off x="1055076" y="1020932"/>
            <a:ext cx="7174523" cy="543313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Needs?</a:t>
            </a:r>
          </a:p>
          <a:p>
            <a:pPr lvl="1"/>
            <a:r>
              <a:rPr lang="en-US" dirty="0"/>
              <a:t>Existing and Future Trends</a:t>
            </a:r>
          </a:p>
          <a:p>
            <a:pPr lvl="1"/>
            <a:r>
              <a:rPr lang="en-US" dirty="0"/>
              <a:t>Model Lifecycle</a:t>
            </a:r>
          </a:p>
          <a:p>
            <a:r>
              <a:rPr lang="en-US" dirty="0"/>
              <a:t>What do we use?</a:t>
            </a:r>
          </a:p>
          <a:p>
            <a:pPr lvl="1"/>
            <a:r>
              <a:rPr lang="en-US" dirty="0"/>
              <a:t>TSM NextGen</a:t>
            </a:r>
          </a:p>
          <a:p>
            <a:pPr lvl="2"/>
            <a:r>
              <a:rPr lang="en-US" dirty="0"/>
              <a:t>Long-Distance, Short-Distance, Visitors and Residents, Trucks</a:t>
            </a:r>
          </a:p>
          <a:p>
            <a:pPr lvl="2"/>
            <a:r>
              <a:rPr lang="en-US" dirty="0"/>
              <a:t>FLUAM</a:t>
            </a:r>
          </a:p>
          <a:p>
            <a:pPr lvl="2"/>
            <a:r>
              <a:rPr lang="en-US" dirty="0"/>
              <a:t>Network tools</a:t>
            </a:r>
          </a:p>
          <a:p>
            <a:pPr lvl="2"/>
            <a:r>
              <a:rPr lang="en-US" dirty="0"/>
              <a:t>Multi-Resolution</a:t>
            </a:r>
          </a:p>
          <a:p>
            <a:pPr lvl="2"/>
            <a:r>
              <a:rPr lang="en-US" dirty="0" err="1"/>
              <a:t>ELToD</a:t>
            </a:r>
            <a:endParaRPr lang="en-US" dirty="0"/>
          </a:p>
          <a:p>
            <a:pPr lvl="1"/>
            <a:r>
              <a:rPr lang="en-US" dirty="0"/>
              <a:t>Scenario Planning</a:t>
            </a:r>
          </a:p>
          <a:p>
            <a:pPr lvl="2"/>
            <a:r>
              <a:rPr lang="en-US" dirty="0" err="1"/>
              <a:t>Mobilitics</a:t>
            </a:r>
            <a:endParaRPr lang="en-US" dirty="0"/>
          </a:p>
          <a:p>
            <a:pPr lvl="2"/>
            <a:r>
              <a:rPr lang="en-US" dirty="0"/>
              <a:t>Risk Analysis</a:t>
            </a:r>
          </a:p>
          <a:p>
            <a:pPr lvl="2"/>
            <a:r>
              <a:rPr lang="en-US" dirty="0"/>
              <a:t>DMDU: Decision Making Under Deep Uncertainty</a:t>
            </a:r>
          </a:p>
          <a:p>
            <a:pPr lvl="1"/>
            <a:r>
              <a:rPr lang="en-US" dirty="0"/>
              <a:t>OD Data</a:t>
            </a:r>
          </a:p>
          <a:p>
            <a:pPr lvl="1"/>
            <a:r>
              <a:rPr lang="en-US" dirty="0"/>
              <a:t>CAVs</a:t>
            </a:r>
          </a:p>
          <a:p>
            <a:pPr lvl="1"/>
            <a:r>
              <a:rPr lang="en-US" dirty="0"/>
              <a:t>Emergency (Hurricane) Evacuation</a:t>
            </a:r>
          </a:p>
          <a:p>
            <a:pPr lvl="1"/>
            <a:r>
              <a:rPr lang="en-US" dirty="0"/>
              <a:t>Traffic Trends Tool (3T): Profile optimization software</a:t>
            </a:r>
          </a:p>
          <a:p>
            <a:pPr lvl="1"/>
            <a:r>
              <a:rPr lang="en-US" dirty="0" err="1"/>
              <a:t>SmartSheet</a:t>
            </a:r>
            <a:r>
              <a:rPr lang="en-US" dirty="0"/>
              <a:t>: Project Management</a:t>
            </a:r>
          </a:p>
          <a:p>
            <a:r>
              <a:rPr lang="en-US" dirty="0"/>
              <a:t>Future Challenges</a:t>
            </a:r>
          </a:p>
          <a:p>
            <a:pPr lvl="1"/>
            <a:r>
              <a:rPr lang="en-US" dirty="0"/>
              <a:t>Cloud computing</a:t>
            </a:r>
            <a:endParaRPr lang="en-US" dirty="0">
              <a:solidFill>
                <a:srgbClr val="C00000"/>
              </a:solidFill>
            </a:endParaRPr>
          </a:p>
          <a:p>
            <a:pPr lvl="1"/>
            <a:r>
              <a:rPr lang="en-US" dirty="0"/>
              <a:t>Business Intelligence</a:t>
            </a:r>
          </a:p>
          <a:p>
            <a:pPr lvl="1"/>
            <a:r>
              <a:rPr lang="en-US" dirty="0"/>
              <a:t>Knowledge Gap</a:t>
            </a:r>
          </a:p>
          <a:p>
            <a:pPr marL="457200" lvl="1"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00F9DA04-F3D5-4A9F-A1F9-E51D65E95E10}"/>
              </a:ext>
            </a:extLst>
          </p:cNvPr>
          <p:cNvSpPr txBox="1"/>
          <p:nvPr/>
        </p:nvSpPr>
        <p:spPr>
          <a:xfrm>
            <a:off x="11824677" y="6557108"/>
            <a:ext cx="367323" cy="369332"/>
          </a:xfrm>
          <a:prstGeom prst="rect">
            <a:avLst/>
          </a:prstGeom>
          <a:noFill/>
        </p:spPr>
        <p:txBody>
          <a:bodyPr wrap="square" rtlCol="0">
            <a:spAutoFit/>
          </a:bodyPr>
          <a:lstStyle/>
          <a:p>
            <a:fld id="{7CF2ACEF-4BCA-41AC-A47B-E99CF8E783B8}" type="slidenum">
              <a:rPr lang="en-US" smtClean="0"/>
              <a:t>2</a:t>
            </a:fld>
            <a:endParaRPr lang="en-US" dirty="0"/>
          </a:p>
        </p:txBody>
      </p:sp>
    </p:spTree>
    <p:extLst>
      <p:ext uri="{BB962C8B-B14F-4D97-AF65-F5344CB8AC3E}">
        <p14:creationId xmlns:p14="http://schemas.microsoft.com/office/powerpoint/2010/main" val="3606328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6" name="Straight Connector 115">
            <a:extLst>
              <a:ext uri="{FF2B5EF4-FFF2-40B4-BE49-F238E27FC236}">
                <a16:creationId xmlns:a16="http://schemas.microsoft.com/office/drawing/2014/main" id="{0E9B23FD-DFDC-4E91-BAF8-CB4511A2CAA2}"/>
              </a:ext>
            </a:extLst>
          </p:cNvPr>
          <p:cNvCxnSpPr>
            <a:cxnSpLocks/>
            <a:stCxn id="22" idx="2"/>
          </p:cNvCxnSpPr>
          <p:nvPr/>
        </p:nvCxnSpPr>
        <p:spPr>
          <a:xfrm flipH="1">
            <a:off x="2996187" y="2288655"/>
            <a:ext cx="5605" cy="238498"/>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8">
            <a:extLst>
              <a:ext uri="{FF2B5EF4-FFF2-40B4-BE49-F238E27FC236}">
                <a16:creationId xmlns:a16="http://schemas.microsoft.com/office/drawing/2014/main" id="{56AAAD3B-F69E-4F8B-87FD-64501CF07CAE}"/>
              </a:ext>
            </a:extLst>
          </p:cNvPr>
          <p:cNvSpPr>
            <a:spLocks noGrp="1"/>
          </p:cNvSpPr>
          <p:nvPr>
            <p:ph idx="1"/>
          </p:nvPr>
        </p:nvSpPr>
        <p:spPr>
          <a:xfrm>
            <a:off x="56138" y="787"/>
            <a:ext cx="5322988" cy="666619"/>
          </a:xfrm>
        </p:spPr>
        <p:txBody>
          <a:bodyPr vert="horz" lIns="91440" tIns="45720" rIns="91440" bIns="45720" rtlCol="0">
            <a:normAutofit/>
          </a:bodyPr>
          <a:lstStyle/>
          <a:p>
            <a:pPr marL="0" indent="0">
              <a:buNone/>
            </a:pPr>
            <a:r>
              <a:rPr lang="en-US" sz="2800" dirty="0">
                <a:solidFill>
                  <a:schemeClr val="accent1">
                    <a:lumMod val="75000"/>
                  </a:schemeClr>
                </a:solidFill>
              </a:rPr>
              <a:t>Network Development</a:t>
            </a:r>
          </a:p>
          <a:p>
            <a:pPr marL="0" indent="0">
              <a:buNone/>
            </a:pPr>
            <a:endParaRPr lang="en-US" sz="2800" dirty="0">
              <a:solidFill>
                <a:schemeClr val="accent1">
                  <a:lumMod val="75000"/>
                </a:schemeClr>
              </a:solidFill>
            </a:endParaRPr>
          </a:p>
        </p:txBody>
      </p:sp>
      <p:pic>
        <p:nvPicPr>
          <p:cNvPr id="9" name="Picture 8">
            <a:extLst>
              <a:ext uri="{FF2B5EF4-FFF2-40B4-BE49-F238E27FC236}">
                <a16:creationId xmlns:a16="http://schemas.microsoft.com/office/drawing/2014/main" id="{708D7C92-8760-43F2-916E-4DEA13D70C9B}"/>
              </a:ext>
            </a:extLst>
          </p:cNvPr>
          <p:cNvPicPr/>
          <p:nvPr/>
        </p:nvPicPr>
        <p:blipFill rotWithShape="1">
          <a:blip r:embed="rId3"/>
          <a:srcRect b="27908"/>
          <a:stretch/>
        </p:blipFill>
        <p:spPr bwMode="auto">
          <a:xfrm>
            <a:off x="1590836" y="2491874"/>
            <a:ext cx="3095250" cy="4330926"/>
          </a:xfrm>
          <a:prstGeom prst="rect">
            <a:avLst/>
          </a:prstGeom>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AC7B7FEE-14B5-46CE-AD41-95F96A964F2C}"/>
              </a:ext>
            </a:extLst>
          </p:cNvPr>
          <p:cNvSpPr/>
          <p:nvPr/>
        </p:nvSpPr>
        <p:spPr>
          <a:xfrm>
            <a:off x="1564071" y="582469"/>
            <a:ext cx="1073811" cy="406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2011 -</a:t>
            </a:r>
            <a:r>
              <a:rPr lang="en-US" sz="1200" dirty="0" err="1"/>
              <a:t>Navteq</a:t>
            </a:r>
            <a:endParaRPr lang="en-US" sz="1200" dirty="0"/>
          </a:p>
        </p:txBody>
      </p:sp>
      <p:sp>
        <p:nvSpPr>
          <p:cNvPr id="20" name="Rectangle: Rounded Corners 19">
            <a:extLst>
              <a:ext uri="{FF2B5EF4-FFF2-40B4-BE49-F238E27FC236}">
                <a16:creationId xmlns:a16="http://schemas.microsoft.com/office/drawing/2014/main" id="{5666E506-83D7-4776-9C25-7F0CA5EC06BF}"/>
              </a:ext>
            </a:extLst>
          </p:cNvPr>
          <p:cNvSpPr/>
          <p:nvPr/>
        </p:nvSpPr>
        <p:spPr>
          <a:xfrm>
            <a:off x="3222946" y="611426"/>
            <a:ext cx="1166630" cy="364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2019 -</a:t>
            </a:r>
            <a:r>
              <a:rPr lang="en-US" sz="1200" dirty="0" err="1"/>
              <a:t>Navteq</a:t>
            </a:r>
            <a:endParaRPr lang="en-US" sz="1200" dirty="0"/>
          </a:p>
        </p:txBody>
      </p:sp>
      <p:sp>
        <p:nvSpPr>
          <p:cNvPr id="29" name="Rectangle: Rounded Corners 28">
            <a:extLst>
              <a:ext uri="{FF2B5EF4-FFF2-40B4-BE49-F238E27FC236}">
                <a16:creationId xmlns:a16="http://schemas.microsoft.com/office/drawing/2014/main" id="{07DD1897-A053-4D9F-BC87-352E76840274}"/>
              </a:ext>
            </a:extLst>
          </p:cNvPr>
          <p:cNvSpPr/>
          <p:nvPr/>
        </p:nvSpPr>
        <p:spPr>
          <a:xfrm>
            <a:off x="3878642" y="1387334"/>
            <a:ext cx="1166630" cy="364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FLSWM Network</a:t>
            </a:r>
          </a:p>
        </p:txBody>
      </p:sp>
      <p:grpSp>
        <p:nvGrpSpPr>
          <p:cNvPr id="110" name="Group 109">
            <a:extLst>
              <a:ext uri="{FF2B5EF4-FFF2-40B4-BE49-F238E27FC236}">
                <a16:creationId xmlns:a16="http://schemas.microsoft.com/office/drawing/2014/main" id="{0592D7F8-7AD8-4806-8C33-2D5027BD78D5}"/>
              </a:ext>
            </a:extLst>
          </p:cNvPr>
          <p:cNvGrpSpPr/>
          <p:nvPr/>
        </p:nvGrpSpPr>
        <p:grpSpPr>
          <a:xfrm>
            <a:off x="2195969" y="994346"/>
            <a:ext cx="1710820" cy="1294309"/>
            <a:chOff x="2885088" y="845183"/>
            <a:chExt cx="1710820" cy="1286374"/>
          </a:xfrm>
        </p:grpSpPr>
        <p:cxnSp>
          <p:nvCxnSpPr>
            <p:cNvPr id="5" name="Straight Connector 4">
              <a:extLst>
                <a:ext uri="{FF2B5EF4-FFF2-40B4-BE49-F238E27FC236}">
                  <a16:creationId xmlns:a16="http://schemas.microsoft.com/office/drawing/2014/main" id="{8388F01E-B8BB-4291-A13F-66B975776586}"/>
                </a:ext>
              </a:extLst>
            </p:cNvPr>
            <p:cNvCxnSpPr/>
            <p:nvPr/>
          </p:nvCxnSpPr>
          <p:spPr>
            <a:xfrm>
              <a:off x="2891051" y="845183"/>
              <a:ext cx="0" cy="133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464784-FC0F-4DFD-AF4D-78243409E61E}"/>
                </a:ext>
              </a:extLst>
            </p:cNvPr>
            <p:cNvCxnSpPr/>
            <p:nvPr/>
          </p:nvCxnSpPr>
          <p:spPr>
            <a:xfrm>
              <a:off x="4519420" y="845183"/>
              <a:ext cx="0" cy="133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A9FD15-5B27-449C-9974-005372727518}"/>
                </a:ext>
              </a:extLst>
            </p:cNvPr>
            <p:cNvCxnSpPr/>
            <p:nvPr/>
          </p:nvCxnSpPr>
          <p:spPr>
            <a:xfrm>
              <a:off x="2885088" y="978222"/>
              <a:ext cx="1658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0B2476-4B70-4BB6-8E06-6C87355477A0}"/>
                </a:ext>
              </a:extLst>
            </p:cNvPr>
            <p:cNvCxnSpPr>
              <a:cxnSpLocks/>
              <a:endCxn id="22" idx="2"/>
            </p:cNvCxnSpPr>
            <p:nvPr/>
          </p:nvCxnSpPr>
          <p:spPr>
            <a:xfrm flipH="1">
              <a:off x="3690911" y="985722"/>
              <a:ext cx="23238" cy="1145835"/>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A05A39B8-9D98-4332-B9A2-FD502EDA82BE}"/>
                </a:ext>
              </a:extLst>
            </p:cNvPr>
            <p:cNvSpPr/>
            <p:nvPr/>
          </p:nvSpPr>
          <p:spPr>
            <a:xfrm>
              <a:off x="3154004" y="1794069"/>
              <a:ext cx="1073814" cy="3374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err="1"/>
                <a:t>GeoMaster</a:t>
              </a:r>
              <a:r>
                <a:rPr lang="en-US" sz="1200" dirty="0"/>
                <a:t> Network</a:t>
              </a:r>
            </a:p>
          </p:txBody>
        </p:sp>
        <p:cxnSp>
          <p:nvCxnSpPr>
            <p:cNvPr id="30" name="Straight Connector 29">
              <a:extLst>
                <a:ext uri="{FF2B5EF4-FFF2-40B4-BE49-F238E27FC236}">
                  <a16:creationId xmlns:a16="http://schemas.microsoft.com/office/drawing/2014/main" id="{4DB313C5-45FD-48FB-8A51-F292F741C854}"/>
                </a:ext>
              </a:extLst>
            </p:cNvPr>
            <p:cNvCxnSpPr>
              <a:cxnSpLocks/>
            </p:cNvCxnSpPr>
            <p:nvPr/>
          </p:nvCxnSpPr>
          <p:spPr>
            <a:xfrm>
              <a:off x="3777411" y="1445177"/>
              <a:ext cx="81849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0D5EDBA8-1B30-4791-9AAD-1D3370E9C9B5}"/>
                </a:ext>
              </a:extLst>
            </p:cNvPr>
            <p:cNvSpPr/>
            <p:nvPr/>
          </p:nvSpPr>
          <p:spPr>
            <a:xfrm rot="10800000">
              <a:off x="3542699" y="1361144"/>
              <a:ext cx="304800" cy="301223"/>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833975A4-B842-4614-B7BA-ECB992EE3A4E}"/>
              </a:ext>
            </a:extLst>
          </p:cNvPr>
          <p:cNvSpPr/>
          <p:nvPr/>
        </p:nvSpPr>
        <p:spPr>
          <a:xfrm>
            <a:off x="1856724" y="1445242"/>
            <a:ext cx="1085554" cy="261610"/>
          </a:xfrm>
          <a:prstGeom prst="rect">
            <a:avLst/>
          </a:prstGeom>
        </p:spPr>
        <p:txBody>
          <a:bodyPr wrap="none">
            <a:spAutoFit/>
          </a:bodyPr>
          <a:lstStyle/>
          <a:p>
            <a:pPr algn="ctr"/>
            <a:r>
              <a:rPr lang="en-US" sz="1100" dirty="0"/>
              <a:t>Manual Process</a:t>
            </a:r>
          </a:p>
        </p:txBody>
      </p:sp>
      <p:grpSp>
        <p:nvGrpSpPr>
          <p:cNvPr id="111" name="Group 110">
            <a:extLst>
              <a:ext uri="{FF2B5EF4-FFF2-40B4-BE49-F238E27FC236}">
                <a16:creationId xmlns:a16="http://schemas.microsoft.com/office/drawing/2014/main" id="{C038C723-370F-4863-9023-029326715D1A}"/>
              </a:ext>
            </a:extLst>
          </p:cNvPr>
          <p:cNvGrpSpPr/>
          <p:nvPr/>
        </p:nvGrpSpPr>
        <p:grpSpPr>
          <a:xfrm>
            <a:off x="2653970" y="6022654"/>
            <a:ext cx="2889580" cy="731228"/>
            <a:chOff x="3206420" y="5879779"/>
            <a:chExt cx="2889580" cy="731228"/>
          </a:xfrm>
        </p:grpSpPr>
        <p:sp>
          <p:nvSpPr>
            <p:cNvPr id="40" name="Rectangle: Rounded Corners 39">
              <a:extLst>
                <a:ext uri="{FF2B5EF4-FFF2-40B4-BE49-F238E27FC236}">
                  <a16:creationId xmlns:a16="http://schemas.microsoft.com/office/drawing/2014/main" id="{268C6A07-D8FB-42C0-9A68-CBD5C24C4608}"/>
                </a:ext>
              </a:extLst>
            </p:cNvPr>
            <p:cNvSpPr/>
            <p:nvPr/>
          </p:nvSpPr>
          <p:spPr>
            <a:xfrm>
              <a:off x="5022186" y="6076649"/>
              <a:ext cx="1073814" cy="3374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Base Network</a:t>
              </a:r>
            </a:p>
          </p:txBody>
        </p:sp>
        <p:sp>
          <p:nvSpPr>
            <p:cNvPr id="41" name="Rectangle: Rounded Corners 40">
              <a:extLst>
                <a:ext uri="{FF2B5EF4-FFF2-40B4-BE49-F238E27FC236}">
                  <a16:creationId xmlns:a16="http://schemas.microsoft.com/office/drawing/2014/main" id="{A8621295-4948-420B-9BB8-84150A38B7FF}"/>
                </a:ext>
              </a:extLst>
            </p:cNvPr>
            <p:cNvSpPr/>
            <p:nvPr/>
          </p:nvSpPr>
          <p:spPr>
            <a:xfrm>
              <a:off x="3206420" y="5879779"/>
              <a:ext cx="1681026" cy="731228"/>
            </a:xfrm>
            <a:prstGeom prst="roundRect">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dirty="0"/>
            </a:p>
          </p:txBody>
        </p:sp>
      </p:grpSp>
      <p:cxnSp>
        <p:nvCxnSpPr>
          <p:cNvPr id="43" name="Straight Connector 42">
            <a:extLst>
              <a:ext uri="{FF2B5EF4-FFF2-40B4-BE49-F238E27FC236}">
                <a16:creationId xmlns:a16="http://schemas.microsoft.com/office/drawing/2014/main" id="{B59EFACA-863C-4107-961C-6AF980D35971}"/>
              </a:ext>
            </a:extLst>
          </p:cNvPr>
          <p:cNvCxnSpPr>
            <a:cxnSpLocks/>
          </p:cNvCxnSpPr>
          <p:nvPr/>
        </p:nvCxnSpPr>
        <p:spPr>
          <a:xfrm>
            <a:off x="6523204" y="260956"/>
            <a:ext cx="0" cy="601865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6BBD9465-3EEE-4E54-AE9E-7CB38233B923}"/>
              </a:ext>
            </a:extLst>
          </p:cNvPr>
          <p:cNvSpPr/>
          <p:nvPr/>
        </p:nvSpPr>
        <p:spPr>
          <a:xfrm>
            <a:off x="7095585" y="959418"/>
            <a:ext cx="1073814" cy="3374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Geo Master Network</a:t>
            </a:r>
          </a:p>
        </p:txBody>
      </p:sp>
      <p:sp>
        <p:nvSpPr>
          <p:cNvPr id="48" name="Rectangle: Rounded Corners 47">
            <a:extLst>
              <a:ext uri="{FF2B5EF4-FFF2-40B4-BE49-F238E27FC236}">
                <a16:creationId xmlns:a16="http://schemas.microsoft.com/office/drawing/2014/main" id="{18526ED6-C278-4B3D-99A7-80568B99710A}"/>
              </a:ext>
            </a:extLst>
          </p:cNvPr>
          <p:cNvSpPr/>
          <p:nvPr/>
        </p:nvSpPr>
        <p:spPr>
          <a:xfrm>
            <a:off x="9550106" y="1625325"/>
            <a:ext cx="1073814" cy="337488"/>
          </a:xfrm>
          <a:prstGeom prst="round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Future Network</a:t>
            </a:r>
          </a:p>
        </p:txBody>
      </p:sp>
      <p:sp>
        <p:nvSpPr>
          <p:cNvPr id="52" name="Rectangle 51">
            <a:extLst>
              <a:ext uri="{FF2B5EF4-FFF2-40B4-BE49-F238E27FC236}">
                <a16:creationId xmlns:a16="http://schemas.microsoft.com/office/drawing/2014/main" id="{E174483E-B814-4F69-BA9B-16D56576158A}"/>
              </a:ext>
            </a:extLst>
          </p:cNvPr>
          <p:cNvSpPr/>
          <p:nvPr/>
        </p:nvSpPr>
        <p:spPr>
          <a:xfrm>
            <a:off x="9476167" y="1961751"/>
            <a:ext cx="1306768" cy="430887"/>
          </a:xfrm>
          <a:prstGeom prst="rect">
            <a:avLst/>
          </a:prstGeom>
        </p:spPr>
        <p:txBody>
          <a:bodyPr wrap="none">
            <a:spAutoFit/>
          </a:bodyPr>
          <a:lstStyle/>
          <a:p>
            <a:pPr algn="ctr"/>
            <a:r>
              <a:rPr lang="en-US" sz="1100" dirty="0"/>
              <a:t>Every 5 Years</a:t>
            </a:r>
          </a:p>
          <a:p>
            <a:pPr algn="ctr"/>
            <a:r>
              <a:rPr lang="en-US" sz="1100" dirty="0"/>
              <a:t>(2020, 2025 ..2045)</a:t>
            </a:r>
          </a:p>
        </p:txBody>
      </p:sp>
      <p:grpSp>
        <p:nvGrpSpPr>
          <p:cNvPr id="78" name="Group 77">
            <a:extLst>
              <a:ext uri="{FF2B5EF4-FFF2-40B4-BE49-F238E27FC236}">
                <a16:creationId xmlns:a16="http://schemas.microsoft.com/office/drawing/2014/main" id="{DAF537AC-9BAB-4C79-8C40-A628E03C9C9D}"/>
              </a:ext>
            </a:extLst>
          </p:cNvPr>
          <p:cNvGrpSpPr/>
          <p:nvPr/>
        </p:nvGrpSpPr>
        <p:grpSpPr>
          <a:xfrm>
            <a:off x="7632492" y="1296906"/>
            <a:ext cx="1917614" cy="1096794"/>
            <a:chOff x="7632492" y="1296906"/>
            <a:chExt cx="1917614" cy="1096794"/>
          </a:xfrm>
        </p:grpSpPr>
        <p:sp>
          <p:nvSpPr>
            <p:cNvPr id="50" name="Rectangle 49">
              <a:extLst>
                <a:ext uri="{FF2B5EF4-FFF2-40B4-BE49-F238E27FC236}">
                  <a16:creationId xmlns:a16="http://schemas.microsoft.com/office/drawing/2014/main" id="{E5BFCCC2-9C5F-4A22-81A2-789203F200AF}"/>
                </a:ext>
              </a:extLst>
            </p:cNvPr>
            <p:cNvSpPr/>
            <p:nvPr/>
          </p:nvSpPr>
          <p:spPr>
            <a:xfrm>
              <a:off x="8052922" y="1962813"/>
              <a:ext cx="1306768" cy="430887"/>
            </a:xfrm>
            <a:prstGeom prst="rect">
              <a:avLst/>
            </a:prstGeom>
          </p:spPr>
          <p:txBody>
            <a:bodyPr wrap="none">
              <a:spAutoFit/>
            </a:bodyPr>
            <a:lstStyle/>
            <a:p>
              <a:pPr algn="ctr"/>
              <a:r>
                <a:rPr lang="en-US" sz="1100" dirty="0">
                  <a:solidFill>
                    <a:srgbClr val="0070C0"/>
                  </a:solidFill>
                </a:rPr>
                <a:t>Every 5 Years</a:t>
              </a:r>
            </a:p>
            <a:p>
              <a:pPr algn="ctr"/>
              <a:r>
                <a:rPr lang="en-US" sz="1100" dirty="0">
                  <a:solidFill>
                    <a:srgbClr val="0070C0"/>
                  </a:solidFill>
                </a:rPr>
                <a:t>(2020, 2025 ..2045)</a:t>
              </a:r>
            </a:p>
          </p:txBody>
        </p:sp>
        <p:cxnSp>
          <p:nvCxnSpPr>
            <p:cNvPr id="34" name="Straight Connector 33">
              <a:extLst>
                <a:ext uri="{FF2B5EF4-FFF2-40B4-BE49-F238E27FC236}">
                  <a16:creationId xmlns:a16="http://schemas.microsoft.com/office/drawing/2014/main" id="{F3F1A727-50F1-4220-BE68-9463CF87B7BA}"/>
                </a:ext>
              </a:extLst>
            </p:cNvPr>
            <p:cNvCxnSpPr>
              <a:cxnSpLocks/>
              <a:stCxn id="44" idx="2"/>
            </p:cNvCxnSpPr>
            <p:nvPr/>
          </p:nvCxnSpPr>
          <p:spPr>
            <a:xfrm>
              <a:off x="7632492" y="1296906"/>
              <a:ext cx="0" cy="495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26EB9FB-7DC7-4A74-B2C7-7C97B06ABE15}"/>
                </a:ext>
              </a:extLst>
            </p:cNvPr>
            <p:cNvCxnSpPr>
              <a:cxnSpLocks/>
              <a:endCxn id="48" idx="1"/>
            </p:cNvCxnSpPr>
            <p:nvPr/>
          </p:nvCxnSpPr>
          <p:spPr>
            <a:xfrm>
              <a:off x="7632492" y="1791988"/>
              <a:ext cx="1917614" cy="2081"/>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55C55261-FDC3-4961-920F-B28242317C45}"/>
                </a:ext>
              </a:extLst>
            </p:cNvPr>
            <p:cNvSpPr/>
            <p:nvPr/>
          </p:nvSpPr>
          <p:spPr>
            <a:xfrm>
              <a:off x="8169399" y="1625325"/>
              <a:ext cx="1073814" cy="337488"/>
            </a:xfrm>
            <a:prstGeom prst="round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All District TIPS</a:t>
              </a:r>
            </a:p>
          </p:txBody>
        </p:sp>
      </p:grpSp>
      <p:grpSp>
        <p:nvGrpSpPr>
          <p:cNvPr id="99" name="Group 98">
            <a:extLst>
              <a:ext uri="{FF2B5EF4-FFF2-40B4-BE49-F238E27FC236}">
                <a16:creationId xmlns:a16="http://schemas.microsoft.com/office/drawing/2014/main" id="{BF841746-2BD9-47E2-B017-B57680E87C07}"/>
              </a:ext>
            </a:extLst>
          </p:cNvPr>
          <p:cNvGrpSpPr/>
          <p:nvPr/>
        </p:nvGrpSpPr>
        <p:grpSpPr>
          <a:xfrm>
            <a:off x="6885154" y="2392638"/>
            <a:ext cx="2982746" cy="1199443"/>
            <a:chOff x="6885154" y="2392638"/>
            <a:chExt cx="2982746" cy="1199443"/>
          </a:xfrm>
        </p:grpSpPr>
        <p:sp>
          <p:nvSpPr>
            <p:cNvPr id="82" name="Rectangle: Rounded Corners 81">
              <a:extLst>
                <a:ext uri="{FF2B5EF4-FFF2-40B4-BE49-F238E27FC236}">
                  <a16:creationId xmlns:a16="http://schemas.microsoft.com/office/drawing/2014/main" id="{4A02B957-EA11-415C-A57D-9548E5E9A996}"/>
                </a:ext>
              </a:extLst>
            </p:cNvPr>
            <p:cNvSpPr/>
            <p:nvPr/>
          </p:nvSpPr>
          <p:spPr>
            <a:xfrm>
              <a:off x="6885154" y="2979992"/>
              <a:ext cx="1249195" cy="337488"/>
            </a:xfrm>
            <a:prstGeom prst="round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Future </a:t>
              </a:r>
              <a:r>
                <a:rPr lang="en-US" sz="1200" dirty="0" err="1"/>
                <a:t>Prj</a:t>
              </a:r>
              <a:r>
                <a:rPr lang="en-US" sz="1200" dirty="0"/>
                <a:t> -1 </a:t>
              </a:r>
            </a:p>
            <a:p>
              <a:pPr algn="ctr"/>
              <a:r>
                <a:rPr lang="en-US" sz="1200" dirty="0"/>
                <a:t>Alt -1 </a:t>
              </a:r>
            </a:p>
          </p:txBody>
        </p:sp>
        <p:sp>
          <p:nvSpPr>
            <p:cNvPr id="83" name="Rectangle 82">
              <a:extLst>
                <a:ext uri="{FF2B5EF4-FFF2-40B4-BE49-F238E27FC236}">
                  <a16:creationId xmlns:a16="http://schemas.microsoft.com/office/drawing/2014/main" id="{EAA5C62A-0DC0-4708-87B9-E5A9ACFFD963}"/>
                </a:ext>
              </a:extLst>
            </p:cNvPr>
            <p:cNvSpPr/>
            <p:nvPr/>
          </p:nvSpPr>
          <p:spPr>
            <a:xfrm>
              <a:off x="7248103" y="3330471"/>
              <a:ext cx="559770" cy="261610"/>
            </a:xfrm>
            <a:prstGeom prst="rect">
              <a:avLst/>
            </a:prstGeom>
          </p:spPr>
          <p:txBody>
            <a:bodyPr wrap="none">
              <a:spAutoFit/>
            </a:bodyPr>
            <a:lstStyle/>
            <a:p>
              <a:pPr algn="ctr"/>
              <a:r>
                <a:rPr lang="en-US" sz="1100" dirty="0"/>
                <a:t>(2020)</a:t>
              </a:r>
            </a:p>
          </p:txBody>
        </p:sp>
        <p:cxnSp>
          <p:nvCxnSpPr>
            <p:cNvPr id="87" name="Straight Connector 86">
              <a:extLst>
                <a:ext uri="{FF2B5EF4-FFF2-40B4-BE49-F238E27FC236}">
                  <a16:creationId xmlns:a16="http://schemas.microsoft.com/office/drawing/2014/main" id="{9D661E79-B0E1-4FD6-82F4-9D5EBC1E393B}"/>
                </a:ext>
              </a:extLst>
            </p:cNvPr>
            <p:cNvCxnSpPr>
              <a:cxnSpLocks/>
            </p:cNvCxnSpPr>
            <p:nvPr/>
          </p:nvCxnSpPr>
          <p:spPr>
            <a:xfrm>
              <a:off x="9867900" y="2392638"/>
              <a:ext cx="0" cy="459279"/>
            </a:xfrm>
            <a:prstGeom prst="line">
              <a:avLst/>
            </a:prstGeom>
          </p:spPr>
          <p:style>
            <a:lnRef idx="1">
              <a:schemeClr val="accent1"/>
            </a:lnRef>
            <a:fillRef idx="0">
              <a:schemeClr val="accent1"/>
            </a:fillRef>
            <a:effectRef idx="0">
              <a:schemeClr val="accent1"/>
            </a:effectRef>
            <a:fontRef idx="minor">
              <a:schemeClr val="tx1"/>
            </a:fontRef>
          </p:style>
        </p:cxnSp>
        <p:sp>
          <p:nvSpPr>
            <p:cNvPr id="98" name="Freeform: Shape 97">
              <a:extLst>
                <a:ext uri="{FF2B5EF4-FFF2-40B4-BE49-F238E27FC236}">
                  <a16:creationId xmlns:a16="http://schemas.microsoft.com/office/drawing/2014/main" id="{3F7482C3-436E-46C3-B088-42711AFE9110}"/>
                </a:ext>
              </a:extLst>
            </p:cNvPr>
            <p:cNvSpPr/>
            <p:nvPr/>
          </p:nvSpPr>
          <p:spPr>
            <a:xfrm>
              <a:off x="8134350" y="2855088"/>
              <a:ext cx="1562100" cy="145287"/>
            </a:xfrm>
            <a:custGeom>
              <a:avLst/>
              <a:gdLst>
                <a:gd name="connsiteX0" fmla="*/ 1562100 w 1562100"/>
                <a:gd name="connsiteY0" fmla="*/ 69087 h 145287"/>
                <a:gd name="connsiteX1" fmla="*/ 933450 w 1562100"/>
                <a:gd name="connsiteY1" fmla="*/ 2412 h 145287"/>
                <a:gd name="connsiteX2" fmla="*/ 0 w 1562100"/>
                <a:gd name="connsiteY2" fmla="*/ 145287 h 145287"/>
              </a:gdLst>
              <a:ahLst/>
              <a:cxnLst>
                <a:cxn ang="0">
                  <a:pos x="connsiteX0" y="connsiteY0"/>
                </a:cxn>
                <a:cxn ang="0">
                  <a:pos x="connsiteX1" y="connsiteY1"/>
                </a:cxn>
                <a:cxn ang="0">
                  <a:pos x="connsiteX2" y="connsiteY2"/>
                </a:cxn>
              </a:cxnLst>
              <a:rect l="l" t="t" r="r" b="b"/>
              <a:pathLst>
                <a:path w="1562100" h="145287">
                  <a:moveTo>
                    <a:pt x="1562100" y="69087"/>
                  </a:moveTo>
                  <a:cubicBezTo>
                    <a:pt x="1377950" y="29399"/>
                    <a:pt x="1193800" y="-10288"/>
                    <a:pt x="933450" y="2412"/>
                  </a:cubicBezTo>
                  <a:cubicBezTo>
                    <a:pt x="673100" y="15112"/>
                    <a:pt x="336550" y="80199"/>
                    <a:pt x="0" y="1452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23DE21BC-8D72-49EC-8F48-34E47F4FB9D1}"/>
              </a:ext>
            </a:extLst>
          </p:cNvPr>
          <p:cNvGrpSpPr/>
          <p:nvPr/>
        </p:nvGrpSpPr>
        <p:grpSpPr>
          <a:xfrm>
            <a:off x="8741780" y="2794354"/>
            <a:ext cx="1986396" cy="706574"/>
            <a:chOff x="8741780" y="2794354"/>
            <a:chExt cx="1986396" cy="706574"/>
          </a:xfrm>
        </p:grpSpPr>
        <p:sp>
          <p:nvSpPr>
            <p:cNvPr id="53" name="Rectangle: Rounded Corners 52">
              <a:extLst>
                <a:ext uri="{FF2B5EF4-FFF2-40B4-BE49-F238E27FC236}">
                  <a16:creationId xmlns:a16="http://schemas.microsoft.com/office/drawing/2014/main" id="{B7DA1976-35B5-4B23-8439-9169945B703C}"/>
                </a:ext>
              </a:extLst>
            </p:cNvPr>
            <p:cNvSpPr/>
            <p:nvPr/>
          </p:nvSpPr>
          <p:spPr>
            <a:xfrm>
              <a:off x="9654362" y="2921563"/>
              <a:ext cx="1073814" cy="337488"/>
            </a:xfrm>
            <a:prstGeom prst="round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Project - 1 Network</a:t>
              </a:r>
            </a:p>
          </p:txBody>
        </p:sp>
        <p:sp>
          <p:nvSpPr>
            <p:cNvPr id="80" name="Rectangle 79">
              <a:extLst>
                <a:ext uri="{FF2B5EF4-FFF2-40B4-BE49-F238E27FC236}">
                  <a16:creationId xmlns:a16="http://schemas.microsoft.com/office/drawing/2014/main" id="{2CACE465-FE4B-4EB5-87A9-25A0D4C8729D}"/>
                </a:ext>
              </a:extLst>
            </p:cNvPr>
            <p:cNvSpPr/>
            <p:nvPr/>
          </p:nvSpPr>
          <p:spPr>
            <a:xfrm>
              <a:off x="9706234" y="3239318"/>
              <a:ext cx="1008609" cy="261610"/>
            </a:xfrm>
            <a:prstGeom prst="rect">
              <a:avLst/>
            </a:prstGeom>
          </p:spPr>
          <p:txBody>
            <a:bodyPr wrap="none">
              <a:spAutoFit/>
            </a:bodyPr>
            <a:lstStyle/>
            <a:p>
              <a:pPr algn="ctr"/>
              <a:r>
                <a:rPr lang="en-US" sz="1100" dirty="0">
                  <a:solidFill>
                    <a:srgbClr val="0070C0"/>
                  </a:solidFill>
                </a:rPr>
                <a:t>Opens in 2020</a:t>
              </a:r>
            </a:p>
          </p:txBody>
        </p:sp>
        <p:sp>
          <p:nvSpPr>
            <p:cNvPr id="63" name="Rectangle: Rounded Corners 62">
              <a:extLst>
                <a:ext uri="{FF2B5EF4-FFF2-40B4-BE49-F238E27FC236}">
                  <a16:creationId xmlns:a16="http://schemas.microsoft.com/office/drawing/2014/main" id="{60E795BB-48A9-45B0-A546-BFC946466D58}"/>
                </a:ext>
              </a:extLst>
            </p:cNvPr>
            <p:cNvSpPr/>
            <p:nvPr/>
          </p:nvSpPr>
          <p:spPr>
            <a:xfrm>
              <a:off x="8741780" y="2794354"/>
              <a:ext cx="689108" cy="179218"/>
            </a:xfrm>
            <a:prstGeom prst="roundRect">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rgbClr val="7030A0"/>
                  </a:solidFill>
                </a:rPr>
                <a:t>Alt -1</a:t>
              </a:r>
            </a:p>
          </p:txBody>
        </p:sp>
        <p:sp>
          <p:nvSpPr>
            <p:cNvPr id="64" name="Rectangle: Rounded Corners 63">
              <a:extLst>
                <a:ext uri="{FF2B5EF4-FFF2-40B4-BE49-F238E27FC236}">
                  <a16:creationId xmlns:a16="http://schemas.microsoft.com/office/drawing/2014/main" id="{8CEECB32-1042-4110-BABE-24094762730D}"/>
                </a:ext>
              </a:extLst>
            </p:cNvPr>
            <p:cNvSpPr/>
            <p:nvPr/>
          </p:nvSpPr>
          <p:spPr>
            <a:xfrm>
              <a:off x="8741780" y="3018511"/>
              <a:ext cx="689108" cy="179218"/>
            </a:xfrm>
            <a:prstGeom prst="roundRect">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rgbClr val="7030A0"/>
                  </a:solidFill>
                </a:rPr>
                <a:t>Alt -2</a:t>
              </a:r>
            </a:p>
          </p:txBody>
        </p:sp>
        <p:sp>
          <p:nvSpPr>
            <p:cNvPr id="65" name="Rectangle: Rounded Corners 64">
              <a:extLst>
                <a:ext uri="{FF2B5EF4-FFF2-40B4-BE49-F238E27FC236}">
                  <a16:creationId xmlns:a16="http://schemas.microsoft.com/office/drawing/2014/main" id="{47461B88-F2DD-45FB-A001-20A3BE28652A}"/>
                </a:ext>
              </a:extLst>
            </p:cNvPr>
            <p:cNvSpPr/>
            <p:nvPr/>
          </p:nvSpPr>
          <p:spPr>
            <a:xfrm>
              <a:off x="8741780" y="3240862"/>
              <a:ext cx="689108" cy="179218"/>
            </a:xfrm>
            <a:prstGeom prst="roundRect">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rgbClr val="7030A0"/>
                  </a:solidFill>
                </a:rPr>
                <a:t>Alt -3</a:t>
              </a:r>
            </a:p>
          </p:txBody>
        </p:sp>
      </p:grpSp>
      <p:grpSp>
        <p:nvGrpSpPr>
          <p:cNvPr id="108" name="Group 107">
            <a:extLst>
              <a:ext uri="{FF2B5EF4-FFF2-40B4-BE49-F238E27FC236}">
                <a16:creationId xmlns:a16="http://schemas.microsoft.com/office/drawing/2014/main" id="{085DF39E-6356-4FAD-A8B7-0A270B959009}"/>
              </a:ext>
            </a:extLst>
          </p:cNvPr>
          <p:cNvGrpSpPr/>
          <p:nvPr/>
        </p:nvGrpSpPr>
        <p:grpSpPr>
          <a:xfrm>
            <a:off x="8798414" y="4086508"/>
            <a:ext cx="1979626" cy="675726"/>
            <a:chOff x="8798414" y="4086508"/>
            <a:chExt cx="1979626" cy="675726"/>
          </a:xfrm>
        </p:grpSpPr>
        <p:sp>
          <p:nvSpPr>
            <p:cNvPr id="57" name="Rectangle: Rounded Corners 56">
              <a:extLst>
                <a:ext uri="{FF2B5EF4-FFF2-40B4-BE49-F238E27FC236}">
                  <a16:creationId xmlns:a16="http://schemas.microsoft.com/office/drawing/2014/main" id="{8CACBEF6-FB9D-4241-8016-DB002194F3DF}"/>
                </a:ext>
              </a:extLst>
            </p:cNvPr>
            <p:cNvSpPr/>
            <p:nvPr/>
          </p:nvSpPr>
          <p:spPr>
            <a:xfrm>
              <a:off x="9670832" y="4163136"/>
              <a:ext cx="1073814" cy="337488"/>
            </a:xfrm>
            <a:prstGeom prst="round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Project - 2 Network</a:t>
              </a:r>
            </a:p>
          </p:txBody>
        </p:sp>
        <p:sp>
          <p:nvSpPr>
            <p:cNvPr id="61" name="Rectangle: Rounded Corners 60">
              <a:extLst>
                <a:ext uri="{FF2B5EF4-FFF2-40B4-BE49-F238E27FC236}">
                  <a16:creationId xmlns:a16="http://schemas.microsoft.com/office/drawing/2014/main" id="{FE03E4D3-EFB9-4407-AD54-EEE924F9544E}"/>
                </a:ext>
              </a:extLst>
            </p:cNvPr>
            <p:cNvSpPr/>
            <p:nvPr/>
          </p:nvSpPr>
          <p:spPr>
            <a:xfrm>
              <a:off x="8798414" y="4310665"/>
              <a:ext cx="689108" cy="179218"/>
            </a:xfrm>
            <a:prstGeom prst="roundRect">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rgbClr val="7030A0"/>
                  </a:solidFill>
                </a:rPr>
                <a:t>Alt -3a</a:t>
              </a:r>
            </a:p>
          </p:txBody>
        </p:sp>
        <p:sp>
          <p:nvSpPr>
            <p:cNvPr id="79" name="Rectangle 78">
              <a:extLst>
                <a:ext uri="{FF2B5EF4-FFF2-40B4-BE49-F238E27FC236}">
                  <a16:creationId xmlns:a16="http://schemas.microsoft.com/office/drawing/2014/main" id="{D2427A10-D4A2-4E6B-B9E4-9A605201459D}"/>
                </a:ext>
              </a:extLst>
            </p:cNvPr>
            <p:cNvSpPr/>
            <p:nvPr/>
          </p:nvSpPr>
          <p:spPr>
            <a:xfrm>
              <a:off x="9769431" y="4500624"/>
              <a:ext cx="1008609" cy="261610"/>
            </a:xfrm>
            <a:prstGeom prst="rect">
              <a:avLst/>
            </a:prstGeom>
          </p:spPr>
          <p:txBody>
            <a:bodyPr wrap="none">
              <a:spAutoFit/>
            </a:bodyPr>
            <a:lstStyle/>
            <a:p>
              <a:pPr algn="ctr"/>
              <a:r>
                <a:rPr lang="en-US" sz="1100" dirty="0">
                  <a:solidFill>
                    <a:srgbClr val="0070C0"/>
                  </a:solidFill>
                </a:rPr>
                <a:t>Opens in 2025</a:t>
              </a:r>
            </a:p>
          </p:txBody>
        </p:sp>
        <p:sp>
          <p:nvSpPr>
            <p:cNvPr id="58" name="Rectangle: Rounded Corners 57">
              <a:extLst>
                <a:ext uri="{FF2B5EF4-FFF2-40B4-BE49-F238E27FC236}">
                  <a16:creationId xmlns:a16="http://schemas.microsoft.com/office/drawing/2014/main" id="{3A410B99-966B-4035-9750-D5048980AF5F}"/>
                </a:ext>
              </a:extLst>
            </p:cNvPr>
            <p:cNvSpPr/>
            <p:nvPr/>
          </p:nvSpPr>
          <p:spPr>
            <a:xfrm>
              <a:off x="8798414" y="4086508"/>
              <a:ext cx="689108" cy="179218"/>
            </a:xfrm>
            <a:prstGeom prst="roundRect">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rgbClr val="7030A0"/>
                  </a:solidFill>
                </a:rPr>
                <a:t>Alt -1</a:t>
              </a:r>
            </a:p>
          </p:txBody>
        </p:sp>
        <p:sp>
          <p:nvSpPr>
            <p:cNvPr id="62" name="Rectangle: Rounded Corners 61">
              <a:extLst>
                <a:ext uri="{FF2B5EF4-FFF2-40B4-BE49-F238E27FC236}">
                  <a16:creationId xmlns:a16="http://schemas.microsoft.com/office/drawing/2014/main" id="{846B6509-4BCB-496C-AD59-535A581F4375}"/>
                </a:ext>
              </a:extLst>
            </p:cNvPr>
            <p:cNvSpPr/>
            <p:nvPr/>
          </p:nvSpPr>
          <p:spPr>
            <a:xfrm>
              <a:off x="8798414" y="4533016"/>
              <a:ext cx="689108" cy="179218"/>
            </a:xfrm>
            <a:prstGeom prst="roundRect">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rgbClr val="7030A0"/>
                  </a:solidFill>
                </a:rPr>
                <a:t>Alt -4b</a:t>
              </a:r>
            </a:p>
          </p:txBody>
        </p:sp>
      </p:grpSp>
      <p:grpSp>
        <p:nvGrpSpPr>
          <p:cNvPr id="107" name="Group 106">
            <a:extLst>
              <a:ext uri="{FF2B5EF4-FFF2-40B4-BE49-F238E27FC236}">
                <a16:creationId xmlns:a16="http://schemas.microsoft.com/office/drawing/2014/main" id="{292210C8-4C9D-4A9D-908C-D0C285EFEDCB}"/>
              </a:ext>
            </a:extLst>
          </p:cNvPr>
          <p:cNvGrpSpPr/>
          <p:nvPr/>
        </p:nvGrpSpPr>
        <p:grpSpPr>
          <a:xfrm>
            <a:off x="6980726" y="2314575"/>
            <a:ext cx="4285233" cy="2461497"/>
            <a:chOff x="6980726" y="2314575"/>
            <a:chExt cx="4285233" cy="2461497"/>
          </a:xfrm>
        </p:grpSpPr>
        <p:sp>
          <p:nvSpPr>
            <p:cNvPr id="71" name="Rectangle 70">
              <a:extLst>
                <a:ext uri="{FF2B5EF4-FFF2-40B4-BE49-F238E27FC236}">
                  <a16:creationId xmlns:a16="http://schemas.microsoft.com/office/drawing/2014/main" id="{A786D51E-736B-4472-8965-BCDD495720C8}"/>
                </a:ext>
              </a:extLst>
            </p:cNvPr>
            <p:cNvSpPr/>
            <p:nvPr/>
          </p:nvSpPr>
          <p:spPr>
            <a:xfrm>
              <a:off x="7283637" y="4514462"/>
              <a:ext cx="559770" cy="261610"/>
            </a:xfrm>
            <a:prstGeom prst="rect">
              <a:avLst/>
            </a:prstGeom>
          </p:spPr>
          <p:txBody>
            <a:bodyPr wrap="none">
              <a:spAutoFit/>
            </a:bodyPr>
            <a:lstStyle/>
            <a:p>
              <a:pPr algn="ctr"/>
              <a:r>
                <a:rPr lang="en-US" sz="1100" dirty="0"/>
                <a:t>(2025)</a:t>
              </a:r>
            </a:p>
          </p:txBody>
        </p:sp>
        <p:sp>
          <p:nvSpPr>
            <p:cNvPr id="103" name="Freeform: Shape 102">
              <a:extLst>
                <a:ext uri="{FF2B5EF4-FFF2-40B4-BE49-F238E27FC236}">
                  <a16:creationId xmlns:a16="http://schemas.microsoft.com/office/drawing/2014/main" id="{099A9EBF-7398-4AFE-9A51-11F6C4575E77}"/>
                </a:ext>
              </a:extLst>
            </p:cNvPr>
            <p:cNvSpPr/>
            <p:nvPr/>
          </p:nvSpPr>
          <p:spPr>
            <a:xfrm>
              <a:off x="10229850" y="2314575"/>
              <a:ext cx="1036109" cy="1771650"/>
            </a:xfrm>
            <a:custGeom>
              <a:avLst/>
              <a:gdLst>
                <a:gd name="connsiteX0" fmla="*/ 0 w 1036109"/>
                <a:gd name="connsiteY0" fmla="*/ 0 h 1771650"/>
                <a:gd name="connsiteX1" fmla="*/ 1028700 w 1036109"/>
                <a:gd name="connsiteY1" fmla="*/ 723900 h 1771650"/>
                <a:gd name="connsiteX2" fmla="*/ 381000 w 1036109"/>
                <a:gd name="connsiteY2" fmla="*/ 1771650 h 1771650"/>
              </a:gdLst>
              <a:ahLst/>
              <a:cxnLst>
                <a:cxn ang="0">
                  <a:pos x="connsiteX0" y="connsiteY0"/>
                </a:cxn>
                <a:cxn ang="0">
                  <a:pos x="connsiteX1" y="connsiteY1"/>
                </a:cxn>
                <a:cxn ang="0">
                  <a:pos x="connsiteX2" y="connsiteY2"/>
                </a:cxn>
              </a:cxnLst>
              <a:rect l="l" t="t" r="r" b="b"/>
              <a:pathLst>
                <a:path w="1036109" h="1771650">
                  <a:moveTo>
                    <a:pt x="0" y="0"/>
                  </a:moveTo>
                  <a:cubicBezTo>
                    <a:pt x="482600" y="214312"/>
                    <a:pt x="965200" y="428625"/>
                    <a:pt x="1028700" y="723900"/>
                  </a:cubicBezTo>
                  <a:cubicBezTo>
                    <a:pt x="1092200" y="1019175"/>
                    <a:pt x="736600" y="1395412"/>
                    <a:pt x="381000" y="1771650"/>
                  </a:cubicBezTo>
                </a:path>
              </a:pathLst>
            </a:custGeom>
            <a:ln w="31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A3B9B078-4E71-4124-8D87-169092DFCB1D}"/>
                </a:ext>
              </a:extLst>
            </p:cNvPr>
            <p:cNvSpPr/>
            <p:nvPr/>
          </p:nvSpPr>
          <p:spPr>
            <a:xfrm>
              <a:off x="6980726" y="4195528"/>
              <a:ext cx="1306758" cy="337488"/>
            </a:xfrm>
            <a:prstGeom prst="round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Future </a:t>
              </a:r>
              <a:r>
                <a:rPr lang="en-US" sz="1200" dirty="0" err="1"/>
                <a:t>Prj</a:t>
              </a:r>
              <a:r>
                <a:rPr lang="en-US" sz="1200" dirty="0"/>
                <a:t> - 2 Alt-4b + Prj1 Alt-1</a:t>
              </a:r>
            </a:p>
          </p:txBody>
        </p:sp>
        <p:sp>
          <p:nvSpPr>
            <p:cNvPr id="105" name="Freeform: Shape 104">
              <a:extLst>
                <a:ext uri="{FF2B5EF4-FFF2-40B4-BE49-F238E27FC236}">
                  <a16:creationId xmlns:a16="http://schemas.microsoft.com/office/drawing/2014/main" id="{F10A556F-FA4D-4647-A02C-48B66AFA366C}"/>
                </a:ext>
              </a:extLst>
            </p:cNvPr>
            <p:cNvSpPr/>
            <p:nvPr/>
          </p:nvSpPr>
          <p:spPr>
            <a:xfrm>
              <a:off x="8287485" y="4500624"/>
              <a:ext cx="1389916" cy="147610"/>
            </a:xfrm>
            <a:custGeom>
              <a:avLst/>
              <a:gdLst>
                <a:gd name="connsiteX0" fmla="*/ 1381125 w 1381125"/>
                <a:gd name="connsiteY0" fmla="*/ 0 h 114334"/>
                <a:gd name="connsiteX1" fmla="*/ 904875 w 1381125"/>
                <a:gd name="connsiteY1" fmla="*/ 114300 h 114334"/>
                <a:gd name="connsiteX2" fmla="*/ 0 w 1381125"/>
                <a:gd name="connsiteY2" fmla="*/ 9525 h 114334"/>
              </a:gdLst>
              <a:ahLst/>
              <a:cxnLst>
                <a:cxn ang="0">
                  <a:pos x="connsiteX0" y="connsiteY0"/>
                </a:cxn>
                <a:cxn ang="0">
                  <a:pos x="connsiteX1" y="connsiteY1"/>
                </a:cxn>
                <a:cxn ang="0">
                  <a:pos x="connsiteX2" y="connsiteY2"/>
                </a:cxn>
              </a:cxnLst>
              <a:rect l="l" t="t" r="r" b="b"/>
              <a:pathLst>
                <a:path w="1381125" h="114334">
                  <a:moveTo>
                    <a:pt x="1381125" y="0"/>
                  </a:moveTo>
                  <a:cubicBezTo>
                    <a:pt x="1258093" y="56356"/>
                    <a:pt x="1135062" y="112713"/>
                    <a:pt x="904875" y="114300"/>
                  </a:cubicBezTo>
                  <a:cubicBezTo>
                    <a:pt x="674687" y="115888"/>
                    <a:pt x="337343" y="62706"/>
                    <a:pt x="0" y="9525"/>
                  </a:cubicBezTo>
                </a:path>
              </a:pathLst>
            </a:custGeom>
            <a:ln w="31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6" name="Freeform: Shape 105">
              <a:extLst>
                <a:ext uri="{FF2B5EF4-FFF2-40B4-BE49-F238E27FC236}">
                  <a16:creationId xmlns:a16="http://schemas.microsoft.com/office/drawing/2014/main" id="{E18A0D7E-C08C-400E-A840-D0DBBD6ED4AA}"/>
                </a:ext>
              </a:extLst>
            </p:cNvPr>
            <p:cNvSpPr/>
            <p:nvPr/>
          </p:nvSpPr>
          <p:spPr>
            <a:xfrm>
              <a:off x="8172399" y="2924175"/>
              <a:ext cx="571551" cy="1257300"/>
            </a:xfrm>
            <a:custGeom>
              <a:avLst/>
              <a:gdLst>
                <a:gd name="connsiteX0" fmla="*/ 571551 w 571551"/>
                <a:gd name="connsiteY0" fmla="*/ 0 h 1257300"/>
                <a:gd name="connsiteX1" fmla="*/ 76251 w 571551"/>
                <a:gd name="connsiteY1" fmla="*/ 714375 h 1257300"/>
                <a:gd name="connsiteX2" fmla="*/ 9576 w 571551"/>
                <a:gd name="connsiteY2" fmla="*/ 1257300 h 1257300"/>
              </a:gdLst>
              <a:ahLst/>
              <a:cxnLst>
                <a:cxn ang="0">
                  <a:pos x="connsiteX0" y="connsiteY0"/>
                </a:cxn>
                <a:cxn ang="0">
                  <a:pos x="connsiteX1" y="connsiteY1"/>
                </a:cxn>
                <a:cxn ang="0">
                  <a:pos x="connsiteX2" y="connsiteY2"/>
                </a:cxn>
              </a:cxnLst>
              <a:rect l="l" t="t" r="r" b="b"/>
              <a:pathLst>
                <a:path w="571551" h="1257300">
                  <a:moveTo>
                    <a:pt x="571551" y="0"/>
                  </a:moveTo>
                  <a:cubicBezTo>
                    <a:pt x="370732" y="252412"/>
                    <a:pt x="169913" y="504825"/>
                    <a:pt x="76251" y="714375"/>
                  </a:cubicBezTo>
                  <a:cubicBezTo>
                    <a:pt x="-17411" y="923925"/>
                    <a:pt x="-3918" y="1090612"/>
                    <a:pt x="9576" y="1257300"/>
                  </a:cubicBezTo>
                </a:path>
              </a:pathLst>
            </a:custGeom>
            <a:ln w="31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2" name="Content Placeholder 8">
            <a:extLst>
              <a:ext uri="{FF2B5EF4-FFF2-40B4-BE49-F238E27FC236}">
                <a16:creationId xmlns:a16="http://schemas.microsoft.com/office/drawing/2014/main" id="{FADF4FEE-3B55-466D-83B3-14D08163275D}"/>
              </a:ext>
            </a:extLst>
          </p:cNvPr>
          <p:cNvSpPr txBox="1">
            <a:spLocks/>
          </p:cNvSpPr>
          <p:nvPr/>
        </p:nvSpPr>
        <p:spPr>
          <a:xfrm>
            <a:off x="6879223" y="85548"/>
            <a:ext cx="5322988" cy="666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1">
                    <a:lumMod val="75000"/>
                  </a:schemeClr>
                </a:solidFill>
              </a:rPr>
              <a:t>Network Manager</a:t>
            </a:r>
          </a:p>
          <a:p>
            <a:pPr marL="0" indent="0">
              <a:buFont typeface="Arial" panose="020B0604020202020204" pitchFamily="34" charset="0"/>
              <a:buNone/>
            </a:pPr>
            <a:endParaRPr lang="en-US" dirty="0">
              <a:solidFill>
                <a:schemeClr val="accent1">
                  <a:lumMod val="75000"/>
                </a:schemeClr>
              </a:solidFill>
            </a:endParaRPr>
          </a:p>
        </p:txBody>
      </p:sp>
      <p:sp>
        <p:nvSpPr>
          <p:cNvPr id="113" name="Rectangle 112">
            <a:extLst>
              <a:ext uri="{FF2B5EF4-FFF2-40B4-BE49-F238E27FC236}">
                <a16:creationId xmlns:a16="http://schemas.microsoft.com/office/drawing/2014/main" id="{8966CAB9-F27D-4541-93C6-5830B7EAB918}"/>
              </a:ext>
            </a:extLst>
          </p:cNvPr>
          <p:cNvSpPr/>
          <p:nvPr/>
        </p:nvSpPr>
        <p:spPr>
          <a:xfrm>
            <a:off x="1478800" y="2253376"/>
            <a:ext cx="1234633" cy="261610"/>
          </a:xfrm>
          <a:prstGeom prst="rect">
            <a:avLst/>
          </a:prstGeom>
        </p:spPr>
        <p:txBody>
          <a:bodyPr wrap="none">
            <a:spAutoFit/>
          </a:bodyPr>
          <a:lstStyle/>
          <a:p>
            <a:pPr algn="ctr"/>
            <a:r>
              <a:rPr lang="en-US" sz="1100" dirty="0"/>
              <a:t>Many-to-One Tool</a:t>
            </a:r>
          </a:p>
        </p:txBody>
      </p:sp>
      <p:sp>
        <p:nvSpPr>
          <p:cNvPr id="118" name="Rectangle 117">
            <a:extLst>
              <a:ext uri="{FF2B5EF4-FFF2-40B4-BE49-F238E27FC236}">
                <a16:creationId xmlns:a16="http://schemas.microsoft.com/office/drawing/2014/main" id="{A97312E6-032D-4E1C-9589-7A111C4D45F5}"/>
              </a:ext>
            </a:extLst>
          </p:cNvPr>
          <p:cNvSpPr/>
          <p:nvPr/>
        </p:nvSpPr>
        <p:spPr>
          <a:xfrm>
            <a:off x="4339280" y="1135752"/>
            <a:ext cx="1289135" cy="261610"/>
          </a:xfrm>
          <a:prstGeom prst="rect">
            <a:avLst/>
          </a:prstGeom>
        </p:spPr>
        <p:txBody>
          <a:bodyPr wrap="none">
            <a:spAutoFit/>
          </a:bodyPr>
          <a:lstStyle/>
          <a:p>
            <a:pPr algn="ctr"/>
            <a:r>
              <a:rPr lang="en-US" sz="1100" dirty="0"/>
              <a:t>Network Attributes</a:t>
            </a:r>
          </a:p>
        </p:txBody>
      </p:sp>
      <p:sp>
        <p:nvSpPr>
          <p:cNvPr id="2" name="TextBox 1">
            <a:extLst>
              <a:ext uri="{FF2B5EF4-FFF2-40B4-BE49-F238E27FC236}">
                <a16:creationId xmlns:a16="http://schemas.microsoft.com/office/drawing/2014/main" id="{490B7926-642B-4631-8434-8FD7740AA992}"/>
              </a:ext>
            </a:extLst>
          </p:cNvPr>
          <p:cNvSpPr txBox="1"/>
          <p:nvPr/>
        </p:nvSpPr>
        <p:spPr>
          <a:xfrm>
            <a:off x="5180772" y="5680822"/>
            <a:ext cx="1193255" cy="369332"/>
          </a:xfrm>
          <a:prstGeom prst="rect">
            <a:avLst/>
          </a:prstGeom>
          <a:noFill/>
        </p:spPr>
        <p:txBody>
          <a:bodyPr wrap="square" rtlCol="0">
            <a:spAutoFit/>
          </a:bodyPr>
          <a:lstStyle/>
          <a:p>
            <a:r>
              <a:rPr lang="en-US" dirty="0"/>
              <a:t>Complete</a:t>
            </a:r>
          </a:p>
        </p:txBody>
      </p:sp>
      <p:sp>
        <p:nvSpPr>
          <p:cNvPr id="56" name="TextBox 55">
            <a:extLst>
              <a:ext uri="{FF2B5EF4-FFF2-40B4-BE49-F238E27FC236}">
                <a16:creationId xmlns:a16="http://schemas.microsoft.com/office/drawing/2014/main" id="{0B19EDBE-7BD4-4D01-AB0A-6BFAF301A89D}"/>
              </a:ext>
            </a:extLst>
          </p:cNvPr>
          <p:cNvSpPr txBox="1"/>
          <p:nvPr/>
        </p:nvSpPr>
        <p:spPr>
          <a:xfrm>
            <a:off x="7417993" y="5679895"/>
            <a:ext cx="4190530" cy="646331"/>
          </a:xfrm>
          <a:prstGeom prst="rect">
            <a:avLst/>
          </a:prstGeom>
          <a:noFill/>
        </p:spPr>
        <p:txBody>
          <a:bodyPr wrap="square" rtlCol="0">
            <a:spAutoFit/>
          </a:bodyPr>
          <a:lstStyle/>
          <a:p>
            <a:r>
              <a:rPr lang="en-US" dirty="0"/>
              <a:t>Run Many-to-One Tool for project linework merging and consolidating  </a:t>
            </a:r>
          </a:p>
        </p:txBody>
      </p:sp>
      <p:sp>
        <p:nvSpPr>
          <p:cNvPr id="59" name="TextBox 58">
            <a:extLst>
              <a:ext uri="{FF2B5EF4-FFF2-40B4-BE49-F238E27FC236}">
                <a16:creationId xmlns:a16="http://schemas.microsoft.com/office/drawing/2014/main" id="{B20C28D0-4809-6B2D-C194-21E7DE98BFFC}"/>
              </a:ext>
            </a:extLst>
          </p:cNvPr>
          <p:cNvSpPr txBox="1"/>
          <p:nvPr/>
        </p:nvSpPr>
        <p:spPr>
          <a:xfrm>
            <a:off x="11800659" y="6576064"/>
            <a:ext cx="523959" cy="369332"/>
          </a:xfrm>
          <a:prstGeom prst="rect">
            <a:avLst/>
          </a:prstGeom>
          <a:noFill/>
        </p:spPr>
        <p:txBody>
          <a:bodyPr wrap="square" rtlCol="0">
            <a:spAutoFit/>
          </a:bodyPr>
          <a:lstStyle/>
          <a:p>
            <a:fld id="{7CF2ACEF-4BCA-41AC-A47B-E99CF8E783B8}" type="slidenum">
              <a:rPr lang="en-US" smtClean="0"/>
              <a:t>20</a:t>
            </a:fld>
            <a:endParaRPr lang="en-US" dirty="0"/>
          </a:p>
        </p:txBody>
      </p:sp>
    </p:spTree>
    <p:extLst>
      <p:ext uri="{BB962C8B-B14F-4D97-AF65-F5344CB8AC3E}">
        <p14:creationId xmlns:p14="http://schemas.microsoft.com/office/powerpoint/2010/main" val="215105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52"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895B-E43D-4337-94AB-D4D7192E566F}"/>
              </a:ext>
            </a:extLst>
          </p:cNvPr>
          <p:cNvSpPr>
            <a:spLocks noGrp="1"/>
          </p:cNvSpPr>
          <p:nvPr>
            <p:ph type="title"/>
          </p:nvPr>
        </p:nvSpPr>
        <p:spPr>
          <a:xfrm>
            <a:off x="0" y="0"/>
            <a:ext cx="10515600" cy="583474"/>
          </a:xfrm>
        </p:spPr>
        <p:txBody>
          <a:bodyPr>
            <a:normAutofit fontScale="90000"/>
          </a:bodyPr>
          <a:lstStyle/>
          <a:p>
            <a:r>
              <a:rPr lang="en-US" dirty="0"/>
              <a:t>Program Insights:</a:t>
            </a:r>
          </a:p>
        </p:txBody>
      </p:sp>
      <p:pic>
        <p:nvPicPr>
          <p:cNvPr id="4" name="Picture 3">
            <a:extLst>
              <a:ext uri="{FF2B5EF4-FFF2-40B4-BE49-F238E27FC236}">
                <a16:creationId xmlns:a16="http://schemas.microsoft.com/office/drawing/2014/main" id="{7CF14740-9712-422B-B5A0-C5A8FC383047}"/>
              </a:ext>
            </a:extLst>
          </p:cNvPr>
          <p:cNvPicPr>
            <a:picLocks noChangeAspect="1"/>
          </p:cNvPicPr>
          <p:nvPr/>
        </p:nvPicPr>
        <p:blipFill rotWithShape="1">
          <a:blip r:embed="rId3">
            <a:extLst>
              <a:ext uri="{28A0092B-C50C-407E-A947-70E740481C1C}">
                <a14:useLocalDpi xmlns:a14="http://schemas.microsoft.com/office/drawing/2010/main" val="0"/>
              </a:ext>
            </a:extLst>
          </a:blip>
          <a:srcRect r="1295"/>
          <a:stretch/>
        </p:blipFill>
        <p:spPr>
          <a:xfrm>
            <a:off x="129661" y="1275971"/>
            <a:ext cx="5966340" cy="4611023"/>
          </a:xfrm>
          <a:prstGeom prst="rect">
            <a:avLst/>
          </a:prstGeom>
          <a:ln w="38100">
            <a:solidFill>
              <a:schemeClr val="tx1"/>
            </a:solidFill>
          </a:ln>
        </p:spPr>
      </p:pic>
      <p:pic>
        <p:nvPicPr>
          <p:cNvPr id="5" name="Picture 4">
            <a:extLst>
              <a:ext uri="{FF2B5EF4-FFF2-40B4-BE49-F238E27FC236}">
                <a16:creationId xmlns:a16="http://schemas.microsoft.com/office/drawing/2014/main" id="{FAD5123B-3B4B-42CF-9431-164A40DC5D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446" y="1301326"/>
            <a:ext cx="2066805" cy="1433946"/>
          </a:xfrm>
          <a:prstGeom prst="rect">
            <a:avLst/>
          </a:prstGeom>
          <a:ln>
            <a:solidFill>
              <a:schemeClr val="tx1"/>
            </a:solidFill>
          </a:ln>
        </p:spPr>
      </p:pic>
      <p:sp>
        <p:nvSpPr>
          <p:cNvPr id="8" name="TextBox 7">
            <a:extLst>
              <a:ext uri="{FF2B5EF4-FFF2-40B4-BE49-F238E27FC236}">
                <a16:creationId xmlns:a16="http://schemas.microsoft.com/office/drawing/2014/main" id="{C08A4703-D643-4D6F-A51A-E4A3E9E51DAD}"/>
              </a:ext>
            </a:extLst>
          </p:cNvPr>
          <p:cNvSpPr txBox="1"/>
          <p:nvPr/>
        </p:nvSpPr>
        <p:spPr>
          <a:xfrm>
            <a:off x="1054055" y="715342"/>
            <a:ext cx="3725665" cy="307777"/>
          </a:xfrm>
          <a:prstGeom prst="rect">
            <a:avLst/>
          </a:prstGeom>
          <a:noFill/>
        </p:spPr>
        <p:txBody>
          <a:bodyPr wrap="square" rtlCol="0">
            <a:spAutoFit/>
          </a:bodyPr>
          <a:lstStyle/>
          <a:p>
            <a:r>
              <a:rPr lang="en-US" sz="1400" b="1" u="sng" dirty="0"/>
              <a:t>Current Tool: </a:t>
            </a:r>
            <a:r>
              <a:rPr lang="en-US" sz="1400" b="1" u="sng" dirty="0">
                <a:solidFill>
                  <a:srgbClr val="FF0000"/>
                </a:solidFill>
              </a:rPr>
              <a:t>Multiple</a:t>
            </a:r>
            <a:r>
              <a:rPr lang="en-US" sz="1400" b="1" u="sng" dirty="0"/>
              <a:t> Overpass Segments</a:t>
            </a:r>
            <a:endParaRPr lang="en-US" sz="1400" dirty="0"/>
          </a:p>
        </p:txBody>
      </p:sp>
      <p:pic>
        <p:nvPicPr>
          <p:cNvPr id="7" name="Picture 6">
            <a:extLst>
              <a:ext uri="{FF2B5EF4-FFF2-40B4-BE49-F238E27FC236}">
                <a16:creationId xmlns:a16="http://schemas.microsoft.com/office/drawing/2014/main" id="{869C6B9E-B925-47C3-A620-A1ED21EB4C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43652" y="1275972"/>
            <a:ext cx="6180980" cy="4611022"/>
          </a:xfrm>
          <a:prstGeom prst="rect">
            <a:avLst/>
          </a:prstGeom>
          <a:ln w="38100">
            <a:solidFill>
              <a:schemeClr val="tx1"/>
            </a:solidFill>
          </a:ln>
        </p:spPr>
      </p:pic>
      <p:pic>
        <p:nvPicPr>
          <p:cNvPr id="6" name="Picture 5">
            <a:extLst>
              <a:ext uri="{FF2B5EF4-FFF2-40B4-BE49-F238E27FC236}">
                <a16:creationId xmlns:a16="http://schemas.microsoft.com/office/drawing/2014/main" id="{B0944D9A-160F-4309-9291-A177DF9AC7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04612" y="1301326"/>
            <a:ext cx="2247900" cy="786765"/>
          </a:xfrm>
          <a:prstGeom prst="rect">
            <a:avLst/>
          </a:prstGeom>
          <a:ln>
            <a:solidFill>
              <a:schemeClr val="tx1"/>
            </a:solidFill>
          </a:ln>
        </p:spPr>
      </p:pic>
      <p:sp>
        <p:nvSpPr>
          <p:cNvPr id="9" name="TextBox 8">
            <a:extLst>
              <a:ext uri="{FF2B5EF4-FFF2-40B4-BE49-F238E27FC236}">
                <a16:creationId xmlns:a16="http://schemas.microsoft.com/office/drawing/2014/main" id="{300C85B3-E614-4180-A8FE-DF765A0EE2E9}"/>
              </a:ext>
            </a:extLst>
          </p:cNvPr>
          <p:cNvSpPr txBox="1"/>
          <p:nvPr/>
        </p:nvSpPr>
        <p:spPr>
          <a:xfrm>
            <a:off x="6680680" y="856305"/>
            <a:ext cx="3725665" cy="307777"/>
          </a:xfrm>
          <a:prstGeom prst="rect">
            <a:avLst/>
          </a:prstGeom>
          <a:noFill/>
        </p:spPr>
        <p:txBody>
          <a:bodyPr wrap="square" rtlCol="0">
            <a:spAutoFit/>
          </a:bodyPr>
          <a:lstStyle/>
          <a:p>
            <a:r>
              <a:rPr lang="en-US" sz="1400" b="1" u="sng" dirty="0"/>
              <a:t>New Tool: </a:t>
            </a:r>
            <a:r>
              <a:rPr lang="en-US" sz="1400" b="1" u="sng" dirty="0">
                <a:solidFill>
                  <a:srgbClr val="FF0000"/>
                </a:solidFill>
              </a:rPr>
              <a:t>Single</a:t>
            </a:r>
            <a:r>
              <a:rPr lang="en-US" sz="1400" b="1" u="sng" dirty="0"/>
              <a:t> Overpass Segments</a:t>
            </a:r>
            <a:endParaRPr lang="en-US" sz="1400" dirty="0"/>
          </a:p>
        </p:txBody>
      </p:sp>
      <p:sp>
        <p:nvSpPr>
          <p:cNvPr id="10" name="TextBox 9">
            <a:extLst>
              <a:ext uri="{FF2B5EF4-FFF2-40B4-BE49-F238E27FC236}">
                <a16:creationId xmlns:a16="http://schemas.microsoft.com/office/drawing/2014/main" id="{8C5990AE-77B5-54FE-ABDA-5C76EA11D489}"/>
              </a:ext>
            </a:extLst>
          </p:cNvPr>
          <p:cNvSpPr txBox="1"/>
          <p:nvPr/>
        </p:nvSpPr>
        <p:spPr>
          <a:xfrm>
            <a:off x="11762652" y="6579492"/>
            <a:ext cx="523959" cy="369332"/>
          </a:xfrm>
          <a:prstGeom prst="rect">
            <a:avLst/>
          </a:prstGeom>
          <a:noFill/>
        </p:spPr>
        <p:txBody>
          <a:bodyPr wrap="square" rtlCol="0">
            <a:spAutoFit/>
          </a:bodyPr>
          <a:lstStyle/>
          <a:p>
            <a:fld id="{7CF2ACEF-4BCA-41AC-A47B-E99CF8E783B8}" type="slidenum">
              <a:rPr lang="en-US" smtClean="0"/>
              <a:t>21</a:t>
            </a:fld>
            <a:endParaRPr lang="en-US" dirty="0"/>
          </a:p>
        </p:txBody>
      </p:sp>
    </p:spTree>
    <p:extLst>
      <p:ext uri="{BB962C8B-B14F-4D97-AF65-F5344CB8AC3E}">
        <p14:creationId xmlns:p14="http://schemas.microsoft.com/office/powerpoint/2010/main" val="1631894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895B-E43D-4337-94AB-D4D7192E566F}"/>
              </a:ext>
            </a:extLst>
          </p:cNvPr>
          <p:cNvSpPr>
            <a:spLocks noGrp="1"/>
          </p:cNvSpPr>
          <p:nvPr>
            <p:ph type="title"/>
          </p:nvPr>
        </p:nvSpPr>
        <p:spPr>
          <a:xfrm>
            <a:off x="0" y="0"/>
            <a:ext cx="10515600" cy="583474"/>
          </a:xfrm>
        </p:spPr>
        <p:txBody>
          <a:bodyPr>
            <a:normAutofit fontScale="90000"/>
          </a:bodyPr>
          <a:lstStyle/>
          <a:p>
            <a:r>
              <a:rPr lang="en-US" dirty="0"/>
              <a:t>Program Insights:</a:t>
            </a:r>
          </a:p>
        </p:txBody>
      </p:sp>
      <p:grpSp>
        <p:nvGrpSpPr>
          <p:cNvPr id="9" name="Group 8">
            <a:extLst>
              <a:ext uri="{FF2B5EF4-FFF2-40B4-BE49-F238E27FC236}">
                <a16:creationId xmlns:a16="http://schemas.microsoft.com/office/drawing/2014/main" id="{799D3D1D-F0D2-4C5B-92FF-E853AD89D782}"/>
              </a:ext>
            </a:extLst>
          </p:cNvPr>
          <p:cNvGrpSpPr/>
          <p:nvPr/>
        </p:nvGrpSpPr>
        <p:grpSpPr>
          <a:xfrm>
            <a:off x="5517311" y="1491898"/>
            <a:ext cx="6185781" cy="4770706"/>
            <a:chOff x="5733078" y="-159570"/>
            <a:chExt cx="5607458" cy="4115192"/>
          </a:xfrm>
        </p:grpSpPr>
        <p:pic>
          <p:nvPicPr>
            <p:cNvPr id="4" name="Picture 3">
              <a:extLst>
                <a:ext uri="{FF2B5EF4-FFF2-40B4-BE49-F238E27FC236}">
                  <a16:creationId xmlns:a16="http://schemas.microsoft.com/office/drawing/2014/main" id="{87CD3CDD-AA84-40BE-83EC-B2F05BF624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33078" y="-159570"/>
              <a:ext cx="5607458" cy="4115192"/>
            </a:xfrm>
            <a:prstGeom prst="rect">
              <a:avLst/>
            </a:prstGeom>
            <a:ln>
              <a:solidFill>
                <a:srgbClr val="7030A0"/>
              </a:solidFill>
            </a:ln>
          </p:spPr>
        </p:pic>
        <p:sp>
          <p:nvSpPr>
            <p:cNvPr id="5" name="TextBox 4">
              <a:extLst>
                <a:ext uri="{FF2B5EF4-FFF2-40B4-BE49-F238E27FC236}">
                  <a16:creationId xmlns:a16="http://schemas.microsoft.com/office/drawing/2014/main" id="{ED746FBF-4B14-428B-95EA-768E9A5B73FF}"/>
                </a:ext>
              </a:extLst>
            </p:cNvPr>
            <p:cNvSpPr txBox="1"/>
            <p:nvPr/>
          </p:nvSpPr>
          <p:spPr>
            <a:xfrm>
              <a:off x="7191124" y="3311530"/>
              <a:ext cx="496389" cy="369332"/>
            </a:xfrm>
            <a:prstGeom prst="rect">
              <a:avLst/>
            </a:prstGeom>
            <a:noFill/>
          </p:spPr>
          <p:txBody>
            <a:bodyPr wrap="square" rtlCol="0">
              <a:spAutoFit/>
            </a:bodyPr>
            <a:lstStyle/>
            <a:p>
              <a:r>
                <a:rPr lang="en-US" dirty="0">
                  <a:solidFill>
                    <a:srgbClr val="FF0000"/>
                  </a:solidFill>
                </a:rPr>
                <a:t>A</a:t>
              </a:r>
            </a:p>
          </p:txBody>
        </p:sp>
        <p:sp>
          <p:nvSpPr>
            <p:cNvPr id="6" name="TextBox 5">
              <a:extLst>
                <a:ext uri="{FF2B5EF4-FFF2-40B4-BE49-F238E27FC236}">
                  <a16:creationId xmlns:a16="http://schemas.microsoft.com/office/drawing/2014/main" id="{A8339C7E-08C0-4988-B95E-814DFD8ED93E}"/>
                </a:ext>
              </a:extLst>
            </p:cNvPr>
            <p:cNvSpPr txBox="1"/>
            <p:nvPr/>
          </p:nvSpPr>
          <p:spPr>
            <a:xfrm>
              <a:off x="9439489" y="240047"/>
              <a:ext cx="496389" cy="369332"/>
            </a:xfrm>
            <a:prstGeom prst="rect">
              <a:avLst/>
            </a:prstGeom>
            <a:noFill/>
          </p:spPr>
          <p:txBody>
            <a:bodyPr wrap="square" rtlCol="0">
              <a:spAutoFit/>
            </a:bodyPr>
            <a:lstStyle/>
            <a:p>
              <a:r>
                <a:rPr lang="en-US" dirty="0">
                  <a:solidFill>
                    <a:srgbClr val="FF0000"/>
                  </a:solidFill>
                </a:rPr>
                <a:t>B</a:t>
              </a:r>
            </a:p>
          </p:txBody>
        </p:sp>
        <p:sp>
          <p:nvSpPr>
            <p:cNvPr id="7" name="TextBox 6">
              <a:extLst>
                <a:ext uri="{FF2B5EF4-FFF2-40B4-BE49-F238E27FC236}">
                  <a16:creationId xmlns:a16="http://schemas.microsoft.com/office/drawing/2014/main" id="{6B11F739-AC7D-4C97-9D76-5BE86B3650FC}"/>
                </a:ext>
              </a:extLst>
            </p:cNvPr>
            <p:cNvSpPr txBox="1"/>
            <p:nvPr/>
          </p:nvSpPr>
          <p:spPr>
            <a:xfrm>
              <a:off x="7814950" y="3204605"/>
              <a:ext cx="496389" cy="369332"/>
            </a:xfrm>
            <a:prstGeom prst="rect">
              <a:avLst/>
            </a:prstGeom>
            <a:noFill/>
          </p:spPr>
          <p:txBody>
            <a:bodyPr wrap="square" rtlCol="0">
              <a:spAutoFit/>
            </a:bodyPr>
            <a:lstStyle/>
            <a:p>
              <a:r>
                <a:rPr lang="en-US" dirty="0">
                  <a:solidFill>
                    <a:srgbClr val="FF0000"/>
                  </a:solidFill>
                </a:rPr>
                <a:t>a</a:t>
              </a:r>
              <a:r>
                <a:rPr lang="en-US" baseline="-25000" dirty="0">
                  <a:solidFill>
                    <a:srgbClr val="FF0000"/>
                  </a:solidFill>
                </a:rPr>
                <a:t>1</a:t>
              </a:r>
            </a:p>
          </p:txBody>
        </p:sp>
      </p:grpSp>
      <p:pic>
        <p:nvPicPr>
          <p:cNvPr id="8" name="Picture 7">
            <a:extLst>
              <a:ext uri="{FF2B5EF4-FFF2-40B4-BE49-F238E27FC236}">
                <a16:creationId xmlns:a16="http://schemas.microsoft.com/office/drawing/2014/main" id="{7E1C8342-8235-4CE7-8101-1472DD5E24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4887" y="1181414"/>
            <a:ext cx="3616899" cy="5281496"/>
          </a:xfrm>
          <a:prstGeom prst="rect">
            <a:avLst/>
          </a:prstGeom>
          <a:ln>
            <a:solidFill>
              <a:srgbClr val="0070C0"/>
            </a:solidFill>
          </a:ln>
        </p:spPr>
      </p:pic>
      <p:sp>
        <p:nvSpPr>
          <p:cNvPr id="10" name="TextBox 9">
            <a:extLst>
              <a:ext uri="{FF2B5EF4-FFF2-40B4-BE49-F238E27FC236}">
                <a16:creationId xmlns:a16="http://schemas.microsoft.com/office/drawing/2014/main" id="{C1F1DE37-404E-4FEE-A38C-997A1800EA44}"/>
              </a:ext>
            </a:extLst>
          </p:cNvPr>
          <p:cNvSpPr txBox="1"/>
          <p:nvPr/>
        </p:nvSpPr>
        <p:spPr>
          <a:xfrm>
            <a:off x="6651225" y="1067162"/>
            <a:ext cx="3982100" cy="369332"/>
          </a:xfrm>
          <a:prstGeom prst="rect">
            <a:avLst/>
          </a:prstGeom>
          <a:noFill/>
        </p:spPr>
        <p:txBody>
          <a:bodyPr wrap="square" rtlCol="0">
            <a:spAutoFit/>
          </a:bodyPr>
          <a:lstStyle/>
          <a:p>
            <a:r>
              <a:rPr lang="en-US" dirty="0"/>
              <a:t>Network: Overpass A -&gt; (a1 … a6) -&gt; B</a:t>
            </a:r>
          </a:p>
        </p:txBody>
      </p:sp>
      <p:sp>
        <p:nvSpPr>
          <p:cNvPr id="11" name="TextBox 10">
            <a:extLst>
              <a:ext uri="{FF2B5EF4-FFF2-40B4-BE49-F238E27FC236}">
                <a16:creationId xmlns:a16="http://schemas.microsoft.com/office/drawing/2014/main" id="{9B6A2BAB-AA23-483E-984A-5D24A8666E83}"/>
              </a:ext>
            </a:extLst>
          </p:cNvPr>
          <p:cNvSpPr txBox="1"/>
          <p:nvPr/>
        </p:nvSpPr>
        <p:spPr>
          <a:xfrm>
            <a:off x="121365" y="728333"/>
            <a:ext cx="5974635" cy="646331"/>
          </a:xfrm>
          <a:prstGeom prst="rect">
            <a:avLst/>
          </a:prstGeom>
          <a:noFill/>
        </p:spPr>
        <p:txBody>
          <a:bodyPr wrap="square" rtlCol="0">
            <a:spAutoFit/>
          </a:bodyPr>
          <a:lstStyle/>
          <a:p>
            <a:r>
              <a:rPr lang="en-US" dirty="0"/>
              <a:t>Program log file: Identifies and classifies various types of intersections  </a:t>
            </a:r>
          </a:p>
        </p:txBody>
      </p:sp>
      <p:sp>
        <p:nvSpPr>
          <p:cNvPr id="12" name="TextBox 11">
            <a:extLst>
              <a:ext uri="{FF2B5EF4-FFF2-40B4-BE49-F238E27FC236}">
                <a16:creationId xmlns:a16="http://schemas.microsoft.com/office/drawing/2014/main" id="{03A75118-9911-46FF-B008-BB1B5324A631}"/>
              </a:ext>
            </a:extLst>
          </p:cNvPr>
          <p:cNvSpPr txBox="1"/>
          <p:nvPr/>
        </p:nvSpPr>
        <p:spPr>
          <a:xfrm>
            <a:off x="8522746" y="5289246"/>
            <a:ext cx="547584" cy="369332"/>
          </a:xfrm>
          <a:prstGeom prst="rect">
            <a:avLst/>
          </a:prstGeom>
          <a:noFill/>
        </p:spPr>
        <p:txBody>
          <a:bodyPr wrap="square" rtlCol="0">
            <a:spAutoFit/>
          </a:bodyPr>
          <a:lstStyle/>
          <a:p>
            <a:r>
              <a:rPr lang="en-US" dirty="0">
                <a:solidFill>
                  <a:srgbClr val="FF0000"/>
                </a:solidFill>
              </a:rPr>
              <a:t>a2</a:t>
            </a:r>
            <a:endParaRPr lang="en-US" baseline="-25000" dirty="0">
              <a:solidFill>
                <a:srgbClr val="FF0000"/>
              </a:solidFill>
            </a:endParaRPr>
          </a:p>
        </p:txBody>
      </p:sp>
      <p:pic>
        <p:nvPicPr>
          <p:cNvPr id="3" name="Picture 2">
            <a:extLst>
              <a:ext uri="{FF2B5EF4-FFF2-40B4-BE49-F238E27FC236}">
                <a16:creationId xmlns:a16="http://schemas.microsoft.com/office/drawing/2014/main" id="{1C0D2B43-9B7A-4B7D-B23A-A02D9D1A0C84}"/>
              </a:ext>
            </a:extLst>
          </p:cNvPr>
          <p:cNvPicPr>
            <a:picLocks noChangeAspect="1"/>
          </p:cNvPicPr>
          <p:nvPr/>
        </p:nvPicPr>
        <p:blipFill>
          <a:blip r:embed="rId4"/>
          <a:stretch>
            <a:fillRect/>
          </a:stretch>
        </p:blipFill>
        <p:spPr>
          <a:xfrm>
            <a:off x="868594" y="1786142"/>
            <a:ext cx="3918783" cy="4676768"/>
          </a:xfrm>
          <a:prstGeom prst="rect">
            <a:avLst/>
          </a:prstGeom>
          <a:ln>
            <a:solidFill>
              <a:schemeClr val="bg1"/>
            </a:solidFill>
          </a:ln>
        </p:spPr>
      </p:pic>
      <p:pic>
        <p:nvPicPr>
          <p:cNvPr id="13" name="Picture 12">
            <a:extLst>
              <a:ext uri="{FF2B5EF4-FFF2-40B4-BE49-F238E27FC236}">
                <a16:creationId xmlns:a16="http://schemas.microsoft.com/office/drawing/2014/main" id="{32C594F0-C469-47EB-BEC4-6D47F309B013}"/>
              </a:ext>
            </a:extLst>
          </p:cNvPr>
          <p:cNvPicPr>
            <a:picLocks noChangeAspect="1"/>
          </p:cNvPicPr>
          <p:nvPr/>
        </p:nvPicPr>
        <p:blipFill>
          <a:blip r:embed="rId5"/>
          <a:stretch>
            <a:fillRect/>
          </a:stretch>
        </p:blipFill>
        <p:spPr>
          <a:xfrm>
            <a:off x="302298" y="2444301"/>
            <a:ext cx="4037609" cy="4297680"/>
          </a:xfrm>
          <a:prstGeom prst="rect">
            <a:avLst/>
          </a:prstGeom>
          <a:ln>
            <a:solidFill>
              <a:schemeClr val="bg1"/>
            </a:solidFill>
          </a:ln>
        </p:spPr>
      </p:pic>
      <p:sp>
        <p:nvSpPr>
          <p:cNvPr id="14" name="Rectangle 13">
            <a:extLst>
              <a:ext uri="{FF2B5EF4-FFF2-40B4-BE49-F238E27FC236}">
                <a16:creationId xmlns:a16="http://schemas.microsoft.com/office/drawing/2014/main" id="{2D3C6C59-CBCC-473E-A6ED-B7EA8BA6D0CD}"/>
              </a:ext>
            </a:extLst>
          </p:cNvPr>
          <p:cNvSpPr/>
          <p:nvPr/>
        </p:nvSpPr>
        <p:spPr>
          <a:xfrm>
            <a:off x="302298" y="2888291"/>
            <a:ext cx="2667325" cy="18584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F2945F-05C7-465A-B3D5-95A2DCACB531}"/>
              </a:ext>
            </a:extLst>
          </p:cNvPr>
          <p:cNvSpPr/>
          <p:nvPr/>
        </p:nvSpPr>
        <p:spPr>
          <a:xfrm>
            <a:off x="943894" y="1985563"/>
            <a:ext cx="1912515" cy="1699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DBDDDD-B335-4FC8-8F1C-3D9A359AC45E}"/>
              </a:ext>
            </a:extLst>
          </p:cNvPr>
          <p:cNvSpPr/>
          <p:nvPr/>
        </p:nvSpPr>
        <p:spPr>
          <a:xfrm>
            <a:off x="1796928" y="1423674"/>
            <a:ext cx="2667325" cy="18584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D1AAD5E-2F24-35FA-90E2-6BA0ECD754C4}"/>
              </a:ext>
            </a:extLst>
          </p:cNvPr>
          <p:cNvSpPr txBox="1"/>
          <p:nvPr/>
        </p:nvSpPr>
        <p:spPr>
          <a:xfrm>
            <a:off x="11703092" y="6557315"/>
            <a:ext cx="523959" cy="369332"/>
          </a:xfrm>
          <a:prstGeom prst="rect">
            <a:avLst/>
          </a:prstGeom>
          <a:noFill/>
        </p:spPr>
        <p:txBody>
          <a:bodyPr wrap="square" rtlCol="0">
            <a:spAutoFit/>
          </a:bodyPr>
          <a:lstStyle/>
          <a:p>
            <a:fld id="{7CF2ACEF-4BCA-41AC-A47B-E99CF8E783B8}" type="slidenum">
              <a:rPr lang="en-US" smtClean="0"/>
              <a:t>22</a:t>
            </a:fld>
            <a:endParaRPr lang="en-US" dirty="0"/>
          </a:p>
        </p:txBody>
      </p:sp>
    </p:spTree>
    <p:extLst>
      <p:ext uri="{BB962C8B-B14F-4D97-AF65-F5344CB8AC3E}">
        <p14:creationId xmlns:p14="http://schemas.microsoft.com/office/powerpoint/2010/main" val="913492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Multi-Spatial Resolution</a:t>
            </a:r>
          </a:p>
        </p:txBody>
      </p:sp>
    </p:spTree>
    <p:extLst>
      <p:ext uri="{BB962C8B-B14F-4D97-AF65-F5344CB8AC3E}">
        <p14:creationId xmlns:p14="http://schemas.microsoft.com/office/powerpoint/2010/main" val="890212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C247AC-BD86-46B2-8C66-A483B815D766}"/>
              </a:ext>
            </a:extLst>
          </p:cNvPr>
          <p:cNvSpPr txBox="1"/>
          <p:nvPr/>
        </p:nvSpPr>
        <p:spPr>
          <a:xfrm>
            <a:off x="1706880" y="578117"/>
            <a:ext cx="2107474" cy="369332"/>
          </a:xfrm>
          <a:prstGeom prst="rect">
            <a:avLst/>
          </a:prstGeom>
          <a:noFill/>
        </p:spPr>
        <p:txBody>
          <a:bodyPr wrap="square" rtlCol="0">
            <a:spAutoFit/>
          </a:bodyPr>
          <a:lstStyle/>
          <a:p>
            <a:r>
              <a:rPr lang="en-US" dirty="0"/>
              <a:t>10 TSM Zones</a:t>
            </a:r>
          </a:p>
        </p:txBody>
      </p:sp>
      <p:pic>
        <p:nvPicPr>
          <p:cNvPr id="9" name="Picture 8">
            <a:extLst>
              <a:ext uri="{FF2B5EF4-FFF2-40B4-BE49-F238E27FC236}">
                <a16:creationId xmlns:a16="http://schemas.microsoft.com/office/drawing/2014/main" id="{9F44148A-A251-4917-BA39-CFFF8EEDFA6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0127" y="1132115"/>
            <a:ext cx="4337335" cy="5399814"/>
          </a:xfrm>
          <a:prstGeom prst="rect">
            <a:avLst/>
          </a:prstGeom>
        </p:spPr>
      </p:pic>
      <p:sp>
        <p:nvSpPr>
          <p:cNvPr id="11" name="Content Placeholder 8">
            <a:extLst>
              <a:ext uri="{FF2B5EF4-FFF2-40B4-BE49-F238E27FC236}">
                <a16:creationId xmlns:a16="http://schemas.microsoft.com/office/drawing/2014/main" id="{A33502D2-D5D5-4834-B3B9-9C89411C3B0D}"/>
              </a:ext>
            </a:extLst>
          </p:cNvPr>
          <p:cNvSpPr>
            <a:spLocks noGrp="1"/>
          </p:cNvSpPr>
          <p:nvPr>
            <p:ph idx="1"/>
          </p:nvPr>
        </p:nvSpPr>
        <p:spPr>
          <a:xfrm>
            <a:off x="56137" y="787"/>
            <a:ext cx="9375246" cy="666619"/>
          </a:xfrm>
        </p:spPr>
        <p:txBody>
          <a:bodyPr vert="horz" lIns="91440" tIns="45720" rIns="91440" bIns="45720" rtlCol="0">
            <a:normAutofit/>
          </a:bodyPr>
          <a:lstStyle/>
          <a:p>
            <a:pPr marL="0" indent="0">
              <a:buNone/>
            </a:pPr>
            <a:r>
              <a:rPr lang="en-US" b="1" dirty="0"/>
              <a:t>Multi-Resolution: Import Regional TAZ and Networks </a:t>
            </a:r>
            <a:endParaRPr lang="en-US" sz="2800" dirty="0">
              <a:solidFill>
                <a:schemeClr val="accent1">
                  <a:lumMod val="75000"/>
                </a:schemeClr>
              </a:solidFill>
            </a:endParaRPr>
          </a:p>
        </p:txBody>
      </p:sp>
      <p:sp>
        <p:nvSpPr>
          <p:cNvPr id="14" name="TextBox 13">
            <a:extLst>
              <a:ext uri="{FF2B5EF4-FFF2-40B4-BE49-F238E27FC236}">
                <a16:creationId xmlns:a16="http://schemas.microsoft.com/office/drawing/2014/main" id="{16D261B4-0C53-44B8-B005-0AEE888C0FFA}"/>
              </a:ext>
            </a:extLst>
          </p:cNvPr>
          <p:cNvSpPr txBox="1"/>
          <p:nvPr/>
        </p:nvSpPr>
        <p:spPr>
          <a:xfrm>
            <a:off x="5695405" y="667406"/>
            <a:ext cx="2307771" cy="369332"/>
          </a:xfrm>
          <a:prstGeom prst="rect">
            <a:avLst/>
          </a:prstGeom>
          <a:noFill/>
        </p:spPr>
        <p:txBody>
          <a:bodyPr wrap="square" rtlCol="0">
            <a:spAutoFit/>
          </a:bodyPr>
          <a:lstStyle/>
          <a:p>
            <a:r>
              <a:rPr lang="en-US" dirty="0"/>
              <a:t>110 CFRPM zones</a:t>
            </a:r>
          </a:p>
        </p:txBody>
      </p:sp>
      <p:pic>
        <p:nvPicPr>
          <p:cNvPr id="2" name="Picture 1">
            <a:extLst>
              <a:ext uri="{FF2B5EF4-FFF2-40B4-BE49-F238E27FC236}">
                <a16:creationId xmlns:a16="http://schemas.microsoft.com/office/drawing/2014/main" id="{0DDE7D91-77B8-49B8-9D7C-CAABE9BC8918}"/>
              </a:ext>
            </a:extLst>
          </p:cNvPr>
          <p:cNvPicPr>
            <a:picLocks noChangeAspect="1"/>
          </p:cNvPicPr>
          <p:nvPr/>
        </p:nvPicPr>
        <p:blipFill>
          <a:blip r:embed="rId4"/>
          <a:stretch>
            <a:fillRect/>
          </a:stretch>
        </p:blipFill>
        <p:spPr>
          <a:xfrm>
            <a:off x="4400701" y="1036738"/>
            <a:ext cx="4104263" cy="5495191"/>
          </a:xfrm>
          <a:prstGeom prst="rect">
            <a:avLst/>
          </a:prstGeom>
        </p:spPr>
      </p:pic>
      <p:sp>
        <p:nvSpPr>
          <p:cNvPr id="3" name="TextBox 2">
            <a:extLst>
              <a:ext uri="{FF2B5EF4-FFF2-40B4-BE49-F238E27FC236}">
                <a16:creationId xmlns:a16="http://schemas.microsoft.com/office/drawing/2014/main" id="{FB93746A-053F-44CF-AFC2-F4513E7DA3BE}"/>
              </a:ext>
            </a:extLst>
          </p:cNvPr>
          <p:cNvSpPr txBox="1"/>
          <p:nvPr/>
        </p:nvSpPr>
        <p:spPr>
          <a:xfrm>
            <a:off x="8665029" y="1314994"/>
            <a:ext cx="3091542" cy="2739211"/>
          </a:xfrm>
          <a:prstGeom prst="rect">
            <a:avLst/>
          </a:prstGeom>
          <a:noFill/>
        </p:spPr>
        <p:txBody>
          <a:bodyPr wrap="square" rtlCol="0">
            <a:spAutoFit/>
          </a:bodyPr>
          <a:lstStyle/>
          <a:p>
            <a:r>
              <a:rPr lang="en-US" sz="2800" b="1" u="sng" dirty="0"/>
              <a:t>Process:</a:t>
            </a:r>
          </a:p>
          <a:p>
            <a:pPr marL="342900" indent="-342900">
              <a:buAutoNum type="arabicPeriod"/>
            </a:pPr>
            <a:r>
              <a:rPr lang="en-US" dirty="0"/>
              <a:t>Discard 10 TSM </a:t>
            </a:r>
          </a:p>
          <a:p>
            <a:pPr marL="800100" lvl="1" indent="-342900">
              <a:buFont typeface="Arial" panose="020B0604020202020204" pitchFamily="34" charset="0"/>
              <a:buChar char="•"/>
            </a:pPr>
            <a:r>
              <a:rPr lang="en-US" dirty="0"/>
              <a:t>Centroids</a:t>
            </a:r>
          </a:p>
          <a:p>
            <a:pPr marL="800100" lvl="1" indent="-342900">
              <a:buFont typeface="Arial" panose="020B0604020202020204" pitchFamily="34" charset="0"/>
              <a:buChar char="•"/>
            </a:pPr>
            <a:r>
              <a:rPr lang="en-US" dirty="0"/>
              <a:t>Centroid connectors</a:t>
            </a:r>
          </a:p>
          <a:p>
            <a:pPr marL="342900" indent="-342900">
              <a:buAutoNum type="arabicPeriod"/>
            </a:pPr>
            <a:r>
              <a:rPr lang="en-US" dirty="0"/>
              <a:t>Import 110 CFRPM</a:t>
            </a:r>
          </a:p>
          <a:p>
            <a:pPr marL="800100" lvl="1" indent="-342900">
              <a:buFont typeface="Arial" panose="020B0604020202020204" pitchFamily="34" charset="0"/>
              <a:buChar char="•"/>
            </a:pPr>
            <a:r>
              <a:rPr lang="en-US" dirty="0"/>
              <a:t>Centroids</a:t>
            </a:r>
          </a:p>
          <a:p>
            <a:pPr marL="800100" lvl="1" indent="-342900">
              <a:buFont typeface="Arial" panose="020B0604020202020204" pitchFamily="34" charset="0"/>
              <a:buChar char="•"/>
            </a:pPr>
            <a:r>
              <a:rPr lang="en-US" dirty="0"/>
              <a:t>Centroid connectors</a:t>
            </a:r>
          </a:p>
          <a:p>
            <a:r>
              <a:rPr lang="en-US" dirty="0"/>
              <a:t>3.  </a:t>
            </a:r>
            <a:r>
              <a:rPr lang="en-US" b="1" dirty="0"/>
              <a:t>Run Many-to-One tool</a:t>
            </a:r>
          </a:p>
          <a:p>
            <a:endParaRPr lang="en-US" dirty="0"/>
          </a:p>
        </p:txBody>
      </p:sp>
      <p:sp>
        <p:nvSpPr>
          <p:cNvPr id="8" name="TextBox 7">
            <a:extLst>
              <a:ext uri="{FF2B5EF4-FFF2-40B4-BE49-F238E27FC236}">
                <a16:creationId xmlns:a16="http://schemas.microsoft.com/office/drawing/2014/main" id="{0B49EE24-B5AE-336D-F6A0-DB6BB0843567}"/>
              </a:ext>
            </a:extLst>
          </p:cNvPr>
          <p:cNvSpPr txBox="1"/>
          <p:nvPr/>
        </p:nvSpPr>
        <p:spPr>
          <a:xfrm>
            <a:off x="11751672" y="6560188"/>
            <a:ext cx="523959" cy="369332"/>
          </a:xfrm>
          <a:prstGeom prst="rect">
            <a:avLst/>
          </a:prstGeom>
          <a:noFill/>
        </p:spPr>
        <p:txBody>
          <a:bodyPr wrap="square" rtlCol="0">
            <a:spAutoFit/>
          </a:bodyPr>
          <a:lstStyle/>
          <a:p>
            <a:fld id="{7CF2ACEF-4BCA-41AC-A47B-E99CF8E783B8}" type="slidenum">
              <a:rPr lang="en-US" smtClean="0"/>
              <a:t>24</a:t>
            </a:fld>
            <a:endParaRPr lang="en-US" dirty="0"/>
          </a:p>
        </p:txBody>
      </p:sp>
    </p:spTree>
    <p:extLst>
      <p:ext uri="{BB962C8B-B14F-4D97-AF65-F5344CB8AC3E}">
        <p14:creationId xmlns:p14="http://schemas.microsoft.com/office/powerpoint/2010/main" val="2150202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F7FF5B-61E7-4A2C-BDEE-C2AFBCC7A8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010" y="22699"/>
            <a:ext cx="3778724" cy="6812602"/>
          </a:xfrm>
          <a:prstGeom prst="rect">
            <a:avLst/>
          </a:prstGeom>
        </p:spPr>
      </p:pic>
      <p:pic>
        <p:nvPicPr>
          <p:cNvPr id="24" name="Picture 23">
            <a:extLst>
              <a:ext uri="{FF2B5EF4-FFF2-40B4-BE49-F238E27FC236}">
                <a16:creationId xmlns:a16="http://schemas.microsoft.com/office/drawing/2014/main" id="{8AC853E1-130C-439D-A730-F4D5704C57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1260" y="0"/>
            <a:ext cx="3301051" cy="6858000"/>
          </a:xfrm>
          <a:prstGeom prst="rect">
            <a:avLst/>
          </a:prstGeom>
        </p:spPr>
      </p:pic>
      <p:pic>
        <p:nvPicPr>
          <p:cNvPr id="26" name="Picture 25">
            <a:extLst>
              <a:ext uri="{FF2B5EF4-FFF2-40B4-BE49-F238E27FC236}">
                <a16:creationId xmlns:a16="http://schemas.microsoft.com/office/drawing/2014/main" id="{E92FD545-7C9E-4A49-A234-105B826920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00734" y="594918"/>
            <a:ext cx="2114286" cy="570028"/>
          </a:xfrm>
          <a:prstGeom prst="rect">
            <a:avLst/>
          </a:prstGeom>
        </p:spPr>
      </p:pic>
      <p:sp>
        <p:nvSpPr>
          <p:cNvPr id="27" name="TextBox 26">
            <a:extLst>
              <a:ext uri="{FF2B5EF4-FFF2-40B4-BE49-F238E27FC236}">
                <a16:creationId xmlns:a16="http://schemas.microsoft.com/office/drawing/2014/main" id="{A8FB6B9D-AB58-4E97-A84B-D46884FAD5DF}"/>
              </a:ext>
            </a:extLst>
          </p:cNvPr>
          <p:cNvSpPr txBox="1"/>
          <p:nvPr/>
        </p:nvSpPr>
        <p:spPr>
          <a:xfrm>
            <a:off x="3836914" y="159086"/>
            <a:ext cx="3050995" cy="369332"/>
          </a:xfrm>
          <a:prstGeom prst="rect">
            <a:avLst/>
          </a:prstGeom>
          <a:solidFill>
            <a:srgbClr val="00B0F0"/>
          </a:solidFill>
        </p:spPr>
        <p:txBody>
          <a:bodyPr wrap="square" rtlCol="0">
            <a:spAutoFit/>
          </a:bodyPr>
          <a:lstStyle/>
          <a:p>
            <a:r>
              <a:rPr lang="en-US" dirty="0"/>
              <a:t>Zones with 5 Mile Buffer</a:t>
            </a:r>
          </a:p>
        </p:txBody>
      </p:sp>
      <p:sp>
        <p:nvSpPr>
          <p:cNvPr id="30" name="Oval 29">
            <a:extLst>
              <a:ext uri="{FF2B5EF4-FFF2-40B4-BE49-F238E27FC236}">
                <a16:creationId xmlns:a16="http://schemas.microsoft.com/office/drawing/2014/main" id="{0E389D1E-52CA-4B98-BA20-D53832A4A11E}"/>
              </a:ext>
            </a:extLst>
          </p:cNvPr>
          <p:cNvSpPr/>
          <p:nvPr/>
        </p:nvSpPr>
        <p:spPr>
          <a:xfrm>
            <a:off x="5547852" y="759859"/>
            <a:ext cx="367469" cy="2401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1FEFB99-B638-4871-83FD-B3DD47D0D684}"/>
              </a:ext>
            </a:extLst>
          </p:cNvPr>
          <p:cNvSpPr/>
          <p:nvPr/>
        </p:nvSpPr>
        <p:spPr>
          <a:xfrm>
            <a:off x="5314906" y="958576"/>
            <a:ext cx="361418" cy="2401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97B012-ADF9-4B92-A61A-472E2034F15C}"/>
              </a:ext>
            </a:extLst>
          </p:cNvPr>
          <p:cNvSpPr txBox="1"/>
          <p:nvPr/>
        </p:nvSpPr>
        <p:spPr>
          <a:xfrm>
            <a:off x="4750718" y="1624621"/>
            <a:ext cx="3640550" cy="923330"/>
          </a:xfrm>
          <a:prstGeom prst="rect">
            <a:avLst/>
          </a:prstGeom>
          <a:noFill/>
        </p:spPr>
        <p:txBody>
          <a:bodyPr wrap="square" rtlCol="0">
            <a:spAutoFit/>
          </a:bodyPr>
          <a:lstStyle/>
          <a:p>
            <a:r>
              <a:rPr lang="en-US" dirty="0"/>
              <a:t>Those </a:t>
            </a:r>
            <a:r>
              <a:rPr lang="en-US" b="1" dirty="0"/>
              <a:t>332 Zones will add 584 future roadways </a:t>
            </a:r>
            <a:r>
              <a:rPr lang="en-US" dirty="0"/>
              <a:t>that are not in NextGen</a:t>
            </a:r>
            <a:r>
              <a:rPr lang="en-US" b="1" dirty="0"/>
              <a:t>.</a:t>
            </a:r>
          </a:p>
          <a:p>
            <a:endParaRPr lang="en-US" dirty="0"/>
          </a:p>
        </p:txBody>
      </p:sp>
      <p:pic>
        <p:nvPicPr>
          <p:cNvPr id="6" name="Picture 5">
            <a:extLst>
              <a:ext uri="{FF2B5EF4-FFF2-40B4-BE49-F238E27FC236}">
                <a16:creationId xmlns:a16="http://schemas.microsoft.com/office/drawing/2014/main" id="{02DFE861-4B2C-4796-800C-FA7642D1D1F8}"/>
              </a:ext>
            </a:extLst>
          </p:cNvPr>
          <p:cNvPicPr>
            <a:picLocks noChangeAspect="1"/>
          </p:cNvPicPr>
          <p:nvPr/>
        </p:nvPicPr>
        <p:blipFill>
          <a:blip r:embed="rId6"/>
          <a:stretch>
            <a:fillRect/>
          </a:stretch>
        </p:blipFill>
        <p:spPr>
          <a:xfrm>
            <a:off x="5987346" y="3825441"/>
            <a:ext cx="2771429" cy="542857"/>
          </a:xfrm>
          <a:prstGeom prst="rect">
            <a:avLst/>
          </a:prstGeom>
        </p:spPr>
      </p:pic>
      <p:sp>
        <p:nvSpPr>
          <p:cNvPr id="17" name="TextBox 16">
            <a:extLst>
              <a:ext uri="{FF2B5EF4-FFF2-40B4-BE49-F238E27FC236}">
                <a16:creationId xmlns:a16="http://schemas.microsoft.com/office/drawing/2014/main" id="{0ECF8539-243E-4C27-B21C-3E1CFB63AA85}"/>
              </a:ext>
            </a:extLst>
          </p:cNvPr>
          <p:cNvSpPr txBox="1"/>
          <p:nvPr/>
        </p:nvSpPr>
        <p:spPr>
          <a:xfrm>
            <a:off x="4989298" y="3381532"/>
            <a:ext cx="3778725" cy="369332"/>
          </a:xfrm>
          <a:prstGeom prst="rect">
            <a:avLst/>
          </a:prstGeom>
          <a:solidFill>
            <a:srgbClr val="00B0F0"/>
          </a:solidFill>
        </p:spPr>
        <p:txBody>
          <a:bodyPr wrap="square" rtlCol="0">
            <a:spAutoFit/>
          </a:bodyPr>
          <a:lstStyle/>
          <a:p>
            <a:r>
              <a:rPr lang="en-US" dirty="0"/>
              <a:t>Roadway Network within 5 Mile Buffer</a:t>
            </a:r>
          </a:p>
        </p:txBody>
      </p:sp>
    </p:spTree>
    <p:extLst>
      <p:ext uri="{BB962C8B-B14F-4D97-AF65-F5344CB8AC3E}">
        <p14:creationId xmlns:p14="http://schemas.microsoft.com/office/powerpoint/2010/main" val="75769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err="1"/>
              <a:t>ELToD</a:t>
            </a:r>
            <a:r>
              <a:rPr lang="en-US" dirty="0"/>
              <a:t> or Macro-DTA Assignment</a:t>
            </a:r>
          </a:p>
        </p:txBody>
      </p:sp>
    </p:spTree>
    <p:extLst>
      <p:ext uri="{BB962C8B-B14F-4D97-AF65-F5344CB8AC3E}">
        <p14:creationId xmlns:p14="http://schemas.microsoft.com/office/powerpoint/2010/main" val="2779839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12" y="86452"/>
            <a:ext cx="9924288" cy="679903"/>
          </a:xfrm>
        </p:spPr>
        <p:txBody>
          <a:bodyPr>
            <a:noAutofit/>
          </a:bodyPr>
          <a:lstStyle/>
          <a:p>
            <a:r>
              <a:rPr lang="en-US" dirty="0"/>
              <a:t>What is the ELToD Model?</a:t>
            </a:r>
          </a:p>
        </p:txBody>
      </p:sp>
      <p:pic>
        <p:nvPicPr>
          <p:cNvPr id="6" name="Picture 4">
            <a:extLst>
              <a:ext uri="{FF2B5EF4-FFF2-40B4-BE49-F238E27FC236}">
                <a16:creationId xmlns:a16="http://schemas.microsoft.com/office/drawing/2014/main" id="{DD583F96-0BD1-4D0F-8FE3-EFFB0F233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642" y="1578879"/>
            <a:ext cx="1487105" cy="4165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21CA34C1-E89A-44A8-9A6E-081142A74AA0}"/>
              </a:ext>
            </a:extLst>
          </p:cNvPr>
          <p:cNvSpPr txBox="1">
            <a:spLocks/>
          </p:cNvSpPr>
          <p:nvPr/>
        </p:nvSpPr>
        <p:spPr>
          <a:xfrm>
            <a:off x="692126" y="1174653"/>
            <a:ext cx="6508773" cy="1149957"/>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Express Lanes Time of Day (ELToD) model is a traffic assignment model to forecast traffic and toll rates for Express Lanes in Florida</a:t>
            </a:r>
          </a:p>
          <a:p>
            <a:endParaRPr lang="en-US" dirty="0"/>
          </a:p>
          <a:p>
            <a:endParaRPr lang="en-US" dirty="0"/>
          </a:p>
        </p:txBody>
      </p:sp>
      <p:sp>
        <p:nvSpPr>
          <p:cNvPr id="8" name="TextBox 7">
            <a:extLst>
              <a:ext uri="{FF2B5EF4-FFF2-40B4-BE49-F238E27FC236}">
                <a16:creationId xmlns:a16="http://schemas.microsoft.com/office/drawing/2014/main" id="{5F003EFD-3D82-472C-AB58-98FD2B0EED83}"/>
              </a:ext>
            </a:extLst>
          </p:cNvPr>
          <p:cNvSpPr txBox="1"/>
          <p:nvPr/>
        </p:nvSpPr>
        <p:spPr>
          <a:xfrm>
            <a:off x="1724120" y="2958446"/>
            <a:ext cx="126645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Trip Generation</a:t>
            </a:r>
          </a:p>
        </p:txBody>
      </p:sp>
      <p:sp>
        <p:nvSpPr>
          <p:cNvPr id="9" name="TextBox 8">
            <a:extLst>
              <a:ext uri="{FF2B5EF4-FFF2-40B4-BE49-F238E27FC236}">
                <a16:creationId xmlns:a16="http://schemas.microsoft.com/office/drawing/2014/main" id="{3B392EF3-49D6-491C-8B25-4EFB2A6D4AE4}"/>
              </a:ext>
            </a:extLst>
          </p:cNvPr>
          <p:cNvSpPr txBox="1"/>
          <p:nvPr/>
        </p:nvSpPr>
        <p:spPr>
          <a:xfrm>
            <a:off x="1718971" y="3588753"/>
            <a:ext cx="1276753"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Trip Distribution</a:t>
            </a:r>
          </a:p>
        </p:txBody>
      </p:sp>
      <p:sp>
        <p:nvSpPr>
          <p:cNvPr id="10" name="TextBox 9">
            <a:extLst>
              <a:ext uri="{FF2B5EF4-FFF2-40B4-BE49-F238E27FC236}">
                <a16:creationId xmlns:a16="http://schemas.microsoft.com/office/drawing/2014/main" id="{B664D012-13E5-4669-B895-B0F1CC0D7617}"/>
              </a:ext>
            </a:extLst>
          </p:cNvPr>
          <p:cNvSpPr txBox="1"/>
          <p:nvPr/>
        </p:nvSpPr>
        <p:spPr>
          <a:xfrm>
            <a:off x="1733448" y="4169121"/>
            <a:ext cx="1257129"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t>Mode Choice</a:t>
            </a:r>
          </a:p>
        </p:txBody>
      </p:sp>
      <p:sp>
        <p:nvSpPr>
          <p:cNvPr id="11" name="TextBox 10">
            <a:extLst>
              <a:ext uri="{FF2B5EF4-FFF2-40B4-BE49-F238E27FC236}">
                <a16:creationId xmlns:a16="http://schemas.microsoft.com/office/drawing/2014/main" id="{00D795D4-3D15-4DB9-8A33-86C35784CA49}"/>
              </a:ext>
            </a:extLst>
          </p:cNvPr>
          <p:cNvSpPr txBox="1"/>
          <p:nvPr/>
        </p:nvSpPr>
        <p:spPr>
          <a:xfrm>
            <a:off x="1657351" y="4729608"/>
            <a:ext cx="1471194"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Traffic Assignment</a:t>
            </a:r>
          </a:p>
        </p:txBody>
      </p:sp>
      <p:cxnSp>
        <p:nvCxnSpPr>
          <p:cNvPr id="12" name="Straight Arrow Connector 11">
            <a:extLst>
              <a:ext uri="{FF2B5EF4-FFF2-40B4-BE49-F238E27FC236}">
                <a16:creationId xmlns:a16="http://schemas.microsoft.com/office/drawing/2014/main" id="{A4CE50A6-80A1-4B07-8B57-AFB42564E2EF}"/>
              </a:ext>
            </a:extLst>
          </p:cNvPr>
          <p:cNvCxnSpPr>
            <a:cxnSpLocks/>
            <a:stCxn id="8" idx="2"/>
          </p:cNvCxnSpPr>
          <p:nvPr/>
        </p:nvCxnSpPr>
        <p:spPr>
          <a:xfrm>
            <a:off x="2357349" y="3235445"/>
            <a:ext cx="0" cy="3167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6484D4-9FD7-4DBF-AF13-9DB93CBACF7A}"/>
              </a:ext>
            </a:extLst>
          </p:cNvPr>
          <p:cNvCxnSpPr>
            <a:cxnSpLocks/>
            <a:stCxn id="9" idx="2"/>
          </p:cNvCxnSpPr>
          <p:nvPr/>
        </p:nvCxnSpPr>
        <p:spPr>
          <a:xfrm flipH="1">
            <a:off x="2357347" y="3865752"/>
            <a:ext cx="1" cy="26719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C6080C-B720-47FE-8D39-14D9E2AA168E}"/>
              </a:ext>
            </a:extLst>
          </p:cNvPr>
          <p:cNvCxnSpPr>
            <a:cxnSpLocks/>
            <a:stCxn id="10" idx="2"/>
          </p:cNvCxnSpPr>
          <p:nvPr/>
        </p:nvCxnSpPr>
        <p:spPr>
          <a:xfrm>
            <a:off x="2362013" y="4446120"/>
            <a:ext cx="0" cy="2114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D537B88-4417-41CE-BEA8-285AB820D3FA}"/>
              </a:ext>
            </a:extLst>
          </p:cNvPr>
          <p:cNvSpPr txBox="1"/>
          <p:nvPr/>
        </p:nvSpPr>
        <p:spPr>
          <a:xfrm>
            <a:off x="1706616" y="2523633"/>
            <a:ext cx="1284276" cy="276999"/>
          </a:xfrm>
          <a:prstGeom prst="rect">
            <a:avLst/>
          </a:prstGeom>
          <a:noFill/>
        </p:spPr>
        <p:txBody>
          <a:bodyPr wrap="square" rtlCol="0">
            <a:spAutoFit/>
          </a:bodyPr>
          <a:lstStyle/>
          <a:p>
            <a:r>
              <a:rPr lang="en-US" sz="1200" b="1" dirty="0"/>
              <a:t>Four-Step Model</a:t>
            </a:r>
          </a:p>
        </p:txBody>
      </p:sp>
      <p:sp>
        <p:nvSpPr>
          <p:cNvPr id="16" name="TextBox 15">
            <a:extLst>
              <a:ext uri="{FF2B5EF4-FFF2-40B4-BE49-F238E27FC236}">
                <a16:creationId xmlns:a16="http://schemas.microsoft.com/office/drawing/2014/main" id="{2A68EAD8-5FC7-4133-9AA1-35036615A703}"/>
              </a:ext>
            </a:extLst>
          </p:cNvPr>
          <p:cNvSpPr txBox="1"/>
          <p:nvPr/>
        </p:nvSpPr>
        <p:spPr>
          <a:xfrm>
            <a:off x="1568011" y="5257231"/>
            <a:ext cx="16002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a:t>ELToD Model</a:t>
            </a:r>
          </a:p>
        </p:txBody>
      </p:sp>
      <p:sp>
        <p:nvSpPr>
          <p:cNvPr id="17" name="TextBox 16">
            <a:extLst>
              <a:ext uri="{FF2B5EF4-FFF2-40B4-BE49-F238E27FC236}">
                <a16:creationId xmlns:a16="http://schemas.microsoft.com/office/drawing/2014/main" id="{981F4DA2-D969-4530-9A56-BCEB9CCE370B}"/>
              </a:ext>
            </a:extLst>
          </p:cNvPr>
          <p:cNvSpPr txBox="1"/>
          <p:nvPr/>
        </p:nvSpPr>
        <p:spPr>
          <a:xfrm>
            <a:off x="4076431" y="2925164"/>
            <a:ext cx="157528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t>Activity Generation &amp; Scheduling</a:t>
            </a:r>
          </a:p>
        </p:txBody>
      </p:sp>
      <p:sp>
        <p:nvSpPr>
          <p:cNvPr id="18" name="TextBox 17">
            <a:extLst>
              <a:ext uri="{FF2B5EF4-FFF2-40B4-BE49-F238E27FC236}">
                <a16:creationId xmlns:a16="http://schemas.microsoft.com/office/drawing/2014/main" id="{CCA5C520-9810-4846-A426-7020884C8729}"/>
              </a:ext>
            </a:extLst>
          </p:cNvPr>
          <p:cNvSpPr txBox="1"/>
          <p:nvPr/>
        </p:nvSpPr>
        <p:spPr>
          <a:xfrm>
            <a:off x="4076432" y="3634920"/>
            <a:ext cx="157528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Destination Choice</a:t>
            </a:r>
          </a:p>
        </p:txBody>
      </p:sp>
      <p:sp>
        <p:nvSpPr>
          <p:cNvPr id="19" name="TextBox 18">
            <a:extLst>
              <a:ext uri="{FF2B5EF4-FFF2-40B4-BE49-F238E27FC236}">
                <a16:creationId xmlns:a16="http://schemas.microsoft.com/office/drawing/2014/main" id="{EC5D02A1-214B-402B-B595-DDCD05DB465A}"/>
              </a:ext>
            </a:extLst>
          </p:cNvPr>
          <p:cNvSpPr txBox="1"/>
          <p:nvPr/>
        </p:nvSpPr>
        <p:spPr>
          <a:xfrm>
            <a:off x="4287460" y="4238686"/>
            <a:ext cx="12192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t>Mode Choice</a:t>
            </a:r>
          </a:p>
        </p:txBody>
      </p:sp>
      <p:sp>
        <p:nvSpPr>
          <p:cNvPr id="20" name="TextBox 19">
            <a:extLst>
              <a:ext uri="{FF2B5EF4-FFF2-40B4-BE49-F238E27FC236}">
                <a16:creationId xmlns:a16="http://schemas.microsoft.com/office/drawing/2014/main" id="{67C1279E-EB67-4D8D-9B18-704BC0952E06}"/>
              </a:ext>
            </a:extLst>
          </p:cNvPr>
          <p:cNvSpPr txBox="1"/>
          <p:nvPr/>
        </p:nvSpPr>
        <p:spPr>
          <a:xfrm>
            <a:off x="4076423" y="4717153"/>
            <a:ext cx="1575281"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Traffic Assignment</a:t>
            </a:r>
          </a:p>
        </p:txBody>
      </p:sp>
      <p:cxnSp>
        <p:nvCxnSpPr>
          <p:cNvPr id="21" name="Straight Arrow Connector 20">
            <a:extLst>
              <a:ext uri="{FF2B5EF4-FFF2-40B4-BE49-F238E27FC236}">
                <a16:creationId xmlns:a16="http://schemas.microsoft.com/office/drawing/2014/main" id="{253604E1-A6F4-4FA4-8497-22A03374C831}"/>
              </a:ext>
            </a:extLst>
          </p:cNvPr>
          <p:cNvCxnSpPr>
            <a:cxnSpLocks/>
            <a:stCxn id="17" idx="2"/>
            <a:endCxn id="18" idx="0"/>
          </p:cNvCxnSpPr>
          <p:nvPr/>
        </p:nvCxnSpPr>
        <p:spPr>
          <a:xfrm>
            <a:off x="4864072" y="3386829"/>
            <a:ext cx="0" cy="24809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AC53E6D-1D69-4A2B-B6F5-3C89BB1C9D99}"/>
              </a:ext>
            </a:extLst>
          </p:cNvPr>
          <p:cNvCxnSpPr>
            <a:cxnSpLocks/>
            <a:endCxn id="19" idx="0"/>
          </p:cNvCxnSpPr>
          <p:nvPr/>
        </p:nvCxnSpPr>
        <p:spPr>
          <a:xfrm>
            <a:off x="4884332" y="3933992"/>
            <a:ext cx="12728" cy="30469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D5D961A-983B-4690-BFFF-29FACCAB9E3D}"/>
              </a:ext>
            </a:extLst>
          </p:cNvPr>
          <p:cNvCxnSpPr/>
          <p:nvPr/>
        </p:nvCxnSpPr>
        <p:spPr>
          <a:xfrm>
            <a:off x="4897060" y="4518130"/>
            <a:ext cx="0" cy="2114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82094B9-FB1B-450E-A8F8-988CD1124D14}"/>
              </a:ext>
            </a:extLst>
          </p:cNvPr>
          <p:cNvSpPr txBox="1"/>
          <p:nvPr/>
        </p:nvSpPr>
        <p:spPr>
          <a:xfrm>
            <a:off x="4031311" y="2589154"/>
            <a:ext cx="1780403" cy="276999"/>
          </a:xfrm>
          <a:prstGeom prst="rect">
            <a:avLst/>
          </a:prstGeom>
          <a:noFill/>
        </p:spPr>
        <p:txBody>
          <a:bodyPr wrap="square" rtlCol="0">
            <a:spAutoFit/>
          </a:bodyPr>
          <a:lstStyle/>
          <a:p>
            <a:r>
              <a:rPr lang="en-US" sz="1200" b="1" dirty="0"/>
              <a:t>Activity-Based Model</a:t>
            </a:r>
          </a:p>
        </p:txBody>
      </p:sp>
      <p:sp>
        <p:nvSpPr>
          <p:cNvPr id="25" name="TextBox 24">
            <a:extLst>
              <a:ext uri="{FF2B5EF4-FFF2-40B4-BE49-F238E27FC236}">
                <a16:creationId xmlns:a16="http://schemas.microsoft.com/office/drawing/2014/main" id="{2F90EB75-F9DD-4FA7-BDA0-F021645FB046}"/>
              </a:ext>
            </a:extLst>
          </p:cNvPr>
          <p:cNvSpPr txBox="1"/>
          <p:nvPr/>
        </p:nvSpPr>
        <p:spPr>
          <a:xfrm>
            <a:off x="3999792" y="5250903"/>
            <a:ext cx="16002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a:t>ELToD Model</a:t>
            </a:r>
          </a:p>
        </p:txBody>
      </p:sp>
      <p:pic>
        <p:nvPicPr>
          <p:cNvPr id="26" name="Picture 2">
            <a:extLst>
              <a:ext uri="{FF2B5EF4-FFF2-40B4-BE49-F238E27FC236}">
                <a16:creationId xmlns:a16="http://schemas.microsoft.com/office/drawing/2014/main" id="{E6D4472C-CBB9-4C18-8614-665765F53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955" y="1321578"/>
            <a:ext cx="1869276" cy="2612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6">
            <a:extLst>
              <a:ext uri="{FF2B5EF4-FFF2-40B4-BE49-F238E27FC236}">
                <a16:creationId xmlns:a16="http://schemas.microsoft.com/office/drawing/2014/main" id="{1CDA2694-E002-4D8B-8EB1-806CAB08FD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3355" y="4285747"/>
            <a:ext cx="1109519" cy="967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7">
            <a:extLst>
              <a:ext uri="{FF2B5EF4-FFF2-40B4-BE49-F238E27FC236}">
                <a16:creationId xmlns:a16="http://schemas.microsoft.com/office/drawing/2014/main" id="{7568AD71-6D24-4D2A-9A7E-5FF8B7FAD7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1755" y="3286309"/>
            <a:ext cx="2079056" cy="1347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951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041" y="1710534"/>
            <a:ext cx="4118076" cy="457195"/>
          </a:xfrm>
          <a:effectLst>
            <a:outerShdw blurRad="50800" dist="38100" dir="13500000" algn="br" rotWithShape="0">
              <a:prstClr val="black">
                <a:alpha val="40000"/>
              </a:prstClr>
            </a:outerShdw>
          </a:effectLst>
        </p:spPr>
        <p:txBody>
          <a:bodyPr/>
          <a:lstStyle/>
          <a:p>
            <a:r>
              <a:rPr lang="en-US" dirty="0">
                <a:solidFill>
                  <a:srgbClr val="7030A0"/>
                </a:solidFill>
              </a:rPr>
              <a:t>ELToDv4 Flow Chart</a:t>
            </a:r>
          </a:p>
        </p:txBody>
      </p:sp>
      <p:grpSp>
        <p:nvGrpSpPr>
          <p:cNvPr id="3" name="Group 2">
            <a:extLst>
              <a:ext uri="{FF2B5EF4-FFF2-40B4-BE49-F238E27FC236}">
                <a16:creationId xmlns:a16="http://schemas.microsoft.com/office/drawing/2014/main" id="{2F9A8D49-BAE8-4581-AB63-B70BDF7AD69E}"/>
              </a:ext>
            </a:extLst>
          </p:cNvPr>
          <p:cNvGrpSpPr/>
          <p:nvPr/>
        </p:nvGrpSpPr>
        <p:grpSpPr>
          <a:xfrm>
            <a:off x="7948724" y="2591541"/>
            <a:ext cx="2071583" cy="2070239"/>
            <a:chOff x="4658212" y="2148705"/>
            <a:chExt cx="2071583" cy="2070239"/>
          </a:xfrm>
        </p:grpSpPr>
        <p:sp>
          <p:nvSpPr>
            <p:cNvPr id="28" name="Line Callout 1 (Border and Accent Bar) 27"/>
            <p:cNvSpPr/>
            <p:nvPr/>
          </p:nvSpPr>
          <p:spPr>
            <a:xfrm>
              <a:off x="4658212" y="2148705"/>
              <a:ext cx="2057400" cy="595698"/>
            </a:xfrm>
            <a:prstGeom prst="accentBorderCallout1">
              <a:avLst>
                <a:gd name="adj1" fmla="val 49002"/>
                <a:gd name="adj2" fmla="val -8333"/>
                <a:gd name="adj3" fmla="val 48611"/>
                <a:gd name="adj4" fmla="val -68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 Dependent Shortest Path</a:t>
              </a:r>
            </a:p>
          </p:txBody>
        </p:sp>
        <p:sp>
          <p:nvSpPr>
            <p:cNvPr id="29" name="Line Callout 1 (Border and Accent Bar) 28"/>
            <p:cNvSpPr/>
            <p:nvPr/>
          </p:nvSpPr>
          <p:spPr>
            <a:xfrm>
              <a:off x="4672395" y="2903755"/>
              <a:ext cx="2057400" cy="595698"/>
            </a:xfrm>
            <a:prstGeom prst="accentBorderCallout1">
              <a:avLst>
                <a:gd name="adj1" fmla="val 49002"/>
                <a:gd name="adj2" fmla="val -8333"/>
                <a:gd name="adj3" fmla="val 49731"/>
                <a:gd name="adj4" fmla="val -68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Mixed Logit Toll Choice Model</a:t>
              </a:r>
            </a:p>
          </p:txBody>
        </p:sp>
        <p:sp>
          <p:nvSpPr>
            <p:cNvPr id="30" name="Line Callout 1 (Border and Accent Bar) 29"/>
            <p:cNvSpPr/>
            <p:nvPr/>
          </p:nvSpPr>
          <p:spPr>
            <a:xfrm>
              <a:off x="4672395" y="3623246"/>
              <a:ext cx="2057400" cy="595698"/>
            </a:xfrm>
            <a:prstGeom prst="accentBorderCallout1">
              <a:avLst>
                <a:gd name="adj1" fmla="val 49002"/>
                <a:gd name="adj2" fmla="val -8333"/>
                <a:gd name="adj3" fmla="val 49731"/>
                <a:gd name="adj4" fmla="val -68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Toll Policy Curve</a:t>
              </a:r>
            </a:p>
          </p:txBody>
        </p:sp>
      </p:grpSp>
      <p:sp>
        <p:nvSpPr>
          <p:cNvPr id="31" name="Title 1">
            <a:extLst>
              <a:ext uri="{FF2B5EF4-FFF2-40B4-BE49-F238E27FC236}">
                <a16:creationId xmlns:a16="http://schemas.microsoft.com/office/drawing/2014/main" id="{2980455D-7DFC-4EA8-BDA4-0A835D789BB3}"/>
              </a:ext>
            </a:extLst>
          </p:cNvPr>
          <p:cNvSpPr txBox="1">
            <a:spLocks/>
          </p:cNvSpPr>
          <p:nvPr/>
        </p:nvSpPr>
        <p:spPr>
          <a:xfrm>
            <a:off x="228600" y="152400"/>
            <a:ext cx="8763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kern="1200">
                <a:solidFill>
                  <a:srgbClr val="FFCC00"/>
                </a:solidFill>
                <a:latin typeface="Century Gothic" pitchFamily="34" charset="0"/>
                <a:ea typeface="+mj-ea"/>
                <a:cs typeface="+mj-cs"/>
              </a:defRPr>
            </a:lvl1pPr>
          </a:lstStyle>
          <a:p>
            <a:pPr algn="l"/>
            <a:r>
              <a:rPr lang="en-US" dirty="0">
                <a:solidFill>
                  <a:schemeClr val="tx1"/>
                </a:solidFill>
              </a:rPr>
              <a:t>ELToDv4 Design and Features</a:t>
            </a:r>
          </a:p>
        </p:txBody>
      </p:sp>
      <p:grpSp>
        <p:nvGrpSpPr>
          <p:cNvPr id="38" name="Group 37">
            <a:extLst>
              <a:ext uri="{FF2B5EF4-FFF2-40B4-BE49-F238E27FC236}">
                <a16:creationId xmlns:a16="http://schemas.microsoft.com/office/drawing/2014/main" id="{A68BA64F-DC09-45FF-8931-37D6DA07A738}"/>
              </a:ext>
            </a:extLst>
          </p:cNvPr>
          <p:cNvGrpSpPr/>
          <p:nvPr/>
        </p:nvGrpSpPr>
        <p:grpSpPr>
          <a:xfrm>
            <a:off x="1992795" y="1620507"/>
            <a:ext cx="1999376" cy="847454"/>
            <a:chOff x="294389" y="1605582"/>
            <a:chExt cx="1999376" cy="847454"/>
          </a:xfrm>
        </p:grpSpPr>
        <p:sp>
          <p:nvSpPr>
            <p:cNvPr id="34" name="Right Brace 33">
              <a:extLst>
                <a:ext uri="{FF2B5EF4-FFF2-40B4-BE49-F238E27FC236}">
                  <a16:creationId xmlns:a16="http://schemas.microsoft.com/office/drawing/2014/main" id="{33284AF1-CD62-4C32-8A70-6D0F228326E2}"/>
                </a:ext>
              </a:extLst>
            </p:cNvPr>
            <p:cNvSpPr/>
            <p:nvPr/>
          </p:nvSpPr>
          <p:spPr>
            <a:xfrm>
              <a:off x="1957468" y="1605582"/>
              <a:ext cx="336297" cy="8348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a:extLst>
                <a:ext uri="{FF2B5EF4-FFF2-40B4-BE49-F238E27FC236}">
                  <a16:creationId xmlns:a16="http://schemas.microsoft.com/office/drawing/2014/main" id="{664DE050-6EC1-49BB-B379-10B8999C75F2}"/>
                </a:ext>
              </a:extLst>
            </p:cNvPr>
            <p:cNvGrpSpPr/>
            <p:nvPr/>
          </p:nvGrpSpPr>
          <p:grpSpPr>
            <a:xfrm>
              <a:off x="294389" y="1618179"/>
              <a:ext cx="1552175" cy="834857"/>
              <a:chOff x="689130" y="1496479"/>
              <a:chExt cx="1552175" cy="834857"/>
            </a:xfrm>
          </p:grpSpPr>
          <p:grpSp>
            <p:nvGrpSpPr>
              <p:cNvPr id="27" name="Group 26">
                <a:extLst>
                  <a:ext uri="{FF2B5EF4-FFF2-40B4-BE49-F238E27FC236}">
                    <a16:creationId xmlns:a16="http://schemas.microsoft.com/office/drawing/2014/main" id="{520FF256-67FF-4E3B-9DC4-9505AE9343D6}"/>
                  </a:ext>
                </a:extLst>
              </p:cNvPr>
              <p:cNvGrpSpPr/>
              <p:nvPr/>
            </p:nvGrpSpPr>
            <p:grpSpPr>
              <a:xfrm>
                <a:off x="689130" y="1496479"/>
                <a:ext cx="1552175" cy="834857"/>
                <a:chOff x="914400" y="1192467"/>
                <a:chExt cx="1552175" cy="834857"/>
              </a:xfrm>
            </p:grpSpPr>
            <p:sp>
              <p:nvSpPr>
                <p:cNvPr id="32" name="TextBox 31">
                  <a:extLst>
                    <a:ext uri="{FF2B5EF4-FFF2-40B4-BE49-F238E27FC236}">
                      <a16:creationId xmlns:a16="http://schemas.microsoft.com/office/drawing/2014/main" id="{6BB50275-2311-4D48-875A-0CC205DAC023}"/>
                    </a:ext>
                  </a:extLst>
                </p:cNvPr>
                <p:cNvSpPr txBox="1"/>
                <p:nvPr/>
              </p:nvSpPr>
              <p:spPr>
                <a:xfrm>
                  <a:off x="914400" y="1192467"/>
                  <a:ext cx="1552175"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Activity-Based Model</a:t>
                  </a:r>
                </a:p>
              </p:txBody>
            </p:sp>
            <p:sp>
              <p:nvSpPr>
                <p:cNvPr id="33" name="TextBox 32">
                  <a:extLst>
                    <a:ext uri="{FF2B5EF4-FFF2-40B4-BE49-F238E27FC236}">
                      <a16:creationId xmlns:a16="http://schemas.microsoft.com/office/drawing/2014/main" id="{43B74FEC-5225-4531-9B52-94C5B28E1FFD}"/>
                    </a:ext>
                  </a:extLst>
                </p:cNvPr>
                <p:cNvSpPr txBox="1"/>
                <p:nvPr/>
              </p:nvSpPr>
              <p:spPr>
                <a:xfrm>
                  <a:off x="914400" y="1750329"/>
                  <a:ext cx="1552175"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Four-Step Model</a:t>
                  </a:r>
                </a:p>
              </p:txBody>
            </p:sp>
          </p:grpSp>
          <p:sp>
            <p:nvSpPr>
              <p:cNvPr id="35" name="TextBox 34">
                <a:extLst>
                  <a:ext uri="{FF2B5EF4-FFF2-40B4-BE49-F238E27FC236}">
                    <a16:creationId xmlns:a16="http://schemas.microsoft.com/office/drawing/2014/main" id="{633A8465-E3EB-4250-95A9-0C151390D16B}"/>
                  </a:ext>
                </a:extLst>
              </p:cNvPr>
              <p:cNvSpPr txBox="1"/>
              <p:nvPr/>
            </p:nvSpPr>
            <p:spPr>
              <a:xfrm>
                <a:off x="1192442" y="1729242"/>
                <a:ext cx="506605" cy="369332"/>
              </a:xfrm>
              <a:prstGeom prst="rect">
                <a:avLst/>
              </a:prstGeom>
              <a:noFill/>
            </p:spPr>
            <p:txBody>
              <a:bodyPr wrap="square" rtlCol="0">
                <a:spAutoFit/>
              </a:bodyPr>
              <a:lstStyle/>
              <a:p>
                <a:pPr algn="ctr"/>
                <a:r>
                  <a:rPr lang="en-US" dirty="0"/>
                  <a:t>or</a:t>
                </a:r>
              </a:p>
            </p:txBody>
          </p:sp>
        </p:grpSp>
      </p:grpSp>
      <p:sp>
        <p:nvSpPr>
          <p:cNvPr id="37" name="Left Bracket 36">
            <a:extLst>
              <a:ext uri="{FF2B5EF4-FFF2-40B4-BE49-F238E27FC236}">
                <a16:creationId xmlns:a16="http://schemas.microsoft.com/office/drawing/2014/main" id="{AC8E8EED-00A4-48F5-8BC9-59B832A67B3C}"/>
              </a:ext>
            </a:extLst>
          </p:cNvPr>
          <p:cNvSpPr/>
          <p:nvPr/>
        </p:nvSpPr>
        <p:spPr>
          <a:xfrm>
            <a:off x="4088235" y="1655478"/>
            <a:ext cx="179988" cy="75585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Line Callout 1 (Border and Accent Bar) 29">
            <a:extLst>
              <a:ext uri="{FF2B5EF4-FFF2-40B4-BE49-F238E27FC236}">
                <a16:creationId xmlns:a16="http://schemas.microsoft.com/office/drawing/2014/main" id="{6783CA52-B060-4D20-BA81-734A1F717F38}"/>
              </a:ext>
            </a:extLst>
          </p:cNvPr>
          <p:cNvSpPr/>
          <p:nvPr/>
        </p:nvSpPr>
        <p:spPr>
          <a:xfrm>
            <a:off x="7962907" y="4785573"/>
            <a:ext cx="2057400" cy="595698"/>
          </a:xfrm>
          <a:prstGeom prst="accentBorderCallout1">
            <a:avLst>
              <a:gd name="adj1" fmla="val 49002"/>
              <a:gd name="adj2" fmla="val -8333"/>
              <a:gd name="adj3" fmla="val 49731"/>
              <a:gd name="adj4" fmla="val -6882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Technology</a:t>
            </a:r>
            <a:r>
              <a:rPr lang="en-US" dirty="0"/>
              <a:t> </a:t>
            </a:r>
            <a:r>
              <a:rPr lang="en-US" sz="1600" dirty="0"/>
              <a:t>Variables (</a:t>
            </a:r>
            <a:r>
              <a:rPr lang="en-US" sz="1600" dirty="0" err="1"/>
              <a:t>e.g.CAVs</a:t>
            </a:r>
            <a:r>
              <a:rPr lang="en-US" sz="1600" dirty="0"/>
              <a:t>)</a:t>
            </a:r>
            <a:endParaRPr lang="en-US" dirty="0"/>
          </a:p>
        </p:txBody>
      </p:sp>
      <p:grpSp>
        <p:nvGrpSpPr>
          <p:cNvPr id="48" name="Group 47">
            <a:extLst>
              <a:ext uri="{FF2B5EF4-FFF2-40B4-BE49-F238E27FC236}">
                <a16:creationId xmlns:a16="http://schemas.microsoft.com/office/drawing/2014/main" id="{31C203F8-E0FD-46C7-B661-07417292EEBC}"/>
              </a:ext>
            </a:extLst>
          </p:cNvPr>
          <p:cNvGrpSpPr/>
          <p:nvPr/>
        </p:nvGrpSpPr>
        <p:grpSpPr>
          <a:xfrm>
            <a:off x="2040104" y="1661702"/>
            <a:ext cx="4216483" cy="4074297"/>
            <a:chOff x="618397" y="1689834"/>
            <a:chExt cx="4216483" cy="4074297"/>
          </a:xfrm>
        </p:grpSpPr>
        <p:grpSp>
          <p:nvGrpSpPr>
            <p:cNvPr id="4" name="Group 3"/>
            <p:cNvGrpSpPr/>
            <p:nvPr/>
          </p:nvGrpSpPr>
          <p:grpSpPr>
            <a:xfrm>
              <a:off x="2705093" y="1689834"/>
              <a:ext cx="2129787" cy="4074297"/>
              <a:chOff x="3509012" y="554851"/>
              <a:chExt cx="2129787" cy="4074297"/>
            </a:xfrm>
          </p:grpSpPr>
          <p:sp>
            <p:nvSpPr>
              <p:cNvPr id="5" name="TextBox 4"/>
              <p:cNvSpPr txBox="1"/>
              <p:nvPr/>
            </p:nvSpPr>
            <p:spPr>
              <a:xfrm>
                <a:off x="3603330" y="554851"/>
                <a:ext cx="1323575"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Read Trips Table </a:t>
                </a:r>
              </a:p>
            </p:txBody>
          </p:sp>
          <p:sp>
            <p:nvSpPr>
              <p:cNvPr id="6" name="TextBox 5"/>
              <p:cNvSpPr txBox="1"/>
              <p:nvPr/>
            </p:nvSpPr>
            <p:spPr>
              <a:xfrm>
                <a:off x="3706317" y="999352"/>
                <a:ext cx="1117600"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Read Network</a:t>
                </a:r>
              </a:p>
            </p:txBody>
          </p:sp>
          <p:sp>
            <p:nvSpPr>
              <p:cNvPr id="7" name="TextBox 6"/>
              <p:cNvSpPr txBox="1"/>
              <p:nvPr/>
            </p:nvSpPr>
            <p:spPr>
              <a:xfrm>
                <a:off x="3739852" y="1456551"/>
                <a:ext cx="1050530"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Path Building</a:t>
                </a:r>
              </a:p>
            </p:txBody>
          </p:sp>
          <p:sp>
            <p:nvSpPr>
              <p:cNvPr id="8" name="TextBox 7"/>
              <p:cNvSpPr txBox="1"/>
              <p:nvPr/>
            </p:nvSpPr>
            <p:spPr>
              <a:xfrm>
                <a:off x="3722985" y="1913752"/>
                <a:ext cx="1084264"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Load Packets</a:t>
                </a:r>
              </a:p>
            </p:txBody>
          </p:sp>
          <p:sp>
            <p:nvSpPr>
              <p:cNvPr id="9" name="TextBox 8"/>
              <p:cNvSpPr txBox="1"/>
              <p:nvPr/>
            </p:nvSpPr>
            <p:spPr>
              <a:xfrm>
                <a:off x="3645098" y="2370952"/>
                <a:ext cx="1240038" cy="461661"/>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Split Packets at Decision Nodes</a:t>
                </a:r>
              </a:p>
            </p:txBody>
          </p:sp>
          <p:sp>
            <p:nvSpPr>
              <p:cNvPr id="10" name="TextBox 9"/>
              <p:cNvSpPr txBox="1"/>
              <p:nvPr/>
            </p:nvSpPr>
            <p:spPr>
              <a:xfrm>
                <a:off x="3743820" y="2980552"/>
                <a:ext cx="1042594"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Update Time</a:t>
                </a:r>
              </a:p>
            </p:txBody>
          </p:sp>
          <p:sp>
            <p:nvSpPr>
              <p:cNvPr id="11" name="TextBox 10"/>
              <p:cNvSpPr txBox="1"/>
              <p:nvPr/>
            </p:nvSpPr>
            <p:spPr>
              <a:xfrm>
                <a:off x="3786088" y="3418702"/>
                <a:ext cx="958058"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Update Toll</a:t>
                </a:r>
              </a:p>
            </p:txBody>
          </p:sp>
          <p:cxnSp>
            <p:nvCxnSpPr>
              <p:cNvPr id="12" name="Straight Connector 11"/>
              <p:cNvCxnSpPr/>
              <p:nvPr/>
            </p:nvCxnSpPr>
            <p:spPr>
              <a:xfrm flipH="1" flipV="1">
                <a:off x="4265811" y="1733550"/>
                <a:ext cx="1" cy="18020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9" idx="0"/>
                <a:endCxn id="8" idx="2"/>
              </p:cNvCxnSpPr>
              <p:nvPr/>
            </p:nvCxnSpPr>
            <p:spPr>
              <a:xfrm flipV="1">
                <a:off x="4265117" y="2190747"/>
                <a:ext cx="0" cy="1802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0" idx="0"/>
                <a:endCxn id="9" idx="2"/>
              </p:cNvCxnSpPr>
              <p:nvPr/>
            </p:nvCxnSpPr>
            <p:spPr>
              <a:xfrm flipV="1">
                <a:off x="4265117" y="2832613"/>
                <a:ext cx="0" cy="147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1" idx="0"/>
                <a:endCxn id="10" idx="2"/>
              </p:cNvCxnSpPr>
              <p:nvPr/>
            </p:nvCxnSpPr>
            <p:spPr>
              <a:xfrm flipV="1">
                <a:off x="4265117" y="3257547"/>
                <a:ext cx="0" cy="161155"/>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509012" y="3866470"/>
                <a:ext cx="1518799"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err="1"/>
                  <a:t>CheckConvergence</a:t>
                </a:r>
                <a:endParaRPr lang="en-US" sz="1200" dirty="0"/>
              </a:p>
            </p:txBody>
          </p:sp>
          <p:cxnSp>
            <p:nvCxnSpPr>
              <p:cNvPr id="17" name="Straight Connector 16"/>
              <p:cNvCxnSpPr>
                <a:cxnSpLocks/>
                <a:stCxn id="16" idx="0"/>
              </p:cNvCxnSpPr>
              <p:nvPr/>
            </p:nvCxnSpPr>
            <p:spPr>
              <a:xfrm flipH="1" flipV="1">
                <a:off x="4265812" y="3695700"/>
                <a:ext cx="2600" cy="1707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4265811" y="1276349"/>
                <a:ext cx="1" cy="18020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265811" y="819150"/>
                <a:ext cx="1" cy="1802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a:endCxn id="16" idx="3"/>
              </p:cNvCxnSpPr>
              <p:nvPr/>
            </p:nvCxnSpPr>
            <p:spPr>
              <a:xfrm flipH="1">
                <a:off x="5027811" y="4004968"/>
                <a:ext cx="6109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V="1">
                <a:off x="5638799" y="1595050"/>
                <a:ext cx="0" cy="24099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7" idx="3"/>
              </p:cNvCxnSpPr>
              <p:nvPr/>
            </p:nvCxnSpPr>
            <p:spPr>
              <a:xfrm flipH="1">
                <a:off x="4790382" y="1595048"/>
                <a:ext cx="84841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055987" y="3761603"/>
                <a:ext cx="457200" cy="276999"/>
              </a:xfrm>
              <a:prstGeom prst="rect">
                <a:avLst/>
              </a:prstGeom>
              <a:noFill/>
            </p:spPr>
            <p:txBody>
              <a:bodyPr wrap="square" lIns="91436" tIns="45718" rIns="91436" bIns="45718" rtlCol="0">
                <a:spAutoFit/>
              </a:bodyPr>
              <a:lstStyle/>
              <a:p>
                <a:r>
                  <a:rPr lang="en-US" sz="1200" dirty="0"/>
                  <a:t>No</a:t>
                </a:r>
              </a:p>
            </p:txBody>
          </p:sp>
          <p:cxnSp>
            <p:nvCxnSpPr>
              <p:cNvPr id="24" name="Straight Connector 23"/>
              <p:cNvCxnSpPr/>
              <p:nvPr/>
            </p:nvCxnSpPr>
            <p:spPr>
              <a:xfrm flipH="1" flipV="1">
                <a:off x="4268587" y="4162348"/>
                <a:ext cx="1" cy="180202"/>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706318" y="4352153"/>
                <a:ext cx="1117599" cy="276995"/>
              </a:xfrm>
              <a:prstGeom prst="rect">
                <a:avLst/>
              </a:prstGeom>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Write Output</a:t>
                </a:r>
              </a:p>
            </p:txBody>
          </p:sp>
          <p:sp>
            <p:nvSpPr>
              <p:cNvPr id="26" name="TextBox 25"/>
              <p:cNvSpPr txBox="1"/>
              <p:nvPr/>
            </p:nvSpPr>
            <p:spPr>
              <a:xfrm>
                <a:off x="4280892" y="4123552"/>
                <a:ext cx="457200" cy="276999"/>
              </a:xfrm>
              <a:prstGeom prst="rect">
                <a:avLst/>
              </a:prstGeom>
              <a:noFill/>
            </p:spPr>
            <p:txBody>
              <a:bodyPr wrap="square" lIns="91436" tIns="45718" rIns="91436" bIns="45718" rtlCol="0">
                <a:spAutoFit/>
              </a:bodyPr>
              <a:lstStyle/>
              <a:p>
                <a:r>
                  <a:rPr lang="en-US" sz="1200" dirty="0"/>
                  <a:t>Yes</a:t>
                </a:r>
              </a:p>
            </p:txBody>
          </p:sp>
        </p:grpSp>
        <p:sp>
          <p:nvSpPr>
            <p:cNvPr id="40" name="TextBox 39">
              <a:extLst>
                <a:ext uri="{FF2B5EF4-FFF2-40B4-BE49-F238E27FC236}">
                  <a16:creationId xmlns:a16="http://schemas.microsoft.com/office/drawing/2014/main" id="{4E435CB4-E851-457B-8115-71E29263E276}"/>
                </a:ext>
              </a:extLst>
            </p:cNvPr>
            <p:cNvSpPr txBox="1"/>
            <p:nvPr/>
          </p:nvSpPr>
          <p:spPr>
            <a:xfrm>
              <a:off x="618397" y="5276618"/>
              <a:ext cx="1233539" cy="46166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wrap="square" lIns="91436" tIns="45718" rIns="91436" bIns="45718" rtlCol="0">
              <a:spAutoFit/>
            </a:bodyPr>
            <a:lstStyle/>
            <a:p>
              <a:r>
                <a:rPr lang="en-US" sz="1200" dirty="0"/>
                <a:t>Queue Spillback</a:t>
              </a:r>
            </a:p>
          </p:txBody>
        </p:sp>
        <p:cxnSp>
          <p:nvCxnSpPr>
            <p:cNvPr id="42" name="Connector: Elbow 41">
              <a:extLst>
                <a:ext uri="{FF2B5EF4-FFF2-40B4-BE49-F238E27FC236}">
                  <a16:creationId xmlns:a16="http://schemas.microsoft.com/office/drawing/2014/main" id="{74FBC534-4113-4388-ADAB-86D37FD1E644}"/>
                </a:ext>
              </a:extLst>
            </p:cNvPr>
            <p:cNvCxnSpPr>
              <a:cxnSpLocks/>
              <a:stCxn id="16" idx="1"/>
            </p:cNvCxnSpPr>
            <p:nvPr/>
          </p:nvCxnSpPr>
          <p:spPr>
            <a:xfrm rot="10800000" flipV="1">
              <a:off x="1828811" y="5139950"/>
              <a:ext cx="876283" cy="24747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519B3A3-C4A6-4ED7-9F10-24AF4ADB716A}"/>
                </a:ext>
              </a:extLst>
            </p:cNvPr>
            <p:cNvCxnSpPr>
              <a:cxnSpLocks/>
              <a:stCxn id="40" idx="3"/>
              <a:endCxn id="25" idx="1"/>
            </p:cNvCxnSpPr>
            <p:nvPr/>
          </p:nvCxnSpPr>
          <p:spPr>
            <a:xfrm>
              <a:off x="1851936" y="5507449"/>
              <a:ext cx="1050463" cy="118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98779419-6768-4EEA-8707-CC46067D432A}"/>
              </a:ext>
            </a:extLst>
          </p:cNvPr>
          <p:cNvSpPr/>
          <p:nvPr/>
        </p:nvSpPr>
        <p:spPr>
          <a:xfrm>
            <a:off x="7848600" y="5754535"/>
            <a:ext cx="228600" cy="14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3DD81C9-B283-46B2-94E5-C4C3AEB40095}"/>
              </a:ext>
            </a:extLst>
          </p:cNvPr>
          <p:cNvSpPr/>
          <p:nvPr/>
        </p:nvSpPr>
        <p:spPr>
          <a:xfrm>
            <a:off x="7848600" y="6052760"/>
            <a:ext cx="228600" cy="14582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71B0949A-E404-4EB9-A24D-40825F0EA8C4}"/>
              </a:ext>
            </a:extLst>
          </p:cNvPr>
          <p:cNvSpPr txBox="1"/>
          <p:nvPr/>
        </p:nvSpPr>
        <p:spPr>
          <a:xfrm>
            <a:off x="8164732" y="5673558"/>
            <a:ext cx="1273875" cy="307777"/>
          </a:xfrm>
          <a:prstGeom prst="rect">
            <a:avLst/>
          </a:prstGeom>
          <a:noFill/>
        </p:spPr>
        <p:txBody>
          <a:bodyPr wrap="none" rtlCol="0">
            <a:spAutoFit/>
          </a:bodyPr>
          <a:lstStyle/>
          <a:p>
            <a:r>
              <a:rPr lang="en-US" sz="1400" dirty="0"/>
              <a:t>Current Design</a:t>
            </a:r>
          </a:p>
        </p:txBody>
      </p:sp>
      <p:sp>
        <p:nvSpPr>
          <p:cNvPr id="50" name="TextBox 49">
            <a:extLst>
              <a:ext uri="{FF2B5EF4-FFF2-40B4-BE49-F238E27FC236}">
                <a16:creationId xmlns:a16="http://schemas.microsoft.com/office/drawing/2014/main" id="{6A3FDA86-3F06-4E05-A208-5652B02ECE8C}"/>
              </a:ext>
            </a:extLst>
          </p:cNvPr>
          <p:cNvSpPr txBox="1"/>
          <p:nvPr/>
        </p:nvSpPr>
        <p:spPr>
          <a:xfrm>
            <a:off x="8164725" y="5971783"/>
            <a:ext cx="1049390" cy="307777"/>
          </a:xfrm>
          <a:prstGeom prst="rect">
            <a:avLst/>
          </a:prstGeom>
          <a:noFill/>
        </p:spPr>
        <p:txBody>
          <a:bodyPr wrap="none" rtlCol="0">
            <a:spAutoFit/>
          </a:bodyPr>
          <a:lstStyle/>
          <a:p>
            <a:r>
              <a:rPr lang="en-US" sz="1400" dirty="0"/>
              <a:t>New Design</a:t>
            </a:r>
          </a:p>
        </p:txBody>
      </p:sp>
      <p:sp>
        <p:nvSpPr>
          <p:cNvPr id="51" name="TextBox 50">
            <a:extLst>
              <a:ext uri="{FF2B5EF4-FFF2-40B4-BE49-F238E27FC236}">
                <a16:creationId xmlns:a16="http://schemas.microsoft.com/office/drawing/2014/main" id="{A3594380-911D-9931-9E5D-6A1234A9DB96}"/>
              </a:ext>
            </a:extLst>
          </p:cNvPr>
          <p:cNvSpPr txBox="1"/>
          <p:nvPr/>
        </p:nvSpPr>
        <p:spPr>
          <a:xfrm>
            <a:off x="11777799" y="6488668"/>
            <a:ext cx="523959" cy="369332"/>
          </a:xfrm>
          <a:prstGeom prst="rect">
            <a:avLst/>
          </a:prstGeom>
          <a:noFill/>
        </p:spPr>
        <p:txBody>
          <a:bodyPr wrap="square" rtlCol="0">
            <a:spAutoFit/>
          </a:bodyPr>
          <a:lstStyle/>
          <a:p>
            <a:fld id="{7CF2ACEF-4BCA-41AC-A47B-E99CF8E783B8}" type="slidenum">
              <a:rPr lang="en-US" smtClean="0"/>
              <a:t>28</a:t>
            </a:fld>
            <a:endParaRPr lang="en-US" dirty="0"/>
          </a:p>
        </p:txBody>
      </p:sp>
    </p:spTree>
    <p:extLst>
      <p:ext uri="{BB962C8B-B14F-4D97-AF65-F5344CB8AC3E}">
        <p14:creationId xmlns:p14="http://schemas.microsoft.com/office/powerpoint/2010/main" val="186811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Scenario Planning</a:t>
            </a:r>
          </a:p>
        </p:txBody>
      </p:sp>
    </p:spTree>
    <p:extLst>
      <p:ext uri="{BB962C8B-B14F-4D97-AF65-F5344CB8AC3E}">
        <p14:creationId xmlns:p14="http://schemas.microsoft.com/office/powerpoint/2010/main" val="138296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What are the needs?</a:t>
            </a:r>
          </a:p>
        </p:txBody>
      </p:sp>
    </p:spTree>
    <p:extLst>
      <p:ext uri="{BB962C8B-B14F-4D97-AF65-F5344CB8AC3E}">
        <p14:creationId xmlns:p14="http://schemas.microsoft.com/office/powerpoint/2010/main" val="755905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err="1"/>
              <a:t>Mobilitics</a:t>
            </a:r>
            <a:endParaRPr lang="en-US" dirty="0"/>
          </a:p>
        </p:txBody>
      </p:sp>
    </p:spTree>
    <p:extLst>
      <p:ext uri="{BB962C8B-B14F-4D97-AF65-F5344CB8AC3E}">
        <p14:creationId xmlns:p14="http://schemas.microsoft.com/office/powerpoint/2010/main" val="508476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904603-B5A9-468B-854A-EECF61B323F5}"/>
              </a:ext>
            </a:extLst>
          </p:cNvPr>
          <p:cNvSpPr>
            <a:spLocks noGrp="1"/>
          </p:cNvSpPr>
          <p:nvPr>
            <p:ph idx="1"/>
          </p:nvPr>
        </p:nvSpPr>
        <p:spPr>
          <a:xfrm>
            <a:off x="471854" y="1506166"/>
            <a:ext cx="4520204" cy="5110163"/>
          </a:xfrm>
        </p:spPr>
        <p:txBody>
          <a:bodyPr>
            <a:normAutofit/>
          </a:bodyPr>
          <a:lstStyle/>
          <a:p>
            <a:r>
              <a:rPr lang="en-US" dirty="0"/>
              <a:t>Stand-alone process</a:t>
            </a:r>
          </a:p>
          <a:p>
            <a:r>
              <a:rPr lang="en-US" dirty="0"/>
              <a:t>Use existing TSM model runs</a:t>
            </a:r>
          </a:p>
          <a:p>
            <a:r>
              <a:rPr lang="en-US" dirty="0"/>
              <a:t>Meta-model to simulate scenarios</a:t>
            </a:r>
          </a:p>
          <a:p>
            <a:r>
              <a:rPr lang="en-US" dirty="0"/>
              <a:t>Designed for high-level studies such as Traffic Trends</a:t>
            </a:r>
          </a:p>
          <a:p>
            <a:endParaRPr lang="en-US" dirty="0"/>
          </a:p>
        </p:txBody>
      </p:sp>
      <p:sp>
        <p:nvSpPr>
          <p:cNvPr id="2" name="Title 1">
            <a:extLst>
              <a:ext uri="{FF2B5EF4-FFF2-40B4-BE49-F238E27FC236}">
                <a16:creationId xmlns:a16="http://schemas.microsoft.com/office/drawing/2014/main" id="{13BB9A58-735C-413A-90C9-2E6A9399819E}"/>
              </a:ext>
            </a:extLst>
          </p:cNvPr>
          <p:cNvSpPr>
            <a:spLocks noGrp="1"/>
          </p:cNvSpPr>
          <p:nvPr>
            <p:ph type="title"/>
          </p:nvPr>
        </p:nvSpPr>
        <p:spPr/>
        <p:txBody>
          <a:bodyPr/>
          <a:lstStyle/>
          <a:p>
            <a:r>
              <a:rPr lang="en-US" dirty="0" err="1"/>
              <a:t>Mobilitics</a:t>
            </a:r>
            <a:r>
              <a:rPr lang="en-US" dirty="0"/>
              <a:t>: Design</a:t>
            </a:r>
          </a:p>
        </p:txBody>
      </p:sp>
      <p:sp>
        <p:nvSpPr>
          <p:cNvPr id="12" name="Slide Number Placeholder 11">
            <a:extLst>
              <a:ext uri="{FF2B5EF4-FFF2-40B4-BE49-F238E27FC236}">
                <a16:creationId xmlns:a16="http://schemas.microsoft.com/office/drawing/2014/main" id="{F0FDABFB-197E-42BB-8E78-82B66692E0B0}"/>
              </a:ext>
            </a:extLst>
          </p:cNvPr>
          <p:cNvSpPr>
            <a:spLocks noGrp="1"/>
          </p:cNvSpPr>
          <p:nvPr>
            <p:ph type="sldNum" sz="quarter" idx="12"/>
          </p:nvPr>
        </p:nvSpPr>
        <p:spPr>
          <a:xfrm>
            <a:off x="921067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effectLst>
                  <a:outerShdw blurRad="50800" dist="38100" dir="2700000" algn="tl" rotWithShape="0">
                    <a:schemeClr val="bg1">
                      <a:alpha val="40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D4A28-DA31-4257-B82B-D7312D91BC6B}" type="slidenum">
              <a:rPr lang="en-US" smtClean="0"/>
              <a:pPr/>
              <a:t>31</a:t>
            </a:fld>
            <a:endParaRPr lang="en-US" dirty="0"/>
          </a:p>
        </p:txBody>
      </p:sp>
      <p:grpSp>
        <p:nvGrpSpPr>
          <p:cNvPr id="10" name="Group 9">
            <a:extLst>
              <a:ext uri="{FF2B5EF4-FFF2-40B4-BE49-F238E27FC236}">
                <a16:creationId xmlns:a16="http://schemas.microsoft.com/office/drawing/2014/main" id="{EFCE4BE2-9226-418A-9C20-294D6534910D}"/>
              </a:ext>
            </a:extLst>
          </p:cNvPr>
          <p:cNvGrpSpPr/>
          <p:nvPr/>
        </p:nvGrpSpPr>
        <p:grpSpPr>
          <a:xfrm>
            <a:off x="4427966" y="929423"/>
            <a:ext cx="7992549" cy="4999153"/>
            <a:chOff x="4287289" y="640174"/>
            <a:chExt cx="7992549" cy="4999153"/>
          </a:xfrm>
        </p:grpSpPr>
        <p:pic>
          <p:nvPicPr>
            <p:cNvPr id="8" name="Picture 7">
              <a:extLst>
                <a:ext uri="{FF2B5EF4-FFF2-40B4-BE49-F238E27FC236}">
                  <a16:creationId xmlns:a16="http://schemas.microsoft.com/office/drawing/2014/main" id="{C7989818-FD20-4A8D-A628-7DFBC79519B7}"/>
                </a:ext>
              </a:extLst>
            </p:cNvPr>
            <p:cNvPicPr>
              <a:picLocks noChangeAspect="1"/>
            </p:cNvPicPr>
            <p:nvPr/>
          </p:nvPicPr>
          <p:blipFill>
            <a:blip r:embed="rId3"/>
            <a:stretch>
              <a:fillRect/>
            </a:stretch>
          </p:blipFill>
          <p:spPr>
            <a:xfrm>
              <a:off x="7923868" y="1015409"/>
              <a:ext cx="719390" cy="310923"/>
            </a:xfrm>
            <a:prstGeom prst="rect">
              <a:avLst/>
            </a:prstGeom>
          </p:spPr>
        </p:pic>
        <p:pic>
          <p:nvPicPr>
            <p:cNvPr id="9" name="Picture 8">
              <a:extLst>
                <a:ext uri="{FF2B5EF4-FFF2-40B4-BE49-F238E27FC236}">
                  <a16:creationId xmlns:a16="http://schemas.microsoft.com/office/drawing/2014/main" id="{1C9F8250-8FDB-4C07-90BB-887B7ACCDE59}"/>
                </a:ext>
              </a:extLst>
            </p:cNvPr>
            <p:cNvPicPr>
              <a:picLocks noChangeAspect="1"/>
            </p:cNvPicPr>
            <p:nvPr/>
          </p:nvPicPr>
          <p:blipFill>
            <a:blip r:embed="rId4"/>
            <a:stretch>
              <a:fillRect/>
            </a:stretch>
          </p:blipFill>
          <p:spPr>
            <a:xfrm>
              <a:off x="4287289" y="640174"/>
              <a:ext cx="7992549" cy="4999153"/>
            </a:xfrm>
            <a:prstGeom prst="rect">
              <a:avLst/>
            </a:prstGeom>
          </p:spPr>
        </p:pic>
      </p:grpSp>
      <p:sp>
        <p:nvSpPr>
          <p:cNvPr id="13" name="TextBox 12">
            <a:extLst>
              <a:ext uri="{FF2B5EF4-FFF2-40B4-BE49-F238E27FC236}">
                <a16:creationId xmlns:a16="http://schemas.microsoft.com/office/drawing/2014/main" id="{14AF38D2-A896-4A81-89BE-D481806323E8}"/>
              </a:ext>
            </a:extLst>
          </p:cNvPr>
          <p:cNvSpPr txBox="1"/>
          <p:nvPr/>
        </p:nvSpPr>
        <p:spPr>
          <a:xfrm>
            <a:off x="6324600" y="6009378"/>
            <a:ext cx="5952931" cy="261610"/>
          </a:xfrm>
          <a:prstGeom prst="rect">
            <a:avLst/>
          </a:prstGeom>
          <a:noFill/>
        </p:spPr>
        <p:txBody>
          <a:bodyPr wrap="square" rtlCol="0">
            <a:spAutoFit/>
          </a:bodyPr>
          <a:lstStyle/>
          <a:p>
            <a:r>
              <a:rPr lang="en-US" sz="1050" dirty="0"/>
              <a:t>Source: AECOM at FTE</a:t>
            </a:r>
          </a:p>
        </p:txBody>
      </p:sp>
    </p:spTree>
    <p:extLst>
      <p:ext uri="{BB962C8B-B14F-4D97-AF65-F5344CB8AC3E}">
        <p14:creationId xmlns:p14="http://schemas.microsoft.com/office/powerpoint/2010/main" val="2125764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7ACD-B3F6-46F0-BBE3-B95B5FAA80FA}"/>
              </a:ext>
            </a:extLst>
          </p:cNvPr>
          <p:cNvSpPr>
            <a:spLocks noGrp="1"/>
          </p:cNvSpPr>
          <p:nvPr>
            <p:ph type="title"/>
          </p:nvPr>
        </p:nvSpPr>
        <p:spPr/>
        <p:txBody>
          <a:bodyPr/>
          <a:lstStyle/>
          <a:p>
            <a:r>
              <a:rPr lang="en-US" dirty="0" err="1"/>
              <a:t>Mobilitics</a:t>
            </a:r>
            <a:r>
              <a:rPr lang="en-US" dirty="0"/>
              <a:t>: Input Variables</a:t>
            </a:r>
          </a:p>
        </p:txBody>
      </p:sp>
      <p:sp>
        <p:nvSpPr>
          <p:cNvPr id="5" name="Slide Number Placeholder 4">
            <a:extLst>
              <a:ext uri="{FF2B5EF4-FFF2-40B4-BE49-F238E27FC236}">
                <a16:creationId xmlns:a16="http://schemas.microsoft.com/office/drawing/2014/main" id="{C91F1016-4694-44B5-B743-CC2C8152AB69}"/>
              </a:ext>
            </a:extLst>
          </p:cNvPr>
          <p:cNvSpPr>
            <a:spLocks noGrp="1"/>
          </p:cNvSpPr>
          <p:nvPr>
            <p:ph type="sldNum" sz="quarter" idx="12"/>
          </p:nvPr>
        </p:nvSpPr>
        <p:spPr>
          <a:xfrm>
            <a:off x="921067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effectLst>
                  <a:outerShdw blurRad="50800" dist="38100" dir="2700000" algn="tl" rotWithShape="0">
                    <a:schemeClr val="bg1">
                      <a:alpha val="40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D4A28-DA31-4257-B82B-D7312D91BC6B}" type="slidenum">
              <a:rPr lang="en-US" smtClean="0"/>
              <a:pPr/>
              <a:t>32</a:t>
            </a:fld>
            <a:endParaRPr lang="en-US" dirty="0"/>
          </a:p>
        </p:txBody>
      </p:sp>
      <p:sp>
        <p:nvSpPr>
          <p:cNvPr id="8" name="Content Placeholder 2">
            <a:extLst>
              <a:ext uri="{FF2B5EF4-FFF2-40B4-BE49-F238E27FC236}">
                <a16:creationId xmlns:a16="http://schemas.microsoft.com/office/drawing/2014/main" id="{BD1F5D7C-43E7-4F4E-BEB0-8562512E4631}"/>
              </a:ext>
            </a:extLst>
          </p:cNvPr>
          <p:cNvSpPr txBox="1">
            <a:spLocks/>
          </p:cNvSpPr>
          <p:nvPr/>
        </p:nvSpPr>
        <p:spPr>
          <a:xfrm>
            <a:off x="262813" y="1101178"/>
            <a:ext cx="3614595" cy="51101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CAV Adoption (Penetration) Rate</a:t>
            </a:r>
          </a:p>
          <a:p>
            <a:r>
              <a:rPr lang="en-US" dirty="0"/>
              <a:t>Road Capacity  Factor  </a:t>
            </a:r>
          </a:p>
          <a:p>
            <a:r>
              <a:rPr lang="en-US" dirty="0"/>
              <a:t>Socioeconomic data</a:t>
            </a:r>
          </a:p>
          <a:p>
            <a:r>
              <a:rPr lang="en-US" dirty="0"/>
              <a:t>Ride sharing (</a:t>
            </a:r>
            <a:r>
              <a:rPr lang="en-US" dirty="0" err="1"/>
              <a:t>MaaS</a:t>
            </a:r>
            <a:r>
              <a:rPr lang="en-US" dirty="0"/>
              <a:t>)</a:t>
            </a:r>
          </a:p>
          <a:p>
            <a:r>
              <a:rPr lang="en-US" dirty="0"/>
              <a:t>Value of Travel Time Savings (VTTS) Factor</a:t>
            </a:r>
          </a:p>
          <a:p>
            <a:r>
              <a:rPr lang="en-US" dirty="0"/>
              <a:t>Work-from-Home, </a:t>
            </a:r>
            <a:br>
              <a:rPr lang="en-US" dirty="0"/>
            </a:br>
            <a:r>
              <a:rPr lang="en-US" dirty="0"/>
              <a:t>e-commerce</a:t>
            </a:r>
          </a:p>
          <a:p>
            <a:r>
              <a:rPr lang="en-US" dirty="0"/>
              <a:t>Other policy driven variables</a:t>
            </a:r>
          </a:p>
          <a:p>
            <a:endParaRPr lang="en-US" dirty="0"/>
          </a:p>
        </p:txBody>
      </p:sp>
      <p:pic>
        <p:nvPicPr>
          <p:cNvPr id="1026" name="Picture 1">
            <a:extLst>
              <a:ext uri="{FF2B5EF4-FFF2-40B4-BE49-F238E27FC236}">
                <a16:creationId xmlns:a16="http://schemas.microsoft.com/office/drawing/2014/main" id="{17F236FA-27CC-4036-A5FC-916CF829D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571" y="1605373"/>
            <a:ext cx="8109229" cy="332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918C1EA-B6EE-4340-B6F6-3535FC36C484}"/>
              </a:ext>
            </a:extLst>
          </p:cNvPr>
          <p:cNvSpPr txBox="1"/>
          <p:nvPr/>
        </p:nvSpPr>
        <p:spPr>
          <a:xfrm>
            <a:off x="5639637" y="4975628"/>
            <a:ext cx="5952931" cy="276999"/>
          </a:xfrm>
          <a:prstGeom prst="rect">
            <a:avLst/>
          </a:prstGeom>
          <a:noFill/>
        </p:spPr>
        <p:txBody>
          <a:bodyPr wrap="square" rtlCol="0">
            <a:spAutoFit/>
          </a:bodyPr>
          <a:lstStyle/>
          <a:p>
            <a:r>
              <a:rPr lang="en-US" sz="1200" dirty="0"/>
              <a:t>Source: Data inputs interface developed for </a:t>
            </a:r>
            <a:r>
              <a:rPr lang="en-US" sz="1200" dirty="0" err="1"/>
              <a:t>Mobilitics</a:t>
            </a:r>
            <a:r>
              <a:rPr lang="en-US" sz="1200" dirty="0"/>
              <a:t> – FTE version</a:t>
            </a:r>
          </a:p>
        </p:txBody>
      </p:sp>
    </p:spTree>
    <p:extLst>
      <p:ext uri="{BB962C8B-B14F-4D97-AF65-F5344CB8AC3E}">
        <p14:creationId xmlns:p14="http://schemas.microsoft.com/office/powerpoint/2010/main" val="3692500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7542-5717-4141-AFBD-7482DD64882C}"/>
              </a:ext>
            </a:extLst>
          </p:cNvPr>
          <p:cNvSpPr>
            <a:spLocks noGrp="1"/>
          </p:cNvSpPr>
          <p:nvPr>
            <p:ph type="title"/>
          </p:nvPr>
        </p:nvSpPr>
        <p:spPr/>
        <p:txBody>
          <a:bodyPr/>
          <a:lstStyle/>
          <a:p>
            <a:r>
              <a:rPr lang="en-US" dirty="0" err="1"/>
              <a:t>Mobilitics</a:t>
            </a:r>
            <a:r>
              <a:rPr lang="en-US" dirty="0"/>
              <a:t>: Model Output </a:t>
            </a:r>
          </a:p>
        </p:txBody>
      </p:sp>
      <p:sp>
        <p:nvSpPr>
          <p:cNvPr id="3" name="Content Placeholder 2">
            <a:extLst>
              <a:ext uri="{FF2B5EF4-FFF2-40B4-BE49-F238E27FC236}">
                <a16:creationId xmlns:a16="http://schemas.microsoft.com/office/drawing/2014/main" id="{EE5C1FFC-C10A-4411-AD54-723E22EFEEEE}"/>
              </a:ext>
            </a:extLst>
          </p:cNvPr>
          <p:cNvSpPr>
            <a:spLocks noGrp="1"/>
          </p:cNvSpPr>
          <p:nvPr>
            <p:ph idx="1"/>
          </p:nvPr>
        </p:nvSpPr>
        <p:spPr>
          <a:xfrm>
            <a:off x="238125" y="1747837"/>
            <a:ext cx="3541326" cy="5110163"/>
          </a:xfrm>
        </p:spPr>
        <p:txBody>
          <a:bodyPr>
            <a:normAutofit/>
          </a:bodyPr>
          <a:lstStyle/>
          <a:p>
            <a:r>
              <a:rPr lang="en-US" sz="2400" dirty="0"/>
              <a:t>Measures of Effectiveness by System Component</a:t>
            </a:r>
          </a:p>
          <a:p>
            <a:pPr lvl="1"/>
            <a:r>
              <a:rPr lang="en-US" sz="2000" dirty="0"/>
              <a:t>Vehicle Miles Traveled (Demand Changes) </a:t>
            </a:r>
          </a:p>
          <a:p>
            <a:pPr lvl="1"/>
            <a:r>
              <a:rPr lang="en-US" sz="2000" dirty="0"/>
              <a:t>Vehicle Hours Traveled </a:t>
            </a:r>
          </a:p>
          <a:p>
            <a:pPr lvl="1"/>
            <a:r>
              <a:rPr lang="en-US" sz="2000" dirty="0"/>
              <a:t>CAV Penetration Rates</a:t>
            </a:r>
          </a:p>
          <a:p>
            <a:pPr lvl="1"/>
            <a:r>
              <a:rPr lang="en-US" sz="2000" dirty="0"/>
              <a:t>Capacity Factors</a:t>
            </a:r>
          </a:p>
          <a:p>
            <a:endParaRPr lang="en-US" dirty="0"/>
          </a:p>
        </p:txBody>
      </p:sp>
      <p:sp>
        <p:nvSpPr>
          <p:cNvPr id="4" name="Slide Number Placeholder 3">
            <a:extLst>
              <a:ext uri="{FF2B5EF4-FFF2-40B4-BE49-F238E27FC236}">
                <a16:creationId xmlns:a16="http://schemas.microsoft.com/office/drawing/2014/main" id="{F986252E-3AD5-4F65-BD33-9ACCD9076793}"/>
              </a:ext>
            </a:extLst>
          </p:cNvPr>
          <p:cNvSpPr>
            <a:spLocks noGrp="1"/>
          </p:cNvSpPr>
          <p:nvPr>
            <p:ph type="sldNum" sz="quarter" idx="12"/>
          </p:nvPr>
        </p:nvSpPr>
        <p:spPr>
          <a:xfrm>
            <a:off x="921067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effectLst>
                  <a:outerShdw blurRad="50800" dist="38100" dir="2700000" algn="tl" rotWithShape="0">
                    <a:schemeClr val="bg1">
                      <a:alpha val="40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D4A28-DA31-4257-B82B-D7312D91BC6B}" type="slidenum">
              <a:rPr lang="en-US" smtClean="0"/>
              <a:pPr/>
              <a:t>33</a:t>
            </a:fld>
            <a:endParaRPr lang="en-US" dirty="0"/>
          </a:p>
        </p:txBody>
      </p:sp>
      <p:pic>
        <p:nvPicPr>
          <p:cNvPr id="2050" name="Picture 2">
            <a:extLst>
              <a:ext uri="{FF2B5EF4-FFF2-40B4-BE49-F238E27FC236}">
                <a16:creationId xmlns:a16="http://schemas.microsoft.com/office/drawing/2014/main" id="{B80C528A-BA2B-457D-A334-540CDF07D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29" y="1249973"/>
            <a:ext cx="8115546" cy="435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A69CB1D-E5DB-4CA0-9D15-95E0A2CBBAE7}"/>
              </a:ext>
            </a:extLst>
          </p:cNvPr>
          <p:cNvSpPr txBox="1"/>
          <p:nvPr/>
        </p:nvSpPr>
        <p:spPr>
          <a:xfrm>
            <a:off x="4514401" y="5608027"/>
            <a:ext cx="5952931" cy="276999"/>
          </a:xfrm>
          <a:prstGeom prst="rect">
            <a:avLst/>
          </a:prstGeom>
          <a:noFill/>
        </p:spPr>
        <p:txBody>
          <a:bodyPr wrap="square" rtlCol="0">
            <a:spAutoFit/>
          </a:bodyPr>
          <a:lstStyle/>
          <a:p>
            <a:r>
              <a:rPr lang="en-US" sz="1200" dirty="0"/>
              <a:t>Source: </a:t>
            </a:r>
            <a:r>
              <a:rPr lang="en-US" sz="1200" dirty="0" err="1"/>
              <a:t>Mobilitics</a:t>
            </a:r>
            <a:r>
              <a:rPr lang="en-US" sz="1200" dirty="0"/>
              <a:t> for FTE, draft dashboard</a:t>
            </a:r>
          </a:p>
        </p:txBody>
      </p:sp>
    </p:spTree>
    <p:extLst>
      <p:ext uri="{BB962C8B-B14F-4D97-AF65-F5344CB8AC3E}">
        <p14:creationId xmlns:p14="http://schemas.microsoft.com/office/powerpoint/2010/main" val="2137369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Risk Analysis</a:t>
            </a:r>
          </a:p>
        </p:txBody>
      </p:sp>
    </p:spTree>
    <p:extLst>
      <p:ext uri="{BB962C8B-B14F-4D97-AF65-F5344CB8AC3E}">
        <p14:creationId xmlns:p14="http://schemas.microsoft.com/office/powerpoint/2010/main" val="1833956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91E3D-C6CE-43A8-9D26-0961E3C4B9FD}"/>
              </a:ext>
            </a:extLst>
          </p:cNvPr>
          <p:cNvSpPr>
            <a:spLocks noGrp="1"/>
          </p:cNvSpPr>
          <p:nvPr>
            <p:ph type="title"/>
          </p:nvPr>
        </p:nvSpPr>
        <p:spPr>
          <a:xfrm>
            <a:off x="231449" y="848728"/>
            <a:ext cx="6989622" cy="2777570"/>
          </a:xfrm>
        </p:spPr>
        <p:txBody>
          <a:bodyPr>
            <a:noAutofit/>
          </a:bodyPr>
          <a:lstStyle/>
          <a:p>
            <a:pPr>
              <a:lnSpc>
                <a:spcPct val="150000"/>
              </a:lnSpc>
            </a:pPr>
            <a:br>
              <a:rPr lang="en-US" sz="2400" dirty="0">
                <a:solidFill>
                  <a:sysClr val="windowText" lastClr="000000"/>
                </a:solidFill>
              </a:rPr>
            </a:br>
            <a:r>
              <a:rPr lang="en-US" sz="2400" dirty="0">
                <a:solidFill>
                  <a:sysClr val="windowText" lastClr="000000"/>
                </a:solidFill>
              </a:rPr>
              <a:t>- Uncertainty in Land Use (around the project)</a:t>
            </a:r>
            <a:br>
              <a:rPr lang="en-US" sz="2400" dirty="0">
                <a:solidFill>
                  <a:sysClr val="windowText" lastClr="000000"/>
                </a:solidFill>
              </a:rPr>
            </a:br>
            <a:r>
              <a:rPr lang="en-US" sz="2400" dirty="0">
                <a:solidFill>
                  <a:sysClr val="windowText" lastClr="000000"/>
                </a:solidFill>
              </a:rPr>
              <a:t>- Uncertainty in Committed Roadway Network</a:t>
            </a:r>
            <a:br>
              <a:rPr lang="en-US" sz="2400" dirty="0">
                <a:solidFill>
                  <a:sysClr val="windowText" lastClr="000000"/>
                </a:solidFill>
              </a:rPr>
            </a:br>
            <a:r>
              <a:rPr lang="en-US" sz="2400" dirty="0">
                <a:solidFill>
                  <a:sysClr val="windowText" lastClr="000000"/>
                </a:solidFill>
              </a:rPr>
              <a:t>- Uncertainty in Economy (Jobs / Incomes / Willingness to Pay)</a:t>
            </a:r>
            <a:br>
              <a:rPr lang="en-US" sz="2400" dirty="0">
                <a:solidFill>
                  <a:sysClr val="windowText" lastClr="000000"/>
                </a:solidFill>
              </a:rPr>
            </a:br>
            <a:endParaRPr lang="en-US" sz="2400" dirty="0"/>
          </a:p>
        </p:txBody>
      </p:sp>
      <p:sp>
        <p:nvSpPr>
          <p:cNvPr id="4" name="TextBox 3">
            <a:extLst>
              <a:ext uri="{FF2B5EF4-FFF2-40B4-BE49-F238E27FC236}">
                <a16:creationId xmlns:a16="http://schemas.microsoft.com/office/drawing/2014/main" id="{779BF235-2155-4BFE-9B41-E53F51602427}"/>
              </a:ext>
            </a:extLst>
          </p:cNvPr>
          <p:cNvSpPr txBox="1"/>
          <p:nvPr/>
        </p:nvSpPr>
        <p:spPr>
          <a:xfrm>
            <a:off x="231449" y="3626298"/>
            <a:ext cx="5618845" cy="2585323"/>
          </a:xfrm>
          <a:prstGeom prst="rect">
            <a:avLst/>
          </a:prstGeom>
          <a:noFill/>
        </p:spPr>
        <p:txBody>
          <a:bodyPr wrap="square">
            <a:spAutoFit/>
          </a:bodyPr>
          <a:lstStyle/>
          <a:p>
            <a:r>
              <a:rPr lang="en-US" sz="1800" dirty="0">
                <a:solidFill>
                  <a:sysClr val="windowText" lastClr="000000"/>
                </a:solidFill>
              </a:rPr>
              <a:t>Uncertainty in Economy is toughest to model </a:t>
            </a:r>
          </a:p>
          <a:p>
            <a:pPr marL="285750" indent="-285750">
              <a:buFont typeface="Arial" panose="020B0604020202020204" pitchFamily="34" charset="0"/>
              <a:buChar char="•"/>
            </a:pPr>
            <a:r>
              <a:rPr lang="en-US" dirty="0">
                <a:solidFill>
                  <a:sysClr val="windowText" lastClr="000000"/>
                </a:solidFill>
              </a:rPr>
              <a:t>  Traditional methodology uses one mean VOT (CTOLL) for base model and uncertainty is modeled via VTTS by varying CTOLLS </a:t>
            </a:r>
          </a:p>
          <a:p>
            <a:pPr marL="285750" indent="-285750">
              <a:buFont typeface="Arial" panose="020B0604020202020204" pitchFamily="34" charset="0"/>
              <a:buChar char="•"/>
            </a:pPr>
            <a:r>
              <a:rPr lang="en-US" dirty="0">
                <a:solidFill>
                  <a:sysClr val="windowText" lastClr="000000"/>
                </a:solidFill>
              </a:rPr>
              <a:t>NextGen base model uses distributed VTTS for better representation of willingness to pay. So, income uncertainty is modeled varying the “underlying assumption” that current 2019 Income distribution could vary </a:t>
            </a:r>
            <a:r>
              <a:rPr lang="en-US" sz="1800" dirty="0">
                <a:solidFill>
                  <a:sysClr val="windowText" lastClr="000000"/>
                </a:solidFill>
              </a:rPr>
              <a:t> </a:t>
            </a:r>
            <a:endParaRPr lang="en-US" dirty="0"/>
          </a:p>
        </p:txBody>
      </p:sp>
      <p:pic>
        <p:nvPicPr>
          <p:cNvPr id="3" name="Picture 2">
            <a:extLst>
              <a:ext uri="{FF2B5EF4-FFF2-40B4-BE49-F238E27FC236}">
                <a16:creationId xmlns:a16="http://schemas.microsoft.com/office/drawing/2014/main" id="{94C010E5-127D-D828-FB1E-53B8F45E39A0}"/>
              </a:ext>
            </a:extLst>
          </p:cNvPr>
          <p:cNvPicPr>
            <a:picLocks noChangeAspect="1"/>
          </p:cNvPicPr>
          <p:nvPr/>
        </p:nvPicPr>
        <p:blipFill>
          <a:blip r:embed="rId3"/>
          <a:stretch>
            <a:fillRect/>
          </a:stretch>
        </p:blipFill>
        <p:spPr>
          <a:xfrm>
            <a:off x="6654860" y="2295110"/>
            <a:ext cx="5305692" cy="4025007"/>
          </a:xfrm>
          <a:prstGeom prst="rect">
            <a:avLst/>
          </a:prstGeom>
        </p:spPr>
      </p:pic>
      <p:sp>
        <p:nvSpPr>
          <p:cNvPr id="5" name="Title 1">
            <a:extLst>
              <a:ext uri="{FF2B5EF4-FFF2-40B4-BE49-F238E27FC236}">
                <a16:creationId xmlns:a16="http://schemas.microsoft.com/office/drawing/2014/main" id="{FEA5196B-1869-6639-2A1A-CFEB5AAD4BF2}"/>
              </a:ext>
            </a:extLst>
          </p:cNvPr>
          <p:cNvSpPr txBox="1">
            <a:spLocks/>
          </p:cNvSpPr>
          <p:nvPr/>
        </p:nvSpPr>
        <p:spPr>
          <a:xfrm>
            <a:off x="503162" y="194583"/>
            <a:ext cx="11248570" cy="540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Risk &amp; Uncertainty Analysis: How to Model </a:t>
            </a:r>
          </a:p>
        </p:txBody>
      </p:sp>
      <p:sp>
        <p:nvSpPr>
          <p:cNvPr id="6" name="TextBox 5">
            <a:extLst>
              <a:ext uri="{FF2B5EF4-FFF2-40B4-BE49-F238E27FC236}">
                <a16:creationId xmlns:a16="http://schemas.microsoft.com/office/drawing/2014/main" id="{40A52241-9657-7A33-0F6E-13F950FBD84B}"/>
              </a:ext>
            </a:extLst>
          </p:cNvPr>
          <p:cNvSpPr txBox="1"/>
          <p:nvPr/>
        </p:nvSpPr>
        <p:spPr>
          <a:xfrm>
            <a:off x="11698572" y="6574232"/>
            <a:ext cx="523959" cy="369332"/>
          </a:xfrm>
          <a:prstGeom prst="rect">
            <a:avLst/>
          </a:prstGeom>
          <a:noFill/>
        </p:spPr>
        <p:txBody>
          <a:bodyPr wrap="square" rtlCol="0">
            <a:spAutoFit/>
          </a:bodyPr>
          <a:lstStyle/>
          <a:p>
            <a:fld id="{7CF2ACEF-4BCA-41AC-A47B-E99CF8E783B8}" type="slidenum">
              <a:rPr lang="en-US" smtClean="0"/>
              <a:t>35</a:t>
            </a:fld>
            <a:endParaRPr lang="en-US" dirty="0"/>
          </a:p>
        </p:txBody>
      </p:sp>
    </p:spTree>
    <p:extLst>
      <p:ext uri="{BB962C8B-B14F-4D97-AF65-F5344CB8AC3E}">
        <p14:creationId xmlns:p14="http://schemas.microsoft.com/office/powerpoint/2010/main" val="36805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91E3D-C6CE-43A8-9D26-0961E3C4B9FD}"/>
              </a:ext>
            </a:extLst>
          </p:cNvPr>
          <p:cNvSpPr>
            <a:spLocks noGrp="1"/>
          </p:cNvSpPr>
          <p:nvPr>
            <p:ph type="title"/>
          </p:nvPr>
        </p:nvSpPr>
        <p:spPr>
          <a:xfrm>
            <a:off x="871517" y="352493"/>
            <a:ext cx="10515600" cy="599229"/>
          </a:xfrm>
        </p:spPr>
        <p:txBody>
          <a:bodyPr>
            <a:noAutofit/>
          </a:bodyPr>
          <a:lstStyle/>
          <a:p>
            <a:r>
              <a:rPr lang="en-US" sz="3200" b="1" u="sng" dirty="0">
                <a:solidFill>
                  <a:sysClr val="windowText" lastClr="000000"/>
                </a:solidFill>
              </a:rPr>
              <a:t>Risk &amp; Uncertainty Analysis  - How to Model</a:t>
            </a:r>
            <a:br>
              <a:rPr lang="en-US" sz="2400" dirty="0">
                <a:solidFill>
                  <a:sysClr val="windowText" lastClr="000000"/>
                </a:solidFill>
              </a:rPr>
            </a:br>
            <a:endParaRPr lang="en-US" sz="2400" dirty="0"/>
          </a:p>
        </p:txBody>
      </p:sp>
      <p:pic>
        <p:nvPicPr>
          <p:cNvPr id="5" name="Picture 4">
            <a:extLst>
              <a:ext uri="{FF2B5EF4-FFF2-40B4-BE49-F238E27FC236}">
                <a16:creationId xmlns:a16="http://schemas.microsoft.com/office/drawing/2014/main" id="{23E43C50-1A2D-FCFE-DFF9-C4D0C3735B1C}"/>
              </a:ext>
            </a:extLst>
          </p:cNvPr>
          <p:cNvPicPr>
            <a:picLocks noChangeAspect="1"/>
          </p:cNvPicPr>
          <p:nvPr/>
        </p:nvPicPr>
        <p:blipFill>
          <a:blip r:embed="rId3"/>
          <a:stretch>
            <a:fillRect/>
          </a:stretch>
        </p:blipFill>
        <p:spPr>
          <a:xfrm>
            <a:off x="3923930" y="1396208"/>
            <a:ext cx="5291117" cy="4951839"/>
          </a:xfrm>
          <a:prstGeom prst="rect">
            <a:avLst/>
          </a:prstGeom>
        </p:spPr>
      </p:pic>
      <p:sp>
        <p:nvSpPr>
          <p:cNvPr id="6" name="TextBox 5">
            <a:extLst>
              <a:ext uri="{FF2B5EF4-FFF2-40B4-BE49-F238E27FC236}">
                <a16:creationId xmlns:a16="http://schemas.microsoft.com/office/drawing/2014/main" id="{C401FFD9-35D2-E223-3F34-DE0FFE33C4CB}"/>
              </a:ext>
            </a:extLst>
          </p:cNvPr>
          <p:cNvSpPr txBox="1"/>
          <p:nvPr/>
        </p:nvSpPr>
        <p:spPr>
          <a:xfrm>
            <a:off x="7696941" y="5766318"/>
            <a:ext cx="3789044" cy="338554"/>
          </a:xfrm>
          <a:prstGeom prst="rect">
            <a:avLst/>
          </a:prstGeom>
          <a:noFill/>
        </p:spPr>
        <p:txBody>
          <a:bodyPr wrap="square" rtlCol="0">
            <a:spAutoFit/>
          </a:bodyPr>
          <a:lstStyle/>
          <a:p>
            <a:r>
              <a:rPr lang="en-US" sz="800" dirty="0"/>
              <a:t>Methods for Quantitative Risk Analysis for Travel Demand Model Forecasts Adler, Doherty, Klodzinski and Tillman. TRB paper, August 2013</a:t>
            </a:r>
          </a:p>
        </p:txBody>
      </p:sp>
      <p:sp>
        <p:nvSpPr>
          <p:cNvPr id="7" name="TextBox 6">
            <a:extLst>
              <a:ext uri="{FF2B5EF4-FFF2-40B4-BE49-F238E27FC236}">
                <a16:creationId xmlns:a16="http://schemas.microsoft.com/office/drawing/2014/main" id="{761BF7F6-73F6-F9C3-3181-BEDE4698BAD3}"/>
              </a:ext>
            </a:extLst>
          </p:cNvPr>
          <p:cNvSpPr txBox="1"/>
          <p:nvPr/>
        </p:nvSpPr>
        <p:spPr>
          <a:xfrm>
            <a:off x="11812089" y="6574232"/>
            <a:ext cx="523959" cy="369332"/>
          </a:xfrm>
          <a:prstGeom prst="rect">
            <a:avLst/>
          </a:prstGeom>
          <a:noFill/>
        </p:spPr>
        <p:txBody>
          <a:bodyPr wrap="square" rtlCol="0">
            <a:spAutoFit/>
          </a:bodyPr>
          <a:lstStyle/>
          <a:p>
            <a:fld id="{7CF2ACEF-4BCA-41AC-A47B-E99CF8E783B8}" type="slidenum">
              <a:rPr lang="en-US" smtClean="0"/>
              <a:t>36</a:t>
            </a:fld>
            <a:endParaRPr lang="en-US" dirty="0"/>
          </a:p>
        </p:txBody>
      </p:sp>
    </p:spTree>
    <p:extLst>
      <p:ext uri="{BB962C8B-B14F-4D97-AF65-F5344CB8AC3E}">
        <p14:creationId xmlns:p14="http://schemas.microsoft.com/office/powerpoint/2010/main" val="90565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Decision Making under Deep Uncertainty (DMDU)</a:t>
            </a:r>
          </a:p>
        </p:txBody>
      </p:sp>
    </p:spTree>
    <p:extLst>
      <p:ext uri="{BB962C8B-B14F-4D97-AF65-F5344CB8AC3E}">
        <p14:creationId xmlns:p14="http://schemas.microsoft.com/office/powerpoint/2010/main" val="2483095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01FFD9-35D2-E223-3F34-DE0FFE33C4CB}"/>
              </a:ext>
            </a:extLst>
          </p:cNvPr>
          <p:cNvSpPr txBox="1"/>
          <p:nvPr/>
        </p:nvSpPr>
        <p:spPr>
          <a:xfrm>
            <a:off x="7696941" y="5766318"/>
            <a:ext cx="3789044" cy="461665"/>
          </a:xfrm>
          <a:prstGeom prst="rect">
            <a:avLst/>
          </a:prstGeom>
          <a:noFill/>
        </p:spPr>
        <p:txBody>
          <a:bodyPr wrap="square" rtlCol="0">
            <a:spAutoFit/>
          </a:bodyPr>
          <a:lstStyle/>
          <a:p>
            <a:r>
              <a:rPr lang="en-US" sz="800" dirty="0"/>
              <a:t>Addressing Deep Uncertainty of CAV Impacts on Managed Lanes with an Enhanced Dynamic Traffic Assignment Model , Klodzinski, et al. TRB paper -2021, not published yet</a:t>
            </a:r>
          </a:p>
        </p:txBody>
      </p:sp>
      <p:sp>
        <p:nvSpPr>
          <p:cNvPr id="4" name="Title 3">
            <a:extLst>
              <a:ext uri="{FF2B5EF4-FFF2-40B4-BE49-F238E27FC236}">
                <a16:creationId xmlns:a16="http://schemas.microsoft.com/office/drawing/2014/main" id="{1FE6193D-2168-A148-271A-AF3423E06A4F}"/>
              </a:ext>
            </a:extLst>
          </p:cNvPr>
          <p:cNvSpPr>
            <a:spLocks noGrp="1"/>
          </p:cNvSpPr>
          <p:nvPr>
            <p:ph type="title"/>
          </p:nvPr>
        </p:nvSpPr>
        <p:spPr/>
        <p:txBody>
          <a:bodyPr/>
          <a:lstStyle/>
          <a:p>
            <a:r>
              <a:rPr lang="en-US" dirty="0"/>
              <a:t>Addressing DMDU</a:t>
            </a:r>
          </a:p>
        </p:txBody>
      </p:sp>
      <p:pic>
        <p:nvPicPr>
          <p:cNvPr id="1026" name="Picture 2">
            <a:extLst>
              <a:ext uri="{FF2B5EF4-FFF2-40B4-BE49-F238E27FC236}">
                <a16:creationId xmlns:a16="http://schemas.microsoft.com/office/drawing/2014/main" id="{68E7B521-374E-B06C-01CB-79DB1FC5B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110" y="653142"/>
            <a:ext cx="3989704" cy="5766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C48036-BFA0-B8E0-07BC-F657BE0AE73E}"/>
              </a:ext>
            </a:extLst>
          </p:cNvPr>
          <p:cNvSpPr txBox="1"/>
          <p:nvPr/>
        </p:nvSpPr>
        <p:spPr>
          <a:xfrm>
            <a:off x="11751732" y="6574232"/>
            <a:ext cx="523959" cy="369332"/>
          </a:xfrm>
          <a:prstGeom prst="rect">
            <a:avLst/>
          </a:prstGeom>
          <a:noFill/>
        </p:spPr>
        <p:txBody>
          <a:bodyPr wrap="square" rtlCol="0">
            <a:spAutoFit/>
          </a:bodyPr>
          <a:lstStyle/>
          <a:p>
            <a:fld id="{7CF2ACEF-4BCA-41AC-A47B-E99CF8E783B8}" type="slidenum">
              <a:rPr lang="en-US" smtClean="0"/>
              <a:t>38</a:t>
            </a:fld>
            <a:endParaRPr lang="en-US" dirty="0"/>
          </a:p>
        </p:txBody>
      </p:sp>
    </p:spTree>
    <p:extLst>
      <p:ext uri="{BB962C8B-B14F-4D97-AF65-F5344CB8AC3E}">
        <p14:creationId xmlns:p14="http://schemas.microsoft.com/office/powerpoint/2010/main" val="243876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Other Topics</a:t>
            </a:r>
          </a:p>
        </p:txBody>
      </p:sp>
    </p:spTree>
    <p:extLst>
      <p:ext uri="{BB962C8B-B14F-4D97-AF65-F5344CB8AC3E}">
        <p14:creationId xmlns:p14="http://schemas.microsoft.com/office/powerpoint/2010/main" val="3114333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0C3A-70C0-493F-9543-9FD7610C9003}"/>
              </a:ext>
            </a:extLst>
          </p:cNvPr>
          <p:cNvSpPr>
            <a:spLocks noGrp="1"/>
          </p:cNvSpPr>
          <p:nvPr>
            <p:ph type="title"/>
          </p:nvPr>
        </p:nvSpPr>
        <p:spPr>
          <a:xfrm>
            <a:off x="0" y="67687"/>
            <a:ext cx="10143066" cy="960728"/>
          </a:xfrm>
        </p:spPr>
        <p:txBody>
          <a:bodyPr/>
          <a:lstStyle/>
          <a:p>
            <a:r>
              <a:rPr lang="en-US" dirty="0"/>
              <a:t>Understanding Florida Travelers</a:t>
            </a:r>
          </a:p>
        </p:txBody>
      </p:sp>
      <p:pic>
        <p:nvPicPr>
          <p:cNvPr id="7" name="Picture 6">
            <a:extLst>
              <a:ext uri="{FF2B5EF4-FFF2-40B4-BE49-F238E27FC236}">
                <a16:creationId xmlns:a16="http://schemas.microsoft.com/office/drawing/2014/main" id="{5CC6AA44-6B33-46C9-B477-B24F38116788}"/>
              </a:ext>
            </a:extLst>
          </p:cNvPr>
          <p:cNvPicPr>
            <a:picLocks noChangeAspect="1"/>
          </p:cNvPicPr>
          <p:nvPr/>
        </p:nvPicPr>
        <p:blipFill rotWithShape="1">
          <a:blip r:embed="rId3"/>
          <a:srcRect/>
          <a:stretch/>
        </p:blipFill>
        <p:spPr>
          <a:xfrm>
            <a:off x="1284522" y="3221549"/>
            <a:ext cx="3636137" cy="250064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80DC3F1-5029-48DF-AC8B-780A7D3C34D4}"/>
              </a:ext>
            </a:extLst>
          </p:cNvPr>
          <p:cNvPicPr>
            <a:picLocks noChangeAspect="1"/>
          </p:cNvPicPr>
          <p:nvPr/>
        </p:nvPicPr>
        <p:blipFill>
          <a:blip r:embed="rId4"/>
          <a:srcRect/>
          <a:stretch/>
        </p:blipFill>
        <p:spPr>
          <a:xfrm>
            <a:off x="6816277" y="1226298"/>
            <a:ext cx="4214057" cy="2248380"/>
          </a:xfrm>
          <a:prstGeom prst="rect">
            <a:avLst/>
          </a:prstGeom>
        </p:spPr>
      </p:pic>
      <p:sp>
        <p:nvSpPr>
          <p:cNvPr id="12" name="Text Placeholder 2">
            <a:extLst>
              <a:ext uri="{FF2B5EF4-FFF2-40B4-BE49-F238E27FC236}">
                <a16:creationId xmlns:a16="http://schemas.microsoft.com/office/drawing/2014/main" id="{4D576B2F-BC0B-4775-B092-CDC87FCFBC91}"/>
              </a:ext>
            </a:extLst>
          </p:cNvPr>
          <p:cNvSpPr txBox="1">
            <a:spLocks/>
          </p:cNvSpPr>
          <p:nvPr/>
        </p:nvSpPr>
        <p:spPr>
          <a:xfrm>
            <a:off x="873175" y="1135809"/>
            <a:ext cx="4458832" cy="1837487"/>
          </a:xfrm>
          <a:prstGeom prst="rect">
            <a:avLst/>
          </a:prstGeom>
        </p:spPr>
        <p:txBody>
          <a:bodyPr/>
          <a:lstStyle>
            <a:lvl1pPr marL="398463" indent="-2794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a:ln>
                  <a:noFill/>
                </a:ln>
                <a:solidFill>
                  <a:srgbClr val="323232"/>
                </a:solidFill>
                <a:effectLst/>
                <a:uLnTx/>
                <a:uFillTx/>
                <a:latin typeface="Arial"/>
                <a:ea typeface="+mn-ea"/>
                <a:cs typeface="+mn-cs"/>
              </a:rPr>
              <a:t>New &amp; Large Communities: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323232"/>
                </a:solidFill>
                <a:effectLst/>
                <a:uLnTx/>
                <a:uFillTx/>
                <a:latin typeface="Arial"/>
                <a:ea typeface="+mn-ea"/>
                <a:cs typeface="+mn-cs"/>
              </a:rPr>
              <a:t>Expanding Airports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323232"/>
                </a:solidFill>
                <a:effectLst/>
                <a:uLnTx/>
                <a:uFillTx/>
                <a:latin typeface="Arial"/>
                <a:ea typeface="+mn-ea"/>
                <a:cs typeface="+mn-cs"/>
              </a:rPr>
              <a:t>Retirement Villages with Median Age of 74 and over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323232"/>
                </a:solidFill>
                <a:effectLst/>
                <a:uLnTx/>
                <a:uFillTx/>
                <a:latin typeface="Arial"/>
                <a:ea typeface="+mn-ea"/>
                <a:cs typeface="+mn-cs"/>
              </a:rPr>
              <a:t>Large shopping districts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a:ln>
                <a:noFill/>
              </a:ln>
              <a:solidFill>
                <a:srgbClr val="323232"/>
              </a:solidFill>
              <a:effectLst/>
              <a:uLnTx/>
              <a:uFillTx/>
              <a:latin typeface="Arial"/>
              <a:ea typeface="+mn-ea"/>
              <a:cs typeface="+mn-cs"/>
            </a:endParaRPr>
          </a:p>
        </p:txBody>
      </p:sp>
      <p:sp>
        <p:nvSpPr>
          <p:cNvPr id="10" name="TextBox 9">
            <a:extLst>
              <a:ext uri="{FF2B5EF4-FFF2-40B4-BE49-F238E27FC236}">
                <a16:creationId xmlns:a16="http://schemas.microsoft.com/office/drawing/2014/main" id="{65A31B00-1E4B-4147-9EBD-83FCD7A33C18}"/>
              </a:ext>
            </a:extLst>
          </p:cNvPr>
          <p:cNvSpPr txBox="1"/>
          <p:nvPr/>
        </p:nvSpPr>
        <p:spPr>
          <a:xfrm>
            <a:off x="6816277" y="3487166"/>
            <a:ext cx="4637314" cy="246221"/>
          </a:xfrm>
          <a:prstGeom prst="rect">
            <a:avLst/>
          </a:prstGeom>
          <a:noFill/>
        </p:spPr>
        <p:txBody>
          <a:bodyPr wrap="square">
            <a:spAutoFit/>
          </a:bodyPr>
          <a:lstStyle>
            <a:defPPr>
              <a:defRPr lang="en-US"/>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https://www.thevillages.com/</a:t>
            </a:r>
          </a:p>
        </p:txBody>
      </p:sp>
      <p:sp>
        <p:nvSpPr>
          <p:cNvPr id="13" name="TextBox 12">
            <a:extLst>
              <a:ext uri="{FF2B5EF4-FFF2-40B4-BE49-F238E27FC236}">
                <a16:creationId xmlns:a16="http://schemas.microsoft.com/office/drawing/2014/main" id="{1E10B741-6E88-4624-932B-26E494B4D1C5}"/>
              </a:ext>
            </a:extLst>
          </p:cNvPr>
          <p:cNvSpPr txBox="1"/>
          <p:nvPr/>
        </p:nvSpPr>
        <p:spPr>
          <a:xfrm>
            <a:off x="1173556" y="5810820"/>
            <a:ext cx="3959360" cy="553998"/>
          </a:xfrm>
          <a:prstGeom prst="rect">
            <a:avLst/>
          </a:prstGeom>
          <a:noFill/>
        </p:spPr>
        <p:txBody>
          <a:bodyPr wrap="square">
            <a:spAutoFit/>
          </a:bodyPr>
          <a:lstStyle>
            <a:defPPr>
              <a:defRPr lang="en-US"/>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https://www.miamiherald.com/latest-news/x8oeyj/picture236566828/alternates/FREE_1140/103hardrock16NEWPPP</a:t>
            </a:r>
          </a:p>
        </p:txBody>
      </p:sp>
      <p:sp>
        <p:nvSpPr>
          <p:cNvPr id="15" name="Text Placeholder 2">
            <a:extLst>
              <a:ext uri="{FF2B5EF4-FFF2-40B4-BE49-F238E27FC236}">
                <a16:creationId xmlns:a16="http://schemas.microsoft.com/office/drawing/2014/main" id="{C4244FEC-A65F-4993-8965-4C5C90151BDC}"/>
              </a:ext>
            </a:extLst>
          </p:cNvPr>
          <p:cNvSpPr txBox="1">
            <a:spLocks/>
          </p:cNvSpPr>
          <p:nvPr/>
        </p:nvSpPr>
        <p:spPr>
          <a:xfrm>
            <a:off x="6420243" y="3992098"/>
            <a:ext cx="5033348" cy="1837487"/>
          </a:xfrm>
          <a:prstGeom prst="rect">
            <a:avLst/>
          </a:prstGeom>
        </p:spPr>
        <p:txBody>
          <a:bodyPr/>
          <a:lstStyle>
            <a:lvl1pPr marL="398463" indent="-2794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98463" marR="0" lvl="0"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a:ln>
                  <a:noFill/>
                </a:ln>
                <a:solidFill>
                  <a:srgbClr val="323232"/>
                </a:solidFill>
                <a:effectLst/>
                <a:uLnTx/>
                <a:uFillTx/>
                <a:latin typeface="Arial"/>
                <a:ea typeface="+mn-ea"/>
                <a:cs typeface="+mn-cs"/>
              </a:rPr>
              <a:t>Long Term Visitors: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323232"/>
                </a:solidFill>
                <a:effectLst/>
                <a:uLnTx/>
                <a:uFillTx/>
                <a:latin typeface="Arial"/>
                <a:ea typeface="+mn-ea"/>
                <a:cs typeface="+mn-cs"/>
              </a:rPr>
              <a:t>Winter Homes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323232"/>
                </a:solidFill>
                <a:effectLst/>
                <a:uLnTx/>
                <a:uFillTx/>
                <a:latin typeface="Arial"/>
                <a:ea typeface="+mn-ea"/>
                <a:cs typeface="+mn-cs"/>
              </a:rPr>
              <a:t>Vacation Homes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a:ln>
                <a:noFill/>
              </a:ln>
              <a:solidFill>
                <a:srgbClr val="323232"/>
              </a:solidFill>
              <a:effectLst/>
              <a:uLnTx/>
              <a:uFillTx/>
              <a:latin typeface="Arial"/>
              <a:ea typeface="+mn-ea"/>
              <a:cs typeface="+mn-cs"/>
            </a:endParaRPr>
          </a:p>
        </p:txBody>
      </p:sp>
      <p:sp>
        <p:nvSpPr>
          <p:cNvPr id="9" name="TextBox 8">
            <a:extLst>
              <a:ext uri="{FF2B5EF4-FFF2-40B4-BE49-F238E27FC236}">
                <a16:creationId xmlns:a16="http://schemas.microsoft.com/office/drawing/2014/main" id="{2AC22725-15A5-454C-BDE8-698D72642999}"/>
              </a:ext>
            </a:extLst>
          </p:cNvPr>
          <p:cNvSpPr txBox="1"/>
          <p:nvPr/>
        </p:nvSpPr>
        <p:spPr>
          <a:xfrm>
            <a:off x="11824677" y="6557108"/>
            <a:ext cx="367323" cy="369332"/>
          </a:xfrm>
          <a:prstGeom prst="rect">
            <a:avLst/>
          </a:prstGeom>
          <a:noFill/>
        </p:spPr>
        <p:txBody>
          <a:bodyPr wrap="square" rtlCol="0">
            <a:spAutoFit/>
          </a:bodyPr>
          <a:lstStyle/>
          <a:p>
            <a:fld id="{7CF2ACEF-4BCA-41AC-A47B-E99CF8E783B8}" type="slidenum">
              <a:rPr lang="en-US" smtClean="0"/>
              <a:t>4</a:t>
            </a:fld>
            <a:endParaRPr lang="en-US" dirty="0"/>
          </a:p>
        </p:txBody>
      </p:sp>
    </p:spTree>
    <p:extLst>
      <p:ext uri="{BB962C8B-B14F-4D97-AF65-F5344CB8AC3E}">
        <p14:creationId xmlns:p14="http://schemas.microsoft.com/office/powerpoint/2010/main" val="212633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0CCC-0A5C-4079-B348-FECAB6CE05BB}"/>
              </a:ext>
            </a:extLst>
          </p:cNvPr>
          <p:cNvSpPr>
            <a:spLocks noGrp="1"/>
          </p:cNvSpPr>
          <p:nvPr>
            <p:ph type="title"/>
          </p:nvPr>
        </p:nvSpPr>
        <p:spPr/>
        <p:txBody>
          <a:bodyPr/>
          <a:lstStyle/>
          <a:p>
            <a:r>
              <a:rPr lang="en-US" dirty="0"/>
              <a:t>Proposed O-D Data Project </a:t>
            </a:r>
          </a:p>
        </p:txBody>
      </p:sp>
      <p:sp>
        <p:nvSpPr>
          <p:cNvPr id="4" name="Content Placeholder 3">
            <a:extLst>
              <a:ext uri="{FF2B5EF4-FFF2-40B4-BE49-F238E27FC236}">
                <a16:creationId xmlns:a16="http://schemas.microsoft.com/office/drawing/2014/main" id="{69084921-05EC-4936-9BC7-C79E0107F245}"/>
              </a:ext>
            </a:extLst>
          </p:cNvPr>
          <p:cNvSpPr>
            <a:spLocks noGrp="1"/>
          </p:cNvSpPr>
          <p:nvPr>
            <p:ph sz="half" idx="2"/>
          </p:nvPr>
        </p:nvSpPr>
        <p:spPr>
          <a:xfrm>
            <a:off x="671581" y="1204082"/>
            <a:ext cx="6742093" cy="5237085"/>
          </a:xfrm>
        </p:spPr>
        <p:txBody>
          <a:bodyPr>
            <a:normAutofit/>
          </a:bodyPr>
          <a:lstStyle/>
          <a:p>
            <a:r>
              <a:rPr lang="en-US" dirty="0"/>
              <a:t>FTE/RSG/AECOM partnership project</a:t>
            </a:r>
          </a:p>
          <a:p>
            <a:r>
              <a:rPr lang="en-US" dirty="0"/>
              <a:t>Develop new cost-effective solution for O-D data analyses </a:t>
            </a:r>
          </a:p>
          <a:p>
            <a:r>
              <a:rPr lang="en-US" dirty="0"/>
              <a:t>Utilize existing RSG procedure for O-D data processing</a:t>
            </a:r>
          </a:p>
          <a:p>
            <a:r>
              <a:rPr lang="en-US" dirty="0"/>
              <a:t>Expand current O-D capabilities to refine process for FTE needs and automate procedure</a:t>
            </a:r>
          </a:p>
          <a:p>
            <a:r>
              <a:rPr lang="en-US" dirty="0"/>
              <a:t>Portal for standardized team access to automated procedure with no geographic or time restrictions</a:t>
            </a:r>
          </a:p>
          <a:p>
            <a:endParaRPr lang="en-US" dirty="0"/>
          </a:p>
        </p:txBody>
      </p:sp>
      <p:pic>
        <p:nvPicPr>
          <p:cNvPr id="9" name="Picture 8" descr="A screenshot of a computer&#10;&#10;Description automatically generated with medium confidence">
            <a:extLst>
              <a:ext uri="{FF2B5EF4-FFF2-40B4-BE49-F238E27FC236}">
                <a16:creationId xmlns:a16="http://schemas.microsoft.com/office/drawing/2014/main" id="{A3CB6B16-EDE0-4423-8B7D-F949CC313C17}"/>
              </a:ext>
            </a:extLst>
          </p:cNvPr>
          <p:cNvPicPr>
            <a:picLocks noChangeAspect="1"/>
          </p:cNvPicPr>
          <p:nvPr/>
        </p:nvPicPr>
        <p:blipFill>
          <a:blip r:embed="rId3"/>
          <a:stretch>
            <a:fillRect/>
          </a:stretch>
        </p:blipFill>
        <p:spPr>
          <a:xfrm>
            <a:off x="7234717" y="1204082"/>
            <a:ext cx="4866667" cy="4933333"/>
          </a:xfrm>
          <a:prstGeom prst="rect">
            <a:avLst/>
          </a:prstGeom>
        </p:spPr>
      </p:pic>
      <p:sp>
        <p:nvSpPr>
          <p:cNvPr id="6" name="TextBox 5">
            <a:extLst>
              <a:ext uri="{FF2B5EF4-FFF2-40B4-BE49-F238E27FC236}">
                <a16:creationId xmlns:a16="http://schemas.microsoft.com/office/drawing/2014/main" id="{083FAD4E-5CBE-4EA6-8AD7-F4CA28D600F9}"/>
              </a:ext>
            </a:extLst>
          </p:cNvPr>
          <p:cNvSpPr txBox="1"/>
          <p:nvPr/>
        </p:nvSpPr>
        <p:spPr>
          <a:xfrm>
            <a:off x="7234717" y="6166180"/>
            <a:ext cx="2982897" cy="246221"/>
          </a:xfrm>
          <a:prstGeom prst="rect">
            <a:avLst/>
          </a:prstGeom>
          <a:noFill/>
        </p:spPr>
        <p:txBody>
          <a:bodyPr wrap="square" rtlCol="0">
            <a:spAutoFit/>
          </a:bodyPr>
          <a:lstStyle/>
          <a:p>
            <a:r>
              <a:rPr lang="en-US" sz="1000" dirty="0"/>
              <a:t>Data source: StreetLight Data</a:t>
            </a:r>
          </a:p>
        </p:txBody>
      </p:sp>
      <p:sp>
        <p:nvSpPr>
          <p:cNvPr id="7" name="TextBox 6">
            <a:extLst>
              <a:ext uri="{FF2B5EF4-FFF2-40B4-BE49-F238E27FC236}">
                <a16:creationId xmlns:a16="http://schemas.microsoft.com/office/drawing/2014/main" id="{8A037474-0F43-ADCD-2765-24F1414C7141}"/>
              </a:ext>
            </a:extLst>
          </p:cNvPr>
          <p:cNvSpPr txBox="1"/>
          <p:nvPr/>
        </p:nvSpPr>
        <p:spPr>
          <a:xfrm>
            <a:off x="11751732" y="6606106"/>
            <a:ext cx="523959" cy="369332"/>
          </a:xfrm>
          <a:prstGeom prst="rect">
            <a:avLst/>
          </a:prstGeom>
          <a:noFill/>
        </p:spPr>
        <p:txBody>
          <a:bodyPr wrap="square" rtlCol="0">
            <a:spAutoFit/>
          </a:bodyPr>
          <a:lstStyle/>
          <a:p>
            <a:fld id="{7CF2ACEF-4BCA-41AC-A47B-E99CF8E783B8}" type="slidenum">
              <a:rPr lang="en-US" smtClean="0"/>
              <a:t>40</a:t>
            </a:fld>
            <a:endParaRPr lang="en-US" dirty="0"/>
          </a:p>
        </p:txBody>
      </p:sp>
    </p:spTree>
    <p:extLst>
      <p:ext uri="{BB962C8B-B14F-4D97-AF65-F5344CB8AC3E}">
        <p14:creationId xmlns:p14="http://schemas.microsoft.com/office/powerpoint/2010/main" val="38337757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B2C8572B-263B-4C79-9A75-544D8FBE50E5}"/>
              </a:ext>
            </a:extLst>
          </p:cNvPr>
          <p:cNvSpPr/>
          <p:nvPr/>
        </p:nvSpPr>
        <p:spPr>
          <a:xfrm>
            <a:off x="1006071" y="1690688"/>
            <a:ext cx="2349661" cy="208908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A91A246-9158-4040-941E-1C61423ACEF3}"/>
              </a:ext>
            </a:extLst>
          </p:cNvPr>
          <p:cNvSpPr txBox="1"/>
          <p:nvPr/>
        </p:nvSpPr>
        <p:spPr>
          <a:xfrm>
            <a:off x="1454327" y="3415351"/>
            <a:ext cx="1542670" cy="369332"/>
          </a:xfrm>
          <a:prstGeom prst="rect">
            <a:avLst/>
          </a:prstGeom>
          <a:noFill/>
        </p:spPr>
        <p:txBody>
          <a:bodyPr wrap="square" rtlCol="0">
            <a:spAutoFit/>
          </a:bodyPr>
          <a:lstStyle/>
          <a:p>
            <a:pPr algn="ctr"/>
            <a:r>
              <a:rPr lang="en-US" b="1" dirty="0"/>
              <a:t>One Time</a:t>
            </a:r>
          </a:p>
        </p:txBody>
      </p:sp>
      <p:sp>
        <p:nvSpPr>
          <p:cNvPr id="31" name="Rectangle: Rounded Corners 30">
            <a:extLst>
              <a:ext uri="{FF2B5EF4-FFF2-40B4-BE49-F238E27FC236}">
                <a16:creationId xmlns:a16="http://schemas.microsoft.com/office/drawing/2014/main" id="{338CB4F9-213E-46A9-804C-02E553DAFB46}"/>
              </a:ext>
            </a:extLst>
          </p:cNvPr>
          <p:cNvSpPr/>
          <p:nvPr/>
        </p:nvSpPr>
        <p:spPr>
          <a:xfrm>
            <a:off x="4198212" y="1690688"/>
            <a:ext cx="2349661" cy="2091292"/>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041708E-E1CE-4F02-A42E-C07CC6BBAF05}"/>
              </a:ext>
            </a:extLst>
          </p:cNvPr>
          <p:cNvSpPr txBox="1"/>
          <p:nvPr/>
        </p:nvSpPr>
        <p:spPr>
          <a:xfrm>
            <a:off x="4724731" y="3426589"/>
            <a:ext cx="1542670" cy="369332"/>
          </a:xfrm>
          <a:prstGeom prst="rect">
            <a:avLst/>
          </a:prstGeom>
          <a:noFill/>
        </p:spPr>
        <p:txBody>
          <a:bodyPr wrap="square" rtlCol="0">
            <a:spAutoFit/>
          </a:bodyPr>
          <a:lstStyle/>
          <a:p>
            <a:pPr algn="ctr"/>
            <a:r>
              <a:rPr lang="en-US" b="1" dirty="0"/>
              <a:t>Every 5 Years</a:t>
            </a:r>
          </a:p>
        </p:txBody>
      </p:sp>
      <p:sp>
        <p:nvSpPr>
          <p:cNvPr id="29" name="Rectangle: Rounded Corners 28">
            <a:extLst>
              <a:ext uri="{FF2B5EF4-FFF2-40B4-BE49-F238E27FC236}">
                <a16:creationId xmlns:a16="http://schemas.microsoft.com/office/drawing/2014/main" id="{48599917-BB22-430C-9351-A8A3BD7F34DA}"/>
              </a:ext>
            </a:extLst>
          </p:cNvPr>
          <p:cNvSpPr/>
          <p:nvPr/>
        </p:nvSpPr>
        <p:spPr>
          <a:xfrm>
            <a:off x="7373073" y="1690688"/>
            <a:ext cx="2349661" cy="20924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5B77-9DB0-4FDF-9009-42A796189572}"/>
              </a:ext>
            </a:extLst>
          </p:cNvPr>
          <p:cNvSpPr>
            <a:spLocks noGrp="1"/>
          </p:cNvSpPr>
          <p:nvPr>
            <p:ph type="title"/>
          </p:nvPr>
        </p:nvSpPr>
        <p:spPr>
          <a:xfrm>
            <a:off x="838200" y="365125"/>
            <a:ext cx="10515600" cy="1325563"/>
          </a:xfrm>
        </p:spPr>
        <p:txBody>
          <a:bodyPr/>
          <a:lstStyle/>
          <a:p>
            <a:r>
              <a:rPr lang="en-US" dirty="0"/>
              <a:t>High Level View (model life cycle)</a:t>
            </a:r>
          </a:p>
        </p:txBody>
      </p:sp>
      <p:sp>
        <p:nvSpPr>
          <p:cNvPr id="4" name="Rectangle 3">
            <a:extLst>
              <a:ext uri="{FF2B5EF4-FFF2-40B4-BE49-F238E27FC236}">
                <a16:creationId xmlns:a16="http://schemas.microsoft.com/office/drawing/2014/main" id="{AA32DBE4-1B2F-442F-9DC6-C87176366D34}"/>
              </a:ext>
            </a:extLst>
          </p:cNvPr>
          <p:cNvSpPr/>
          <p:nvPr/>
        </p:nvSpPr>
        <p:spPr>
          <a:xfrm>
            <a:off x="1251217" y="1810845"/>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Estimation</a:t>
            </a:r>
          </a:p>
        </p:txBody>
      </p:sp>
      <p:sp>
        <p:nvSpPr>
          <p:cNvPr id="5" name="Rectangle 4">
            <a:extLst>
              <a:ext uri="{FF2B5EF4-FFF2-40B4-BE49-F238E27FC236}">
                <a16:creationId xmlns:a16="http://schemas.microsoft.com/office/drawing/2014/main" id="{9BC3A722-BBB8-47ED-ABF2-6F8B0C795908}"/>
              </a:ext>
            </a:extLst>
          </p:cNvPr>
          <p:cNvSpPr/>
          <p:nvPr/>
        </p:nvSpPr>
        <p:spPr>
          <a:xfrm>
            <a:off x="4416259" y="1813854"/>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Calibration</a:t>
            </a:r>
          </a:p>
        </p:txBody>
      </p:sp>
      <p:sp>
        <p:nvSpPr>
          <p:cNvPr id="6" name="Rectangle 5">
            <a:extLst>
              <a:ext uri="{FF2B5EF4-FFF2-40B4-BE49-F238E27FC236}">
                <a16:creationId xmlns:a16="http://schemas.microsoft.com/office/drawing/2014/main" id="{9A75D8B5-7407-42B3-BC7F-070F3CB1E9BC}"/>
              </a:ext>
            </a:extLst>
          </p:cNvPr>
          <p:cNvSpPr/>
          <p:nvPr/>
        </p:nvSpPr>
        <p:spPr>
          <a:xfrm>
            <a:off x="7594323" y="1817759"/>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Validation</a:t>
            </a:r>
          </a:p>
        </p:txBody>
      </p:sp>
      <p:sp>
        <p:nvSpPr>
          <p:cNvPr id="7" name="Rectangle: Rounded Corners 6">
            <a:extLst>
              <a:ext uri="{FF2B5EF4-FFF2-40B4-BE49-F238E27FC236}">
                <a16:creationId xmlns:a16="http://schemas.microsoft.com/office/drawing/2014/main" id="{A48A8858-4B4D-4745-B8CF-CADE063A086E}"/>
              </a:ext>
            </a:extLst>
          </p:cNvPr>
          <p:cNvSpPr/>
          <p:nvPr/>
        </p:nvSpPr>
        <p:spPr>
          <a:xfrm>
            <a:off x="7592991" y="2437393"/>
            <a:ext cx="1909823" cy="50639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Recent most year </a:t>
            </a:r>
          </a:p>
          <a:p>
            <a:pPr algn="ctr"/>
            <a:r>
              <a:rPr lang="en-US" sz="1400" b="1" dirty="0"/>
              <a:t>2019</a:t>
            </a:r>
          </a:p>
        </p:txBody>
      </p:sp>
      <p:sp>
        <p:nvSpPr>
          <p:cNvPr id="8" name="Rectangle: Rounded Corners 7">
            <a:extLst>
              <a:ext uri="{FF2B5EF4-FFF2-40B4-BE49-F238E27FC236}">
                <a16:creationId xmlns:a16="http://schemas.microsoft.com/office/drawing/2014/main" id="{81A74F0A-7B59-411D-82AA-7C018A26C269}"/>
              </a:ext>
            </a:extLst>
          </p:cNvPr>
          <p:cNvSpPr/>
          <p:nvPr/>
        </p:nvSpPr>
        <p:spPr>
          <a:xfrm>
            <a:off x="4461404" y="2422776"/>
            <a:ext cx="1862906" cy="61442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Observed data </a:t>
            </a:r>
          </a:p>
          <a:p>
            <a:pPr algn="ctr"/>
            <a:r>
              <a:rPr lang="en-US" sz="1400" b="1" dirty="0"/>
              <a:t>2015 - 2018</a:t>
            </a:r>
          </a:p>
        </p:txBody>
      </p:sp>
      <p:sp>
        <p:nvSpPr>
          <p:cNvPr id="9" name="Rectangle: Rounded Corners 8">
            <a:extLst>
              <a:ext uri="{FF2B5EF4-FFF2-40B4-BE49-F238E27FC236}">
                <a16:creationId xmlns:a16="http://schemas.microsoft.com/office/drawing/2014/main" id="{12DA341D-13FE-48D8-BD52-1082E58E1344}"/>
              </a:ext>
            </a:extLst>
          </p:cNvPr>
          <p:cNvSpPr/>
          <p:nvPr/>
        </p:nvSpPr>
        <p:spPr>
          <a:xfrm>
            <a:off x="1251217" y="2437393"/>
            <a:ext cx="1909823" cy="61442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Known Universe Control Totals </a:t>
            </a:r>
          </a:p>
          <a:p>
            <a:pPr algn="ctr"/>
            <a:r>
              <a:rPr lang="en-US" sz="1400" b="1" dirty="0"/>
              <a:t>2013 - 2017</a:t>
            </a:r>
          </a:p>
        </p:txBody>
      </p:sp>
      <p:sp>
        <p:nvSpPr>
          <p:cNvPr id="15" name="Arrow: Down 14">
            <a:extLst>
              <a:ext uri="{FF2B5EF4-FFF2-40B4-BE49-F238E27FC236}">
                <a16:creationId xmlns:a16="http://schemas.microsoft.com/office/drawing/2014/main" id="{4492E5BC-C45F-4AB9-99F1-F1A6220DD81D}"/>
              </a:ext>
            </a:extLst>
          </p:cNvPr>
          <p:cNvSpPr/>
          <p:nvPr/>
        </p:nvSpPr>
        <p:spPr>
          <a:xfrm>
            <a:off x="1006071" y="4071108"/>
            <a:ext cx="170688" cy="353565"/>
          </a:xfrm>
          <a:prstGeom prst="downArrow">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6690D8C-E6E8-4733-B51B-B7E43164FC03}"/>
              </a:ext>
            </a:extLst>
          </p:cNvPr>
          <p:cNvGrpSpPr/>
          <p:nvPr/>
        </p:nvGrpSpPr>
        <p:grpSpPr>
          <a:xfrm>
            <a:off x="7541079" y="4062400"/>
            <a:ext cx="1996925" cy="368086"/>
            <a:chOff x="7541079" y="4791455"/>
            <a:chExt cx="1996925" cy="368086"/>
          </a:xfrm>
        </p:grpSpPr>
        <p:sp>
          <p:nvSpPr>
            <p:cNvPr id="17" name="Arrow: Down 16">
              <a:extLst>
                <a:ext uri="{FF2B5EF4-FFF2-40B4-BE49-F238E27FC236}">
                  <a16:creationId xmlns:a16="http://schemas.microsoft.com/office/drawing/2014/main" id="{62BBBD25-B760-434D-911A-8A1BE37C0124}"/>
                </a:ext>
              </a:extLst>
            </p:cNvPr>
            <p:cNvSpPr/>
            <p:nvPr/>
          </p:nvSpPr>
          <p:spPr>
            <a:xfrm>
              <a:off x="7541079" y="4791455"/>
              <a:ext cx="170688" cy="353565"/>
            </a:xfrm>
            <a:prstGeom prst="downArrow">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5AAE94E2-A6D8-4151-B13C-3D93B5C33EE9}"/>
                </a:ext>
              </a:extLst>
            </p:cNvPr>
            <p:cNvSpPr/>
            <p:nvPr/>
          </p:nvSpPr>
          <p:spPr>
            <a:xfrm>
              <a:off x="8145588" y="4800163"/>
              <a:ext cx="170688" cy="353565"/>
            </a:xfrm>
            <a:prstGeom prst="downArrow">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8A8106A-2099-4BF9-A697-A76C5DAB798D}"/>
                </a:ext>
              </a:extLst>
            </p:cNvPr>
            <p:cNvSpPr/>
            <p:nvPr/>
          </p:nvSpPr>
          <p:spPr>
            <a:xfrm>
              <a:off x="8762807" y="4805976"/>
              <a:ext cx="170688" cy="353565"/>
            </a:xfrm>
            <a:prstGeom prst="downArrow">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45C9AE65-4E1B-4ED4-9B78-6102F3B421E7}"/>
                </a:ext>
              </a:extLst>
            </p:cNvPr>
            <p:cNvSpPr/>
            <p:nvPr/>
          </p:nvSpPr>
          <p:spPr>
            <a:xfrm>
              <a:off x="9367316" y="4791455"/>
              <a:ext cx="170688" cy="353565"/>
            </a:xfrm>
            <a:prstGeom prst="downArrow">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F391951-251B-477E-B031-C1FB5AF6D5D7}"/>
              </a:ext>
            </a:extLst>
          </p:cNvPr>
          <p:cNvGrpSpPr/>
          <p:nvPr/>
        </p:nvGrpSpPr>
        <p:grpSpPr>
          <a:xfrm>
            <a:off x="4330915" y="4069508"/>
            <a:ext cx="2033594" cy="379888"/>
            <a:chOff x="4266737" y="4806363"/>
            <a:chExt cx="2033594" cy="379888"/>
          </a:xfrm>
        </p:grpSpPr>
        <p:sp>
          <p:nvSpPr>
            <p:cNvPr id="16" name="Arrow: Down 15">
              <a:extLst>
                <a:ext uri="{FF2B5EF4-FFF2-40B4-BE49-F238E27FC236}">
                  <a16:creationId xmlns:a16="http://schemas.microsoft.com/office/drawing/2014/main" id="{BDA1FC2F-F50E-4E57-987D-ED5405818022}"/>
                </a:ext>
              </a:extLst>
            </p:cNvPr>
            <p:cNvSpPr/>
            <p:nvPr/>
          </p:nvSpPr>
          <p:spPr>
            <a:xfrm>
              <a:off x="4266737" y="4832686"/>
              <a:ext cx="170688" cy="353565"/>
            </a:xfrm>
            <a:prstGeom prst="downArrow">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13E93A2C-4AA1-41ED-8B1B-D65AC8119298}"/>
                </a:ext>
              </a:extLst>
            </p:cNvPr>
            <p:cNvSpPr/>
            <p:nvPr/>
          </p:nvSpPr>
          <p:spPr>
            <a:xfrm>
              <a:off x="6129643" y="4806363"/>
              <a:ext cx="170688" cy="353565"/>
            </a:xfrm>
            <a:prstGeom prst="downArrow">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C2F8C1D0-0D41-4A14-8FFF-8287DB018CAD}"/>
              </a:ext>
            </a:extLst>
          </p:cNvPr>
          <p:cNvGrpSpPr/>
          <p:nvPr/>
        </p:nvGrpSpPr>
        <p:grpSpPr>
          <a:xfrm>
            <a:off x="838200" y="4512143"/>
            <a:ext cx="10756392" cy="471863"/>
            <a:chOff x="838200" y="5241198"/>
            <a:chExt cx="10756392" cy="471863"/>
          </a:xfrm>
        </p:grpSpPr>
        <p:cxnSp>
          <p:nvCxnSpPr>
            <p:cNvPr id="12" name="Straight Arrow Connector 11">
              <a:extLst>
                <a:ext uri="{FF2B5EF4-FFF2-40B4-BE49-F238E27FC236}">
                  <a16:creationId xmlns:a16="http://schemas.microsoft.com/office/drawing/2014/main" id="{9D5D3862-48CB-4B7B-B7DA-5D62E9D520E1}"/>
                </a:ext>
              </a:extLst>
            </p:cNvPr>
            <p:cNvCxnSpPr>
              <a:cxnSpLocks/>
            </p:cNvCxnSpPr>
            <p:nvPr/>
          </p:nvCxnSpPr>
          <p:spPr>
            <a:xfrm>
              <a:off x="1006071" y="5241198"/>
              <a:ext cx="10588521" cy="0"/>
            </a:xfrm>
            <a:prstGeom prst="straightConnector1">
              <a:avLst/>
            </a:prstGeom>
            <a:ln w="1270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2A7F80-568A-49D4-B6E7-C62A1E2CF11C}"/>
                </a:ext>
              </a:extLst>
            </p:cNvPr>
            <p:cNvSpPr txBox="1"/>
            <p:nvPr/>
          </p:nvSpPr>
          <p:spPr>
            <a:xfrm>
              <a:off x="838200" y="5329493"/>
              <a:ext cx="1014984" cy="369332"/>
            </a:xfrm>
            <a:prstGeom prst="rect">
              <a:avLst/>
            </a:prstGeom>
            <a:noFill/>
          </p:spPr>
          <p:txBody>
            <a:bodyPr wrap="square" rtlCol="0">
              <a:spAutoFit/>
            </a:bodyPr>
            <a:lstStyle/>
            <a:p>
              <a:r>
                <a:rPr lang="en-US" dirty="0"/>
                <a:t>Year - 0</a:t>
              </a:r>
            </a:p>
          </p:txBody>
        </p:sp>
        <p:sp>
          <p:nvSpPr>
            <p:cNvPr id="23" name="TextBox 22">
              <a:extLst>
                <a:ext uri="{FF2B5EF4-FFF2-40B4-BE49-F238E27FC236}">
                  <a16:creationId xmlns:a16="http://schemas.microsoft.com/office/drawing/2014/main" id="{88C052AA-FC29-48B7-B694-00A9B8E7DF3A}"/>
                </a:ext>
              </a:extLst>
            </p:cNvPr>
            <p:cNvSpPr txBox="1"/>
            <p:nvPr/>
          </p:nvSpPr>
          <p:spPr>
            <a:xfrm>
              <a:off x="3989135" y="5317398"/>
              <a:ext cx="1014984" cy="369332"/>
            </a:xfrm>
            <a:prstGeom prst="rect">
              <a:avLst/>
            </a:prstGeom>
            <a:noFill/>
          </p:spPr>
          <p:txBody>
            <a:bodyPr wrap="square" rtlCol="0">
              <a:spAutoFit/>
            </a:bodyPr>
            <a:lstStyle/>
            <a:p>
              <a:r>
                <a:rPr lang="en-US" dirty="0"/>
                <a:t>Year - 3</a:t>
              </a:r>
            </a:p>
          </p:txBody>
        </p:sp>
        <p:sp>
          <p:nvSpPr>
            <p:cNvPr id="24" name="TextBox 23">
              <a:extLst>
                <a:ext uri="{FF2B5EF4-FFF2-40B4-BE49-F238E27FC236}">
                  <a16:creationId xmlns:a16="http://schemas.microsoft.com/office/drawing/2014/main" id="{21B18128-2CEE-48A5-8832-F3BCDA3ECA6D}"/>
                </a:ext>
              </a:extLst>
            </p:cNvPr>
            <p:cNvSpPr txBox="1"/>
            <p:nvPr/>
          </p:nvSpPr>
          <p:spPr>
            <a:xfrm>
              <a:off x="5754412" y="5329493"/>
              <a:ext cx="1014984" cy="369332"/>
            </a:xfrm>
            <a:prstGeom prst="rect">
              <a:avLst/>
            </a:prstGeom>
            <a:noFill/>
          </p:spPr>
          <p:txBody>
            <a:bodyPr wrap="square" rtlCol="0">
              <a:spAutoFit/>
            </a:bodyPr>
            <a:lstStyle/>
            <a:p>
              <a:r>
                <a:rPr lang="en-US" dirty="0"/>
                <a:t>Year - 5</a:t>
              </a:r>
            </a:p>
          </p:txBody>
        </p:sp>
        <p:sp>
          <p:nvSpPr>
            <p:cNvPr id="25" name="TextBox 24">
              <a:extLst>
                <a:ext uri="{FF2B5EF4-FFF2-40B4-BE49-F238E27FC236}">
                  <a16:creationId xmlns:a16="http://schemas.microsoft.com/office/drawing/2014/main" id="{9B149D3B-922F-4A88-BEB1-7528DE1DDFB4}"/>
                </a:ext>
              </a:extLst>
            </p:cNvPr>
            <p:cNvSpPr txBox="1"/>
            <p:nvPr/>
          </p:nvSpPr>
          <p:spPr>
            <a:xfrm>
              <a:off x="7204275" y="5342749"/>
              <a:ext cx="1014984" cy="369332"/>
            </a:xfrm>
            <a:prstGeom prst="rect">
              <a:avLst/>
            </a:prstGeom>
            <a:noFill/>
          </p:spPr>
          <p:txBody>
            <a:bodyPr wrap="square" rtlCol="0">
              <a:spAutoFit/>
            </a:bodyPr>
            <a:lstStyle/>
            <a:p>
              <a:r>
                <a:rPr lang="en-US" dirty="0"/>
                <a:t>Year - 6</a:t>
              </a:r>
            </a:p>
          </p:txBody>
        </p:sp>
        <p:sp>
          <p:nvSpPr>
            <p:cNvPr id="26" name="TextBox 25">
              <a:extLst>
                <a:ext uri="{FF2B5EF4-FFF2-40B4-BE49-F238E27FC236}">
                  <a16:creationId xmlns:a16="http://schemas.microsoft.com/office/drawing/2014/main" id="{305B2CB0-F373-44BC-AFF4-5FB3B65BF2EB}"/>
                </a:ext>
              </a:extLst>
            </p:cNvPr>
            <p:cNvSpPr txBox="1"/>
            <p:nvPr/>
          </p:nvSpPr>
          <p:spPr>
            <a:xfrm>
              <a:off x="8196726" y="5342749"/>
              <a:ext cx="566081" cy="369332"/>
            </a:xfrm>
            <a:prstGeom prst="rect">
              <a:avLst/>
            </a:prstGeom>
            <a:noFill/>
          </p:spPr>
          <p:txBody>
            <a:bodyPr wrap="square" rtlCol="0">
              <a:spAutoFit/>
            </a:bodyPr>
            <a:lstStyle/>
            <a:p>
              <a:r>
                <a:rPr lang="en-US" dirty="0"/>
                <a:t>7</a:t>
              </a:r>
            </a:p>
          </p:txBody>
        </p:sp>
        <p:sp>
          <p:nvSpPr>
            <p:cNvPr id="27" name="TextBox 26">
              <a:extLst>
                <a:ext uri="{FF2B5EF4-FFF2-40B4-BE49-F238E27FC236}">
                  <a16:creationId xmlns:a16="http://schemas.microsoft.com/office/drawing/2014/main" id="{427EA164-627E-452F-AC5F-BEF8858BAC33}"/>
                </a:ext>
              </a:extLst>
            </p:cNvPr>
            <p:cNvSpPr txBox="1"/>
            <p:nvPr/>
          </p:nvSpPr>
          <p:spPr>
            <a:xfrm>
              <a:off x="8722990" y="5325312"/>
              <a:ext cx="566081" cy="369332"/>
            </a:xfrm>
            <a:prstGeom prst="rect">
              <a:avLst/>
            </a:prstGeom>
            <a:noFill/>
          </p:spPr>
          <p:txBody>
            <a:bodyPr wrap="square" rtlCol="0">
              <a:spAutoFit/>
            </a:bodyPr>
            <a:lstStyle/>
            <a:p>
              <a:r>
                <a:rPr lang="en-US" dirty="0"/>
                <a:t>8</a:t>
              </a:r>
            </a:p>
          </p:txBody>
        </p:sp>
        <p:sp>
          <p:nvSpPr>
            <p:cNvPr id="28" name="TextBox 27">
              <a:extLst>
                <a:ext uri="{FF2B5EF4-FFF2-40B4-BE49-F238E27FC236}">
                  <a16:creationId xmlns:a16="http://schemas.microsoft.com/office/drawing/2014/main" id="{01EBC1CF-D8C5-4464-AEE3-0E6F6CE8BEE2}"/>
                </a:ext>
              </a:extLst>
            </p:cNvPr>
            <p:cNvSpPr txBox="1"/>
            <p:nvPr/>
          </p:nvSpPr>
          <p:spPr>
            <a:xfrm>
              <a:off x="9351882" y="5343729"/>
              <a:ext cx="566081" cy="369332"/>
            </a:xfrm>
            <a:prstGeom prst="rect">
              <a:avLst/>
            </a:prstGeom>
            <a:noFill/>
          </p:spPr>
          <p:txBody>
            <a:bodyPr wrap="square" rtlCol="0">
              <a:spAutoFit/>
            </a:bodyPr>
            <a:lstStyle/>
            <a:p>
              <a:r>
                <a:rPr lang="en-US" dirty="0"/>
                <a:t>9</a:t>
              </a:r>
            </a:p>
          </p:txBody>
        </p:sp>
      </p:grpSp>
      <p:sp>
        <p:nvSpPr>
          <p:cNvPr id="30" name="TextBox 29">
            <a:extLst>
              <a:ext uri="{FF2B5EF4-FFF2-40B4-BE49-F238E27FC236}">
                <a16:creationId xmlns:a16="http://schemas.microsoft.com/office/drawing/2014/main" id="{62AB5008-4627-4945-8738-5206F42FB84F}"/>
              </a:ext>
            </a:extLst>
          </p:cNvPr>
          <p:cNvSpPr txBox="1"/>
          <p:nvPr/>
        </p:nvSpPr>
        <p:spPr>
          <a:xfrm>
            <a:off x="7869396" y="3432373"/>
            <a:ext cx="1542670" cy="369332"/>
          </a:xfrm>
          <a:prstGeom prst="rect">
            <a:avLst/>
          </a:prstGeom>
          <a:noFill/>
        </p:spPr>
        <p:txBody>
          <a:bodyPr wrap="square" rtlCol="0">
            <a:spAutoFit/>
          </a:bodyPr>
          <a:lstStyle/>
          <a:p>
            <a:pPr algn="ctr"/>
            <a:r>
              <a:rPr lang="en-US" b="1" dirty="0"/>
              <a:t>Very Frequent</a:t>
            </a:r>
          </a:p>
        </p:txBody>
      </p:sp>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0D9164AC-57CE-40B1-8B17-BD647589316E}"/>
                  </a:ext>
                </a:extLst>
              </p:cNvPr>
              <p:cNvGraphicFramePr>
                <a:graphicFrameLocks noChangeAspect="1"/>
              </p:cNvGraphicFramePr>
              <p:nvPr>
                <p:extLst>
                  <p:ext uri="{D42A27DB-BD31-4B8C-83A1-F6EECF244321}">
                    <p14:modId xmlns:p14="http://schemas.microsoft.com/office/powerpoint/2010/main" val="2664989354"/>
                  </p:ext>
                </p:extLst>
              </p:nvPr>
            </p:nvGraphicFramePr>
            <p:xfrm>
              <a:off x="8663940" y="3011129"/>
              <a:ext cx="745137" cy="395191"/>
            </p:xfrm>
            <a:graphic>
              <a:graphicData uri="http://schemas.microsoft.com/office/powerpoint/2016/slidezoom">
                <pslz:sldZm>
                  <pslz:sldZmObj sldId="259" cId="1758687001">
                    <pslz:zmPr id="{2D9D3F6A-F817-4417-9BEC-FDFDD8E64F54}" returnToParent="0" transitionDur="1000">
                      <p166:blipFill xmlns:p166="http://schemas.microsoft.com/office/powerpoint/2016/6/main">
                        <a:blip r:embed="rId3"/>
                        <a:stretch>
                          <a:fillRect/>
                        </a:stretch>
                      </p166:blipFill>
                      <p166:spPr xmlns:p166="http://schemas.microsoft.com/office/powerpoint/2016/6/main">
                        <a:xfrm>
                          <a:off x="0" y="0"/>
                          <a:ext cx="745137" cy="395191"/>
                        </a:xfrm>
                        <a:prstGeom prst="rect">
                          <a:avLst/>
                        </a:prstGeom>
                        <a:ln w="3175">
                          <a:solidFill>
                            <a:prstClr val="ltGray"/>
                          </a:solidFill>
                        </a:ln>
                      </p166:spPr>
                    </pslz:zmPr>
                  </pslz:sldZmObj>
                </pslz:sldZm>
              </a:graphicData>
            </a:graphic>
          </p:graphicFrame>
        </mc:Choice>
        <mc:Fallback xmlns="">
          <p:pic>
            <p:nvPicPr>
              <p:cNvPr id="39" name="Slide Zoom 38">
                <a:hlinkClick r:id="rId4" action="ppaction://hlinksldjump"/>
                <a:extLst>
                  <a:ext uri="{FF2B5EF4-FFF2-40B4-BE49-F238E27FC236}">
                    <a16:creationId xmlns:a16="http://schemas.microsoft.com/office/drawing/2014/main" id="{0D9164AC-57CE-40B1-8B17-BD647589316E}"/>
                  </a:ext>
                </a:extLst>
              </p:cNvPr>
              <p:cNvPicPr>
                <a:picLocks noGrp="1" noRot="1" noChangeAspect="1" noMove="1" noResize="1" noEditPoints="1" noAdjustHandles="1" noChangeArrowheads="1" noChangeShapeType="1"/>
              </p:cNvPicPr>
              <p:nvPr/>
            </p:nvPicPr>
            <p:blipFill>
              <a:blip r:embed="rId5"/>
              <a:stretch>
                <a:fillRect/>
              </a:stretch>
            </p:blipFill>
            <p:spPr>
              <a:xfrm>
                <a:off x="8663940" y="3011129"/>
                <a:ext cx="745137" cy="395191"/>
              </a:xfrm>
              <a:prstGeom prst="rect">
                <a:avLst/>
              </a:prstGeom>
              <a:ln w="3175">
                <a:solidFill>
                  <a:prstClr val="ltGray"/>
                </a:solidFill>
              </a:ln>
            </p:spPr>
          </p:pic>
        </mc:Fallback>
      </mc:AlternateContent>
      <p:sp>
        <p:nvSpPr>
          <p:cNvPr id="40" name="TextBox 39">
            <a:extLst>
              <a:ext uri="{FF2B5EF4-FFF2-40B4-BE49-F238E27FC236}">
                <a16:creationId xmlns:a16="http://schemas.microsoft.com/office/drawing/2014/main" id="{A21D01F9-19ED-4A9B-ACC2-E778EE50D1A7}"/>
              </a:ext>
            </a:extLst>
          </p:cNvPr>
          <p:cNvSpPr txBox="1"/>
          <p:nvPr/>
        </p:nvSpPr>
        <p:spPr>
          <a:xfrm>
            <a:off x="7390353" y="3028526"/>
            <a:ext cx="1542670" cy="338554"/>
          </a:xfrm>
          <a:prstGeom prst="rect">
            <a:avLst/>
          </a:prstGeom>
          <a:noFill/>
        </p:spPr>
        <p:txBody>
          <a:bodyPr wrap="square" rtlCol="0">
            <a:spAutoFit/>
          </a:bodyPr>
          <a:lstStyle/>
          <a:p>
            <a:pPr algn="ctr"/>
            <a:r>
              <a:rPr lang="en-US" sz="1600" i="1" dirty="0"/>
              <a:t>Example</a:t>
            </a:r>
          </a:p>
        </p:txBody>
      </p:sp>
      <p:sp>
        <p:nvSpPr>
          <p:cNvPr id="41" name="TextBox 40">
            <a:extLst>
              <a:ext uri="{FF2B5EF4-FFF2-40B4-BE49-F238E27FC236}">
                <a16:creationId xmlns:a16="http://schemas.microsoft.com/office/drawing/2014/main" id="{70E3BC2A-C2F8-4D8B-A644-AA875E3A3604}"/>
              </a:ext>
            </a:extLst>
          </p:cNvPr>
          <p:cNvSpPr txBox="1"/>
          <p:nvPr/>
        </p:nvSpPr>
        <p:spPr>
          <a:xfrm>
            <a:off x="4174982" y="3088099"/>
            <a:ext cx="1542670" cy="338554"/>
          </a:xfrm>
          <a:prstGeom prst="rect">
            <a:avLst/>
          </a:prstGeom>
          <a:noFill/>
        </p:spPr>
        <p:txBody>
          <a:bodyPr wrap="square" rtlCol="0">
            <a:spAutoFit/>
          </a:bodyPr>
          <a:lstStyle/>
          <a:p>
            <a:pPr algn="ctr"/>
            <a:r>
              <a:rPr lang="en-US" sz="1600" i="1" dirty="0"/>
              <a:t>Example</a:t>
            </a:r>
          </a:p>
        </p:txBody>
      </p:sp>
      <p:sp>
        <p:nvSpPr>
          <p:cNvPr id="42" name="TextBox 41">
            <a:extLst>
              <a:ext uri="{FF2B5EF4-FFF2-40B4-BE49-F238E27FC236}">
                <a16:creationId xmlns:a16="http://schemas.microsoft.com/office/drawing/2014/main" id="{18355DBA-BB7B-4799-BF15-DB15CC8468C7}"/>
              </a:ext>
            </a:extLst>
          </p:cNvPr>
          <p:cNvSpPr txBox="1"/>
          <p:nvPr/>
        </p:nvSpPr>
        <p:spPr>
          <a:xfrm>
            <a:off x="921019" y="3100405"/>
            <a:ext cx="1542670" cy="338554"/>
          </a:xfrm>
          <a:prstGeom prst="rect">
            <a:avLst/>
          </a:prstGeom>
          <a:noFill/>
        </p:spPr>
        <p:txBody>
          <a:bodyPr wrap="square" rtlCol="0">
            <a:spAutoFit/>
          </a:bodyPr>
          <a:lstStyle/>
          <a:p>
            <a:pPr algn="ctr"/>
            <a:r>
              <a:rPr lang="en-US" sz="1600" i="1" dirty="0"/>
              <a:t>Example</a:t>
            </a:r>
          </a:p>
        </p:txBody>
      </p:sp>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069B54D1-D0BD-4FD0-B075-4159ED5A280F}"/>
                  </a:ext>
                </a:extLst>
              </p:cNvPr>
              <p:cNvGraphicFramePr>
                <a:graphicFrameLocks noChangeAspect="1"/>
              </p:cNvGraphicFramePr>
              <p:nvPr>
                <p:extLst>
                  <p:ext uri="{D42A27DB-BD31-4B8C-83A1-F6EECF244321}">
                    <p14:modId xmlns:p14="http://schemas.microsoft.com/office/powerpoint/2010/main" val="529944140"/>
                  </p:ext>
                </p:extLst>
              </p:nvPr>
            </p:nvGraphicFramePr>
            <p:xfrm>
              <a:off x="5425440" y="3114564"/>
              <a:ext cx="788535" cy="338555"/>
            </p:xfrm>
            <a:graphic>
              <a:graphicData uri="http://schemas.microsoft.com/office/powerpoint/2016/slidezoom">
                <pslz:sldZm>
                  <pslz:sldZmObj sldId="260" cId="2580273676">
                    <pslz:zmPr id="{53A04C56-3312-4491-ABAD-0AD8BD63EFB4}" returnToParent="0" transitionDur="1000">
                      <p166:blipFill xmlns:p166="http://schemas.microsoft.com/office/powerpoint/2016/6/main">
                        <a:blip r:embed="rId6"/>
                        <a:stretch>
                          <a:fillRect/>
                        </a:stretch>
                      </p166:blipFill>
                      <p166:spPr xmlns:p166="http://schemas.microsoft.com/office/powerpoint/2016/6/main">
                        <a:xfrm>
                          <a:off x="0" y="0"/>
                          <a:ext cx="788535" cy="338555"/>
                        </a:xfrm>
                        <a:prstGeom prst="rect">
                          <a:avLst/>
                        </a:prstGeom>
                        <a:ln w="3175">
                          <a:solidFill>
                            <a:prstClr val="ltGray"/>
                          </a:solidFill>
                        </a:ln>
                      </p166:spPr>
                    </pslz:zmPr>
                  </pslz:sldZmObj>
                </pslz:sldZm>
              </a:graphicData>
            </a:graphic>
          </p:graphicFrame>
        </mc:Choice>
        <mc:Fallback xmlns="">
          <p:pic>
            <p:nvPicPr>
              <p:cNvPr id="44" name="Slide Zoom 43">
                <a:hlinkClick r:id="rId7" action="ppaction://hlinksldjump"/>
                <a:extLst>
                  <a:ext uri="{FF2B5EF4-FFF2-40B4-BE49-F238E27FC236}">
                    <a16:creationId xmlns:a16="http://schemas.microsoft.com/office/drawing/2014/main" id="{069B54D1-D0BD-4FD0-B075-4159ED5A280F}"/>
                  </a:ext>
                </a:extLst>
              </p:cNvPr>
              <p:cNvPicPr>
                <a:picLocks noGrp="1" noRot="1" noChangeAspect="1" noMove="1" noResize="1" noEditPoints="1" noAdjustHandles="1" noChangeArrowheads="1" noChangeShapeType="1"/>
              </p:cNvPicPr>
              <p:nvPr/>
            </p:nvPicPr>
            <p:blipFill>
              <a:blip r:embed="rId8"/>
              <a:stretch>
                <a:fillRect/>
              </a:stretch>
            </p:blipFill>
            <p:spPr>
              <a:xfrm>
                <a:off x="5425440" y="3114564"/>
                <a:ext cx="788535" cy="33855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6" name="Slide Zoom 45">
                <a:extLst>
                  <a:ext uri="{FF2B5EF4-FFF2-40B4-BE49-F238E27FC236}">
                    <a16:creationId xmlns:a16="http://schemas.microsoft.com/office/drawing/2014/main" id="{E86513F4-9144-475B-A626-4870DDC46647}"/>
                  </a:ext>
                </a:extLst>
              </p:cNvPr>
              <p:cNvGraphicFramePr>
                <a:graphicFrameLocks noChangeAspect="1"/>
              </p:cNvGraphicFramePr>
              <p:nvPr>
                <p:extLst>
                  <p:ext uri="{D42A27DB-BD31-4B8C-83A1-F6EECF244321}">
                    <p14:modId xmlns:p14="http://schemas.microsoft.com/office/powerpoint/2010/main" val="2619569518"/>
                  </p:ext>
                </p:extLst>
              </p:nvPr>
            </p:nvGraphicFramePr>
            <p:xfrm>
              <a:off x="2217421" y="3099177"/>
              <a:ext cx="694524" cy="367472"/>
            </p:xfrm>
            <a:graphic>
              <a:graphicData uri="http://schemas.microsoft.com/office/powerpoint/2016/slidezoom">
                <pslz:sldZm>
                  <pslz:sldZmObj sldId="261" cId="594623837">
                    <pslz:zmPr id="{14939E6B-D911-448A-A9B4-6B2B15797F3D}" returnToParent="0" transitionDur="1000">
                      <p166:blipFill xmlns:p166="http://schemas.microsoft.com/office/powerpoint/2016/6/main">
                        <a:blip r:embed="rId9"/>
                        <a:stretch>
                          <a:fillRect/>
                        </a:stretch>
                      </p166:blipFill>
                      <p166:spPr xmlns:p166="http://schemas.microsoft.com/office/powerpoint/2016/6/main">
                        <a:xfrm>
                          <a:off x="0" y="0"/>
                          <a:ext cx="694524" cy="367472"/>
                        </a:xfrm>
                        <a:prstGeom prst="rect">
                          <a:avLst/>
                        </a:prstGeom>
                        <a:ln w="3175">
                          <a:solidFill>
                            <a:prstClr val="ltGray"/>
                          </a:solidFill>
                        </a:ln>
                      </p166:spPr>
                    </pslz:zmPr>
                  </pslz:sldZmObj>
                </pslz:sldZm>
              </a:graphicData>
            </a:graphic>
          </p:graphicFrame>
        </mc:Choice>
        <mc:Fallback xmlns="">
          <p:pic>
            <p:nvPicPr>
              <p:cNvPr id="46" name="Slide Zoom 45">
                <a:hlinkClick r:id="rId10" action="ppaction://hlinksldjump"/>
                <a:extLst>
                  <a:ext uri="{FF2B5EF4-FFF2-40B4-BE49-F238E27FC236}">
                    <a16:creationId xmlns:a16="http://schemas.microsoft.com/office/drawing/2014/main" id="{E86513F4-9144-475B-A626-4870DDC46647}"/>
                  </a:ext>
                </a:extLst>
              </p:cNvPr>
              <p:cNvPicPr>
                <a:picLocks noGrp="1" noRot="1" noChangeAspect="1" noMove="1" noResize="1" noEditPoints="1" noAdjustHandles="1" noChangeArrowheads="1" noChangeShapeType="1"/>
              </p:cNvPicPr>
              <p:nvPr/>
            </p:nvPicPr>
            <p:blipFill>
              <a:blip r:embed="rId11"/>
              <a:stretch>
                <a:fillRect/>
              </a:stretch>
            </p:blipFill>
            <p:spPr>
              <a:xfrm>
                <a:off x="2217421" y="3099177"/>
                <a:ext cx="694524" cy="367472"/>
              </a:xfrm>
              <a:prstGeom prst="rect">
                <a:avLst/>
              </a:prstGeom>
              <a:ln w="3175">
                <a:solidFill>
                  <a:prstClr val="ltGray"/>
                </a:solidFill>
              </a:ln>
            </p:spPr>
          </p:pic>
        </mc:Fallback>
      </mc:AlternateContent>
    </p:spTree>
    <p:extLst>
      <p:ext uri="{BB962C8B-B14F-4D97-AF65-F5344CB8AC3E}">
        <p14:creationId xmlns:p14="http://schemas.microsoft.com/office/powerpoint/2010/main" val="297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70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70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70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1" grpId="0" animBg="1"/>
      <p:bldP spid="32" grpId="0"/>
      <p:bldP spid="29" grpId="0" animBg="1"/>
      <p:bldP spid="7" grpId="0" animBg="1"/>
      <p:bldP spid="8" grpId="0" animBg="1"/>
      <p:bldP spid="9" grpId="0" animBg="1"/>
      <p:bldP spid="15" grpId="0" animBg="1"/>
      <p:bldP spid="30" grpId="0"/>
      <p:bldP spid="40" grpId="0"/>
      <p:bldP spid="41" grpId="0"/>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0CCC-0A5C-4079-B348-FECAB6CE05BB}"/>
              </a:ext>
            </a:extLst>
          </p:cNvPr>
          <p:cNvSpPr>
            <a:spLocks noGrp="1"/>
          </p:cNvSpPr>
          <p:nvPr>
            <p:ph type="title"/>
          </p:nvPr>
        </p:nvSpPr>
        <p:spPr/>
        <p:txBody>
          <a:bodyPr/>
          <a:lstStyle/>
          <a:p>
            <a:r>
              <a:rPr lang="en-US" dirty="0"/>
              <a:t>Proposed O-D Data Project </a:t>
            </a:r>
          </a:p>
        </p:txBody>
      </p:sp>
      <p:sp>
        <p:nvSpPr>
          <p:cNvPr id="6" name="TextBox 5">
            <a:extLst>
              <a:ext uri="{FF2B5EF4-FFF2-40B4-BE49-F238E27FC236}">
                <a16:creationId xmlns:a16="http://schemas.microsoft.com/office/drawing/2014/main" id="{083FAD4E-5CBE-4EA6-8AD7-F4CA28D600F9}"/>
              </a:ext>
            </a:extLst>
          </p:cNvPr>
          <p:cNvSpPr txBox="1"/>
          <p:nvPr/>
        </p:nvSpPr>
        <p:spPr>
          <a:xfrm>
            <a:off x="7234717" y="6166180"/>
            <a:ext cx="2982897" cy="246221"/>
          </a:xfrm>
          <a:prstGeom prst="rect">
            <a:avLst/>
          </a:prstGeom>
          <a:noFill/>
        </p:spPr>
        <p:txBody>
          <a:bodyPr wrap="square" rtlCol="0">
            <a:spAutoFit/>
          </a:bodyPr>
          <a:lstStyle/>
          <a:p>
            <a:r>
              <a:rPr lang="en-US" sz="1000" dirty="0"/>
              <a:t>Data source: RSG, 2022</a:t>
            </a:r>
          </a:p>
        </p:txBody>
      </p:sp>
      <p:pic>
        <p:nvPicPr>
          <p:cNvPr id="10" name="Content Placeholder 9">
            <a:extLst>
              <a:ext uri="{FF2B5EF4-FFF2-40B4-BE49-F238E27FC236}">
                <a16:creationId xmlns:a16="http://schemas.microsoft.com/office/drawing/2014/main" id="{E93927A5-DEFF-882B-736E-B234BA1EF3AD}"/>
              </a:ext>
            </a:extLst>
          </p:cNvPr>
          <p:cNvPicPr>
            <a:picLocks noGrp="1" noChangeAspect="1"/>
          </p:cNvPicPr>
          <p:nvPr>
            <p:ph sz="half" idx="2"/>
          </p:nvPr>
        </p:nvPicPr>
        <p:blipFill>
          <a:blip r:embed="rId2"/>
          <a:stretch>
            <a:fillRect/>
          </a:stretch>
        </p:blipFill>
        <p:spPr>
          <a:xfrm>
            <a:off x="1846555" y="891997"/>
            <a:ext cx="9146097" cy="4594403"/>
          </a:xfrm>
        </p:spPr>
      </p:pic>
      <p:sp>
        <p:nvSpPr>
          <p:cNvPr id="7" name="TextBox 6">
            <a:extLst>
              <a:ext uri="{FF2B5EF4-FFF2-40B4-BE49-F238E27FC236}">
                <a16:creationId xmlns:a16="http://schemas.microsoft.com/office/drawing/2014/main" id="{8EAA39E7-B504-E033-1BA9-887A8DE15813}"/>
              </a:ext>
            </a:extLst>
          </p:cNvPr>
          <p:cNvSpPr txBox="1"/>
          <p:nvPr/>
        </p:nvSpPr>
        <p:spPr>
          <a:xfrm>
            <a:off x="11751732" y="6568405"/>
            <a:ext cx="523959" cy="369332"/>
          </a:xfrm>
          <a:prstGeom prst="rect">
            <a:avLst/>
          </a:prstGeom>
          <a:noFill/>
        </p:spPr>
        <p:txBody>
          <a:bodyPr wrap="square" rtlCol="0">
            <a:spAutoFit/>
          </a:bodyPr>
          <a:lstStyle/>
          <a:p>
            <a:fld id="{7CF2ACEF-4BCA-41AC-A47B-E99CF8E783B8}" type="slidenum">
              <a:rPr lang="en-US" smtClean="0"/>
              <a:t>41</a:t>
            </a:fld>
            <a:endParaRPr lang="en-US" dirty="0"/>
          </a:p>
        </p:txBody>
      </p:sp>
    </p:spTree>
    <p:extLst>
      <p:ext uri="{BB962C8B-B14F-4D97-AF65-F5344CB8AC3E}">
        <p14:creationId xmlns:p14="http://schemas.microsoft.com/office/powerpoint/2010/main" val="165738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9">
            <a:extLst>
              <a:ext uri="{FF2B5EF4-FFF2-40B4-BE49-F238E27FC236}">
                <a16:creationId xmlns:a16="http://schemas.microsoft.com/office/drawing/2014/main" id="{BD8C7D06-7D87-4177-AE0F-371E5F02BDBA}"/>
              </a:ext>
            </a:extLst>
          </p:cNvPr>
          <p:cNvSpPr/>
          <p:nvPr/>
        </p:nvSpPr>
        <p:spPr>
          <a:xfrm>
            <a:off x="4922831" y="2750003"/>
            <a:ext cx="2258194" cy="1129182"/>
          </a:xfrm>
          <a:custGeom>
            <a:avLst/>
            <a:gdLst>
              <a:gd name="connsiteX0" fmla="*/ 1271506 w 2543012"/>
              <a:gd name="connsiteY0" fmla="*/ 0 h 1271601"/>
              <a:gd name="connsiteX1" fmla="*/ 2543012 w 2543012"/>
              <a:gd name="connsiteY1" fmla="*/ 1271506 h 1271601"/>
              <a:gd name="connsiteX2" fmla="*/ 2543003 w 2543012"/>
              <a:gd name="connsiteY2" fmla="*/ 1271601 h 1271601"/>
              <a:gd name="connsiteX3" fmla="*/ 10 w 2543012"/>
              <a:gd name="connsiteY3" fmla="*/ 1271601 h 1271601"/>
              <a:gd name="connsiteX4" fmla="*/ 0 w 2543012"/>
              <a:gd name="connsiteY4" fmla="*/ 1271506 h 1271601"/>
              <a:gd name="connsiteX5" fmla="*/ 1271506 w 2543012"/>
              <a:gd name="connsiteY5" fmla="*/ 0 h 12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3012" h="1271601">
                <a:moveTo>
                  <a:pt x="1271506" y="0"/>
                </a:moveTo>
                <a:cubicBezTo>
                  <a:pt x="1973739" y="0"/>
                  <a:pt x="2543012" y="569273"/>
                  <a:pt x="2543012" y="1271506"/>
                </a:cubicBezTo>
                <a:lnTo>
                  <a:pt x="2543003" y="1271601"/>
                </a:lnTo>
                <a:lnTo>
                  <a:pt x="10" y="1271601"/>
                </a:lnTo>
                <a:lnTo>
                  <a:pt x="0" y="1271506"/>
                </a:lnTo>
                <a:cubicBezTo>
                  <a:pt x="0" y="569273"/>
                  <a:pt x="569273" y="0"/>
                  <a:pt x="1271506"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a:extLst>
              <a:ext uri="{FF2B5EF4-FFF2-40B4-BE49-F238E27FC236}">
                <a16:creationId xmlns:a16="http://schemas.microsoft.com/office/drawing/2014/main" id="{67003D02-9CFF-485A-A97F-9A23D2605652}"/>
              </a:ext>
            </a:extLst>
          </p:cNvPr>
          <p:cNvSpPr/>
          <p:nvPr/>
        </p:nvSpPr>
        <p:spPr>
          <a:xfrm>
            <a:off x="5234800" y="3066767"/>
            <a:ext cx="1664450" cy="1664450"/>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2" name="Title 1">
            <a:extLst>
              <a:ext uri="{FF2B5EF4-FFF2-40B4-BE49-F238E27FC236}">
                <a16:creationId xmlns:a16="http://schemas.microsoft.com/office/drawing/2014/main" id="{74D4E0D2-A1E6-4447-AF88-FBA1DBEAFE07}"/>
              </a:ext>
            </a:extLst>
          </p:cNvPr>
          <p:cNvSpPr>
            <a:spLocks noGrp="1"/>
          </p:cNvSpPr>
          <p:nvPr>
            <p:ph type="title"/>
          </p:nvPr>
        </p:nvSpPr>
        <p:spPr/>
        <p:txBody>
          <a:bodyPr/>
          <a:lstStyle/>
          <a:p>
            <a:r>
              <a:rPr lang="en-US" dirty="0"/>
              <a:t>GAMS Tool for High Level Traffic Forecasting</a:t>
            </a:r>
          </a:p>
        </p:txBody>
      </p:sp>
      <p:sp>
        <p:nvSpPr>
          <p:cNvPr id="7" name="Freeform 21">
            <a:extLst>
              <a:ext uri="{FF2B5EF4-FFF2-40B4-BE49-F238E27FC236}">
                <a16:creationId xmlns:a16="http://schemas.microsoft.com/office/drawing/2014/main" id="{A276B3EE-3AB2-445D-B452-FB76C523F315}"/>
              </a:ext>
            </a:extLst>
          </p:cNvPr>
          <p:cNvSpPr/>
          <p:nvPr/>
        </p:nvSpPr>
        <p:spPr>
          <a:xfrm>
            <a:off x="3203418" y="3775336"/>
            <a:ext cx="2007425" cy="1003797"/>
          </a:xfrm>
          <a:custGeom>
            <a:avLst/>
            <a:gdLst>
              <a:gd name="connsiteX0" fmla="*/ 10 w 2260614"/>
              <a:gd name="connsiteY0" fmla="*/ 0 h 1130402"/>
              <a:gd name="connsiteX1" fmla="*/ 2260605 w 2260614"/>
              <a:gd name="connsiteY1" fmla="*/ 0 h 1130402"/>
              <a:gd name="connsiteX2" fmla="*/ 2260614 w 2260614"/>
              <a:gd name="connsiteY2" fmla="*/ 95 h 1130402"/>
              <a:gd name="connsiteX3" fmla="*/ 1130307 w 2260614"/>
              <a:gd name="connsiteY3" fmla="*/ 1130402 h 1130402"/>
              <a:gd name="connsiteX4" fmla="*/ 0 w 2260614"/>
              <a:gd name="connsiteY4" fmla="*/ 95 h 113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14" h="1130402">
                <a:moveTo>
                  <a:pt x="10" y="0"/>
                </a:moveTo>
                <a:lnTo>
                  <a:pt x="2260605" y="0"/>
                </a:lnTo>
                <a:lnTo>
                  <a:pt x="2260614" y="95"/>
                </a:lnTo>
                <a:cubicBezTo>
                  <a:pt x="2260614" y="624346"/>
                  <a:pt x="1754558" y="1130402"/>
                  <a:pt x="1130307" y="1130402"/>
                </a:cubicBezTo>
                <a:cubicBezTo>
                  <a:pt x="506056" y="1130402"/>
                  <a:pt x="0" y="624346"/>
                  <a:pt x="0" y="95"/>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Freeform 23">
            <a:extLst>
              <a:ext uri="{FF2B5EF4-FFF2-40B4-BE49-F238E27FC236}">
                <a16:creationId xmlns:a16="http://schemas.microsoft.com/office/drawing/2014/main" id="{F8B38713-6234-4798-AB7E-F8CDAEB6E69F}"/>
              </a:ext>
            </a:extLst>
          </p:cNvPr>
          <p:cNvSpPr/>
          <p:nvPr/>
        </p:nvSpPr>
        <p:spPr>
          <a:xfrm>
            <a:off x="6899250" y="3775336"/>
            <a:ext cx="2007425" cy="1003797"/>
          </a:xfrm>
          <a:custGeom>
            <a:avLst/>
            <a:gdLst>
              <a:gd name="connsiteX0" fmla="*/ 10 w 2260614"/>
              <a:gd name="connsiteY0" fmla="*/ 0 h 1130402"/>
              <a:gd name="connsiteX1" fmla="*/ 2260604 w 2260614"/>
              <a:gd name="connsiteY1" fmla="*/ 0 h 1130402"/>
              <a:gd name="connsiteX2" fmla="*/ 2260614 w 2260614"/>
              <a:gd name="connsiteY2" fmla="*/ 95 h 1130402"/>
              <a:gd name="connsiteX3" fmla="*/ 1130307 w 2260614"/>
              <a:gd name="connsiteY3" fmla="*/ 1130402 h 1130402"/>
              <a:gd name="connsiteX4" fmla="*/ 0 w 2260614"/>
              <a:gd name="connsiteY4" fmla="*/ 95 h 113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14" h="1130402">
                <a:moveTo>
                  <a:pt x="10" y="0"/>
                </a:moveTo>
                <a:lnTo>
                  <a:pt x="2260604" y="0"/>
                </a:lnTo>
                <a:lnTo>
                  <a:pt x="2260614" y="95"/>
                </a:lnTo>
                <a:cubicBezTo>
                  <a:pt x="2260614" y="624346"/>
                  <a:pt x="1754558" y="1130402"/>
                  <a:pt x="1130307" y="1130402"/>
                </a:cubicBezTo>
                <a:cubicBezTo>
                  <a:pt x="506056" y="1130402"/>
                  <a:pt x="0" y="624346"/>
                  <a:pt x="0" y="95"/>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reeform 25">
            <a:extLst>
              <a:ext uri="{FF2B5EF4-FFF2-40B4-BE49-F238E27FC236}">
                <a16:creationId xmlns:a16="http://schemas.microsoft.com/office/drawing/2014/main" id="{BE044256-8915-47FF-BE1B-63370E9F28D4}"/>
              </a:ext>
            </a:extLst>
          </p:cNvPr>
          <p:cNvSpPr/>
          <p:nvPr/>
        </p:nvSpPr>
        <p:spPr>
          <a:xfrm>
            <a:off x="1511917" y="2771708"/>
            <a:ext cx="2007425" cy="1003795"/>
          </a:xfrm>
          <a:custGeom>
            <a:avLst/>
            <a:gdLst>
              <a:gd name="connsiteX0" fmla="*/ 1130307 w 2260614"/>
              <a:gd name="connsiteY0" fmla="*/ 0 h 1130400"/>
              <a:gd name="connsiteX1" fmla="*/ 2260614 w 2260614"/>
              <a:gd name="connsiteY1" fmla="*/ 1130307 h 1130400"/>
              <a:gd name="connsiteX2" fmla="*/ 2260605 w 2260614"/>
              <a:gd name="connsiteY2" fmla="*/ 1130400 h 1130400"/>
              <a:gd name="connsiteX3" fmla="*/ 10 w 2260614"/>
              <a:gd name="connsiteY3" fmla="*/ 1130400 h 1130400"/>
              <a:gd name="connsiteX4" fmla="*/ 0 w 2260614"/>
              <a:gd name="connsiteY4" fmla="*/ 1130307 h 1130400"/>
              <a:gd name="connsiteX5" fmla="*/ 1130307 w 2260614"/>
              <a:gd name="connsiteY5" fmla="*/ 0 h 11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14" h="1130400">
                <a:moveTo>
                  <a:pt x="1130307" y="0"/>
                </a:moveTo>
                <a:cubicBezTo>
                  <a:pt x="1754558" y="0"/>
                  <a:pt x="2260614" y="506056"/>
                  <a:pt x="2260614" y="1130307"/>
                </a:cubicBezTo>
                <a:lnTo>
                  <a:pt x="2260605" y="1130400"/>
                </a:lnTo>
                <a:lnTo>
                  <a:pt x="10" y="1130400"/>
                </a:lnTo>
                <a:lnTo>
                  <a:pt x="0" y="1130307"/>
                </a:lnTo>
                <a:cubicBezTo>
                  <a:pt x="0" y="506056"/>
                  <a:pt x="506056" y="0"/>
                  <a:pt x="1130307"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 name="Freeform 27">
            <a:extLst>
              <a:ext uri="{FF2B5EF4-FFF2-40B4-BE49-F238E27FC236}">
                <a16:creationId xmlns:a16="http://schemas.microsoft.com/office/drawing/2014/main" id="{3C1C55F1-67A1-4607-92D4-33195CE804FB}"/>
              </a:ext>
            </a:extLst>
          </p:cNvPr>
          <p:cNvSpPr/>
          <p:nvPr/>
        </p:nvSpPr>
        <p:spPr>
          <a:xfrm>
            <a:off x="8609801" y="2771708"/>
            <a:ext cx="2007425" cy="1003795"/>
          </a:xfrm>
          <a:custGeom>
            <a:avLst/>
            <a:gdLst>
              <a:gd name="connsiteX0" fmla="*/ 1130307 w 2260614"/>
              <a:gd name="connsiteY0" fmla="*/ 0 h 1130400"/>
              <a:gd name="connsiteX1" fmla="*/ 2260614 w 2260614"/>
              <a:gd name="connsiteY1" fmla="*/ 1130307 h 1130400"/>
              <a:gd name="connsiteX2" fmla="*/ 2260605 w 2260614"/>
              <a:gd name="connsiteY2" fmla="*/ 1130400 h 1130400"/>
              <a:gd name="connsiteX3" fmla="*/ 9 w 2260614"/>
              <a:gd name="connsiteY3" fmla="*/ 1130400 h 1130400"/>
              <a:gd name="connsiteX4" fmla="*/ 0 w 2260614"/>
              <a:gd name="connsiteY4" fmla="*/ 1130307 h 1130400"/>
              <a:gd name="connsiteX5" fmla="*/ 1130307 w 2260614"/>
              <a:gd name="connsiteY5" fmla="*/ 0 h 11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14" h="1130400">
                <a:moveTo>
                  <a:pt x="1130307" y="0"/>
                </a:moveTo>
                <a:cubicBezTo>
                  <a:pt x="1754558" y="0"/>
                  <a:pt x="2260614" y="506056"/>
                  <a:pt x="2260614" y="1130307"/>
                </a:cubicBezTo>
                <a:lnTo>
                  <a:pt x="2260605" y="1130400"/>
                </a:lnTo>
                <a:lnTo>
                  <a:pt x="9" y="1130400"/>
                </a:lnTo>
                <a:lnTo>
                  <a:pt x="0" y="1130307"/>
                </a:lnTo>
                <a:cubicBezTo>
                  <a:pt x="0" y="506056"/>
                  <a:pt x="506056" y="0"/>
                  <a:pt x="1130307"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a:extLst>
              <a:ext uri="{FF2B5EF4-FFF2-40B4-BE49-F238E27FC236}">
                <a16:creationId xmlns:a16="http://schemas.microsoft.com/office/drawing/2014/main" id="{E7C8D08A-C7CF-46D2-B8B2-72A5635DB71E}"/>
              </a:ext>
            </a:extLst>
          </p:cNvPr>
          <p:cNvSpPr/>
          <p:nvPr/>
        </p:nvSpPr>
        <p:spPr>
          <a:xfrm>
            <a:off x="1793738" y="3050329"/>
            <a:ext cx="1413679" cy="1413679"/>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dirty="0">
              <a:solidFill>
                <a:schemeClr val="tx1">
                  <a:lumMod val="75000"/>
                  <a:lumOff val="25000"/>
                </a:schemeClr>
              </a:solidFill>
              <a:latin typeface="Montserrat" panose="00000500000000000000" pitchFamily="50" charset="0"/>
            </a:endParaRPr>
          </a:p>
        </p:txBody>
      </p:sp>
      <p:sp>
        <p:nvSpPr>
          <p:cNvPr id="12" name="Oval 11">
            <a:extLst>
              <a:ext uri="{FF2B5EF4-FFF2-40B4-BE49-F238E27FC236}">
                <a16:creationId xmlns:a16="http://schemas.microsoft.com/office/drawing/2014/main" id="{58AB148B-FF43-4539-92E4-24837AA429B2}"/>
              </a:ext>
            </a:extLst>
          </p:cNvPr>
          <p:cNvSpPr/>
          <p:nvPr/>
        </p:nvSpPr>
        <p:spPr>
          <a:xfrm>
            <a:off x="3519342" y="3068580"/>
            <a:ext cx="1413679" cy="1413679"/>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dirty="0">
              <a:solidFill>
                <a:schemeClr val="tx1">
                  <a:lumMod val="75000"/>
                  <a:lumOff val="25000"/>
                </a:schemeClr>
              </a:solidFill>
              <a:latin typeface="Montserrat" panose="00000500000000000000" pitchFamily="50" charset="0"/>
            </a:endParaRPr>
          </a:p>
        </p:txBody>
      </p:sp>
      <p:sp>
        <p:nvSpPr>
          <p:cNvPr id="13" name="Oval 12">
            <a:extLst>
              <a:ext uri="{FF2B5EF4-FFF2-40B4-BE49-F238E27FC236}">
                <a16:creationId xmlns:a16="http://schemas.microsoft.com/office/drawing/2014/main" id="{B9052624-54BB-40C3-98F2-38FA21018D71}"/>
              </a:ext>
            </a:extLst>
          </p:cNvPr>
          <p:cNvSpPr/>
          <p:nvPr/>
        </p:nvSpPr>
        <p:spPr>
          <a:xfrm>
            <a:off x="8917307" y="3063264"/>
            <a:ext cx="1413679" cy="1413679"/>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dirty="0">
              <a:solidFill>
                <a:schemeClr val="tx1">
                  <a:lumMod val="75000"/>
                  <a:lumOff val="25000"/>
                </a:schemeClr>
              </a:solidFill>
              <a:latin typeface="Montserrat" panose="00000500000000000000" pitchFamily="50" charset="0"/>
            </a:endParaRPr>
          </a:p>
        </p:txBody>
      </p:sp>
      <p:sp>
        <p:nvSpPr>
          <p:cNvPr id="14" name="Oval 13">
            <a:extLst>
              <a:ext uri="{FF2B5EF4-FFF2-40B4-BE49-F238E27FC236}">
                <a16:creationId xmlns:a16="http://schemas.microsoft.com/office/drawing/2014/main" id="{761B5BA2-1FA9-4A48-B188-6551DE700942}"/>
              </a:ext>
            </a:extLst>
          </p:cNvPr>
          <p:cNvSpPr/>
          <p:nvPr/>
        </p:nvSpPr>
        <p:spPr>
          <a:xfrm>
            <a:off x="7196123" y="3068580"/>
            <a:ext cx="1413679" cy="1413679"/>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16" name="Rectangle 15">
            <a:extLst>
              <a:ext uri="{FF2B5EF4-FFF2-40B4-BE49-F238E27FC236}">
                <a16:creationId xmlns:a16="http://schemas.microsoft.com/office/drawing/2014/main" id="{75DB9E96-11FE-4281-A9E6-4519B72C347E}"/>
              </a:ext>
            </a:extLst>
          </p:cNvPr>
          <p:cNvSpPr/>
          <p:nvPr/>
        </p:nvSpPr>
        <p:spPr>
          <a:xfrm>
            <a:off x="1366404" y="1944598"/>
            <a:ext cx="2296294" cy="830997"/>
          </a:xfrm>
          <a:prstGeom prst="rect">
            <a:avLst/>
          </a:prstGeom>
        </p:spPr>
        <p:txBody>
          <a:bodyPr wrap="square">
            <a:spAutoFit/>
          </a:bodyPr>
          <a:lstStyle/>
          <a:p>
            <a:pPr lvl="0" algn="ctr"/>
            <a:r>
              <a:rPr lang="id-ID" sz="2400" b="1" dirty="0">
                <a:solidFill>
                  <a:srgbClr val="FF4D03"/>
                </a:solidFill>
                <a:latin typeface="Myriad Pro" panose="020B0503030403020204" pitchFamily="34" charset="0"/>
                <a:cs typeface="Segoe UI" panose="020B0502040204020203" pitchFamily="34" charset="0"/>
              </a:rPr>
              <a:t>High-level </a:t>
            </a:r>
            <a:r>
              <a:rPr lang="en-US" sz="2400" b="1" dirty="0">
                <a:solidFill>
                  <a:srgbClr val="FF4D03"/>
                </a:solidFill>
                <a:latin typeface="Myriad Pro" panose="020B0503030403020204" pitchFamily="34" charset="0"/>
                <a:cs typeface="Segoe UI" panose="020B0502040204020203" pitchFamily="34" charset="0"/>
              </a:rPr>
              <a:t>S</a:t>
            </a:r>
            <a:r>
              <a:rPr lang="id-ID" sz="2400" b="1" dirty="0">
                <a:solidFill>
                  <a:srgbClr val="FF4D03"/>
                </a:solidFill>
                <a:latin typeface="Myriad Pro" panose="020B0503030403020204" pitchFamily="34" charset="0"/>
                <a:cs typeface="Segoe UI" panose="020B0502040204020203" pitchFamily="34" charset="0"/>
              </a:rPr>
              <a:t>creening </a:t>
            </a:r>
            <a:r>
              <a:rPr lang="en-US" sz="2400" b="1" dirty="0">
                <a:solidFill>
                  <a:srgbClr val="FF4D03"/>
                </a:solidFill>
                <a:latin typeface="Myriad Pro" panose="020B0503030403020204" pitchFamily="34" charset="0"/>
                <a:cs typeface="Segoe UI" panose="020B0502040204020203" pitchFamily="34" charset="0"/>
              </a:rPr>
              <a:t>T</a:t>
            </a:r>
            <a:r>
              <a:rPr lang="id-ID" sz="2400" b="1" dirty="0">
                <a:solidFill>
                  <a:srgbClr val="FF4D03"/>
                </a:solidFill>
                <a:latin typeface="Myriad Pro" panose="020B0503030403020204" pitchFamily="34" charset="0"/>
                <a:cs typeface="Segoe UI" panose="020B0502040204020203" pitchFamily="34" charset="0"/>
              </a:rPr>
              <a:t>ool </a:t>
            </a:r>
          </a:p>
        </p:txBody>
      </p:sp>
      <p:sp>
        <p:nvSpPr>
          <p:cNvPr id="17" name="Rectangle 16">
            <a:extLst>
              <a:ext uri="{FF2B5EF4-FFF2-40B4-BE49-F238E27FC236}">
                <a16:creationId xmlns:a16="http://schemas.microsoft.com/office/drawing/2014/main" id="{6C6B6E80-489E-40F8-B9C4-81DA9B67BDF4}"/>
              </a:ext>
            </a:extLst>
          </p:cNvPr>
          <p:cNvSpPr/>
          <p:nvPr/>
        </p:nvSpPr>
        <p:spPr>
          <a:xfrm>
            <a:off x="8188058" y="2251480"/>
            <a:ext cx="2831344" cy="326691"/>
          </a:xfrm>
          <a:prstGeom prst="rect">
            <a:avLst/>
          </a:prstGeom>
        </p:spPr>
        <p:txBody>
          <a:bodyPr wrap="square">
            <a:spAutoFit/>
          </a:bodyPr>
          <a:lstStyle/>
          <a:p>
            <a:pPr algn="ctr">
              <a:lnSpc>
                <a:spcPct val="120000"/>
              </a:lnSpc>
            </a:pPr>
            <a:endParaRPr lang="en-US" sz="1200" dirty="0">
              <a:solidFill>
                <a:schemeClr val="tx1">
                  <a:lumMod val="50000"/>
                  <a:lumOff val="50000"/>
                </a:schemeClr>
              </a:solidFill>
              <a:latin typeface="+mj-lt"/>
              <a:cs typeface="Segoe UI Light" panose="020B0502040204020203" pitchFamily="34" charset="0"/>
            </a:endParaRPr>
          </a:p>
        </p:txBody>
      </p:sp>
      <p:sp>
        <p:nvSpPr>
          <p:cNvPr id="18" name="Rectangle 17">
            <a:extLst>
              <a:ext uri="{FF2B5EF4-FFF2-40B4-BE49-F238E27FC236}">
                <a16:creationId xmlns:a16="http://schemas.microsoft.com/office/drawing/2014/main" id="{51F53C41-8544-4551-8303-DD11A288B538}"/>
              </a:ext>
            </a:extLst>
          </p:cNvPr>
          <p:cNvSpPr/>
          <p:nvPr/>
        </p:nvSpPr>
        <p:spPr>
          <a:xfrm>
            <a:off x="8575087" y="1594316"/>
            <a:ext cx="2145636" cy="1200329"/>
          </a:xfrm>
          <a:prstGeom prst="rect">
            <a:avLst/>
          </a:prstGeom>
        </p:spPr>
        <p:txBody>
          <a:bodyPr wrap="square">
            <a:spAutoFit/>
          </a:bodyPr>
          <a:lstStyle/>
          <a:p>
            <a:pPr algn="ctr"/>
            <a:r>
              <a:rPr lang="en-US" sz="2400" b="1" dirty="0">
                <a:solidFill>
                  <a:srgbClr val="FF4D03"/>
                </a:solidFill>
                <a:latin typeface="Myriad Pro" panose="020B0503030403020204" pitchFamily="34" charset="0"/>
                <a:cs typeface="Segoe UI" panose="020B0502040204020203" pitchFamily="34" charset="0"/>
              </a:rPr>
              <a:t>Work </a:t>
            </a:r>
          </a:p>
          <a:p>
            <a:pPr algn="ctr"/>
            <a:r>
              <a:rPr lang="en-US" sz="2400" b="1" dirty="0">
                <a:solidFill>
                  <a:srgbClr val="FF4D03"/>
                </a:solidFill>
                <a:latin typeface="Myriad Pro" panose="020B0503030403020204" pitchFamily="34" charset="0"/>
                <a:cs typeface="Segoe UI" panose="020B0502040204020203" pitchFamily="34" charset="0"/>
              </a:rPr>
              <a:t>Program Development</a:t>
            </a:r>
          </a:p>
        </p:txBody>
      </p:sp>
      <p:sp>
        <p:nvSpPr>
          <p:cNvPr id="19" name="Freeform 54">
            <a:extLst>
              <a:ext uri="{FF2B5EF4-FFF2-40B4-BE49-F238E27FC236}">
                <a16:creationId xmlns:a16="http://schemas.microsoft.com/office/drawing/2014/main" id="{4E549AD6-ABA7-48E3-AA69-1E9178D4C7F3}"/>
              </a:ext>
            </a:extLst>
          </p:cNvPr>
          <p:cNvSpPr/>
          <p:nvPr/>
        </p:nvSpPr>
        <p:spPr>
          <a:xfrm rot="13279364">
            <a:off x="1536338" y="3147864"/>
            <a:ext cx="1446360" cy="790774"/>
          </a:xfrm>
          <a:custGeom>
            <a:avLst/>
            <a:gdLst>
              <a:gd name="connsiteX0" fmla="*/ 800100 w 2907202"/>
              <a:gd name="connsiteY0" fmla="*/ 122175 h 1600200"/>
              <a:gd name="connsiteX1" fmla="*/ 122175 w 2907202"/>
              <a:gd name="connsiteY1" fmla="*/ 800100 h 1600200"/>
              <a:gd name="connsiteX2" fmla="*/ 800100 w 2907202"/>
              <a:gd name="connsiteY2" fmla="*/ 1478025 h 1600200"/>
              <a:gd name="connsiteX3" fmla="*/ 1478025 w 2907202"/>
              <a:gd name="connsiteY3" fmla="*/ 800100 h 1600200"/>
              <a:gd name="connsiteX4" fmla="*/ 800100 w 2907202"/>
              <a:gd name="connsiteY4" fmla="*/ 122175 h 1600200"/>
              <a:gd name="connsiteX5" fmla="*/ 800100 w 2907202"/>
              <a:gd name="connsiteY5" fmla="*/ 0 h 1600200"/>
              <a:gd name="connsiteX6" fmla="*/ 1583945 w 2907202"/>
              <a:gd name="connsiteY6" fmla="*/ 638852 h 1600200"/>
              <a:gd name="connsiteX7" fmla="*/ 1591238 w 2907202"/>
              <a:gd name="connsiteY7" fmla="*/ 711200 h 1600200"/>
              <a:gd name="connsiteX8" fmla="*/ 2818302 w 2907202"/>
              <a:gd name="connsiteY8" fmla="*/ 711200 h 1600200"/>
              <a:gd name="connsiteX9" fmla="*/ 2907202 w 2907202"/>
              <a:gd name="connsiteY9" fmla="*/ 800100 h 1600200"/>
              <a:gd name="connsiteX10" fmla="*/ 2818302 w 2907202"/>
              <a:gd name="connsiteY10" fmla="*/ 889000 h 1600200"/>
              <a:gd name="connsiteX11" fmla="*/ 1591238 w 2907202"/>
              <a:gd name="connsiteY11" fmla="*/ 889000 h 1600200"/>
              <a:gd name="connsiteX12" fmla="*/ 1583945 w 2907202"/>
              <a:gd name="connsiteY12" fmla="*/ 961348 h 1600200"/>
              <a:gd name="connsiteX13" fmla="*/ 800100 w 2907202"/>
              <a:gd name="connsiteY13" fmla="*/ 1600200 h 1600200"/>
              <a:gd name="connsiteX14" fmla="*/ 0 w 2907202"/>
              <a:gd name="connsiteY14" fmla="*/ 800100 h 1600200"/>
              <a:gd name="connsiteX15" fmla="*/ 800100 w 2907202"/>
              <a:gd name="connsiteY15"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7202" h="1600200">
                <a:moveTo>
                  <a:pt x="800100" y="122175"/>
                </a:moveTo>
                <a:cubicBezTo>
                  <a:pt x="425692" y="122175"/>
                  <a:pt x="122175" y="425692"/>
                  <a:pt x="122175" y="800100"/>
                </a:cubicBezTo>
                <a:cubicBezTo>
                  <a:pt x="122175" y="1174508"/>
                  <a:pt x="425692" y="1478025"/>
                  <a:pt x="800100" y="1478025"/>
                </a:cubicBezTo>
                <a:cubicBezTo>
                  <a:pt x="1174508" y="1478025"/>
                  <a:pt x="1478025" y="1174508"/>
                  <a:pt x="1478025" y="800100"/>
                </a:cubicBezTo>
                <a:cubicBezTo>
                  <a:pt x="1478025" y="425692"/>
                  <a:pt x="1174508" y="122175"/>
                  <a:pt x="800100" y="122175"/>
                </a:cubicBezTo>
                <a:close/>
                <a:moveTo>
                  <a:pt x="800100" y="0"/>
                </a:moveTo>
                <a:cubicBezTo>
                  <a:pt x="1186747" y="0"/>
                  <a:pt x="1509339" y="274260"/>
                  <a:pt x="1583945" y="638852"/>
                </a:cubicBezTo>
                <a:lnTo>
                  <a:pt x="1591238" y="711200"/>
                </a:lnTo>
                <a:lnTo>
                  <a:pt x="2818302" y="711200"/>
                </a:lnTo>
                <a:cubicBezTo>
                  <a:pt x="2867400" y="711200"/>
                  <a:pt x="2907202" y="751002"/>
                  <a:pt x="2907202" y="800100"/>
                </a:cubicBezTo>
                <a:cubicBezTo>
                  <a:pt x="2907202" y="849198"/>
                  <a:pt x="2867400" y="889000"/>
                  <a:pt x="2818302" y="889000"/>
                </a:cubicBezTo>
                <a:lnTo>
                  <a:pt x="1591238" y="889000"/>
                </a:lnTo>
                <a:lnTo>
                  <a:pt x="1583945" y="961348"/>
                </a:lnTo>
                <a:cubicBezTo>
                  <a:pt x="1509339" y="1325940"/>
                  <a:pt x="1186747" y="1600200"/>
                  <a:pt x="800100" y="1600200"/>
                </a:cubicBezTo>
                <a:cubicBezTo>
                  <a:pt x="358217" y="1600200"/>
                  <a:pt x="0" y="1241983"/>
                  <a:pt x="0" y="800100"/>
                </a:cubicBezTo>
                <a:cubicBezTo>
                  <a:pt x="0" y="358217"/>
                  <a:pt x="358217" y="0"/>
                  <a:pt x="800100" y="0"/>
                </a:cubicBezTo>
                <a:close/>
              </a:path>
            </a:pathLst>
          </a:custGeom>
          <a:noFill/>
          <a:ln w="19050">
            <a:solidFill>
              <a:srgbClr val="9BA8B7"/>
            </a:solidFill>
          </a:ln>
          <a:effectLst>
            <a:outerShdw blurRad="825500"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3F7549"/>
              </a:solidFill>
            </a:endParaRPr>
          </a:p>
        </p:txBody>
      </p:sp>
      <p:grpSp>
        <p:nvGrpSpPr>
          <p:cNvPr id="20" name="Group 19">
            <a:extLst>
              <a:ext uri="{FF2B5EF4-FFF2-40B4-BE49-F238E27FC236}">
                <a16:creationId xmlns:a16="http://schemas.microsoft.com/office/drawing/2014/main" id="{AE2DF9A9-45DF-42C7-83A4-362240D9F494}"/>
              </a:ext>
            </a:extLst>
          </p:cNvPr>
          <p:cNvGrpSpPr/>
          <p:nvPr/>
        </p:nvGrpSpPr>
        <p:grpSpPr>
          <a:xfrm>
            <a:off x="9133459" y="3374164"/>
            <a:ext cx="574734" cy="430879"/>
            <a:chOff x="897373" y="1402586"/>
            <a:chExt cx="550101" cy="461264"/>
          </a:xfrm>
          <a:solidFill>
            <a:schemeClr val="accent1"/>
          </a:solidFill>
        </p:grpSpPr>
        <p:sp>
          <p:nvSpPr>
            <p:cNvPr id="21" name="Rectangle 164">
              <a:extLst>
                <a:ext uri="{FF2B5EF4-FFF2-40B4-BE49-F238E27FC236}">
                  <a16:creationId xmlns:a16="http://schemas.microsoft.com/office/drawing/2014/main" id="{4F853206-E976-4992-B96E-2363903F866E}"/>
                </a:ext>
              </a:extLst>
            </p:cNvPr>
            <p:cNvSpPr>
              <a:spLocks noChangeArrowheads="1"/>
            </p:cNvSpPr>
            <p:nvPr/>
          </p:nvSpPr>
          <p:spPr bwMode="auto">
            <a:xfrm>
              <a:off x="1051128" y="1436753"/>
              <a:ext cx="239175"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65">
              <a:extLst>
                <a:ext uri="{FF2B5EF4-FFF2-40B4-BE49-F238E27FC236}">
                  <a16:creationId xmlns:a16="http://schemas.microsoft.com/office/drawing/2014/main" id="{8B6F35D9-FB6D-4827-AE5B-259DA5F0362E}"/>
                </a:ext>
              </a:extLst>
            </p:cNvPr>
            <p:cNvSpPr>
              <a:spLocks/>
            </p:cNvSpPr>
            <p:nvPr/>
          </p:nvSpPr>
          <p:spPr bwMode="auto">
            <a:xfrm>
              <a:off x="897373" y="1436753"/>
              <a:ext cx="550101" cy="427097"/>
            </a:xfrm>
            <a:custGeom>
              <a:avLst/>
              <a:gdLst>
                <a:gd name="T0" fmla="*/ 161 w 161"/>
                <a:gd name="T1" fmla="*/ 125 h 125"/>
                <a:gd name="T2" fmla="*/ 0 w 161"/>
                <a:gd name="T3" fmla="*/ 125 h 125"/>
                <a:gd name="T4" fmla="*/ 0 w 161"/>
                <a:gd name="T5" fmla="*/ 0 h 125"/>
                <a:gd name="T6" fmla="*/ 30 w 161"/>
                <a:gd name="T7" fmla="*/ 0 h 125"/>
                <a:gd name="T8" fmla="*/ 30 w 161"/>
                <a:gd name="T9" fmla="*/ 5 h 125"/>
                <a:gd name="T10" fmla="*/ 5 w 161"/>
                <a:gd name="T11" fmla="*/ 5 h 125"/>
                <a:gd name="T12" fmla="*/ 5 w 161"/>
                <a:gd name="T13" fmla="*/ 120 h 125"/>
                <a:gd name="T14" fmla="*/ 156 w 161"/>
                <a:gd name="T15" fmla="*/ 120 h 125"/>
                <a:gd name="T16" fmla="*/ 156 w 161"/>
                <a:gd name="T17" fmla="*/ 5 h 125"/>
                <a:gd name="T18" fmla="*/ 130 w 161"/>
                <a:gd name="T19" fmla="*/ 5 h 125"/>
                <a:gd name="T20" fmla="*/ 130 w 161"/>
                <a:gd name="T21" fmla="*/ 0 h 125"/>
                <a:gd name="T22" fmla="*/ 161 w 161"/>
                <a:gd name="T23" fmla="*/ 0 h 125"/>
                <a:gd name="T24" fmla="*/ 161 w 161"/>
                <a:gd name="T2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125">
                  <a:moveTo>
                    <a:pt x="161" y="125"/>
                  </a:moveTo>
                  <a:lnTo>
                    <a:pt x="0" y="125"/>
                  </a:lnTo>
                  <a:lnTo>
                    <a:pt x="0" y="0"/>
                  </a:lnTo>
                  <a:lnTo>
                    <a:pt x="30" y="0"/>
                  </a:lnTo>
                  <a:lnTo>
                    <a:pt x="30" y="5"/>
                  </a:lnTo>
                  <a:lnTo>
                    <a:pt x="5" y="5"/>
                  </a:lnTo>
                  <a:lnTo>
                    <a:pt x="5" y="120"/>
                  </a:lnTo>
                  <a:lnTo>
                    <a:pt x="156" y="120"/>
                  </a:lnTo>
                  <a:lnTo>
                    <a:pt x="156" y="5"/>
                  </a:lnTo>
                  <a:lnTo>
                    <a:pt x="130" y="5"/>
                  </a:lnTo>
                  <a:lnTo>
                    <a:pt x="130" y="0"/>
                  </a:lnTo>
                  <a:lnTo>
                    <a:pt x="161" y="0"/>
                  </a:lnTo>
                  <a:lnTo>
                    <a:pt x="16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6">
              <a:extLst>
                <a:ext uri="{FF2B5EF4-FFF2-40B4-BE49-F238E27FC236}">
                  <a16:creationId xmlns:a16="http://schemas.microsoft.com/office/drawing/2014/main" id="{9D37B8A3-667A-40A7-9C7A-3C7E8AF4C9BE}"/>
                </a:ext>
              </a:extLst>
            </p:cNvPr>
            <p:cNvSpPr>
              <a:spLocks noEditPoints="1"/>
            </p:cNvSpPr>
            <p:nvPr/>
          </p:nvSpPr>
          <p:spPr bwMode="auto">
            <a:xfrm>
              <a:off x="993043" y="1402586"/>
              <a:ext cx="68335" cy="85419"/>
            </a:xfrm>
            <a:custGeom>
              <a:avLst/>
              <a:gdLst>
                <a:gd name="T0" fmla="*/ 20 w 20"/>
                <a:gd name="T1" fmla="*/ 25 h 25"/>
                <a:gd name="T2" fmla="*/ 0 w 20"/>
                <a:gd name="T3" fmla="*/ 25 h 25"/>
                <a:gd name="T4" fmla="*/ 0 w 20"/>
                <a:gd name="T5" fmla="*/ 0 h 25"/>
                <a:gd name="T6" fmla="*/ 20 w 20"/>
                <a:gd name="T7" fmla="*/ 0 h 25"/>
                <a:gd name="T8" fmla="*/ 20 w 20"/>
                <a:gd name="T9" fmla="*/ 25 h 25"/>
                <a:gd name="T10" fmla="*/ 5 w 20"/>
                <a:gd name="T11" fmla="*/ 20 h 25"/>
                <a:gd name="T12" fmla="*/ 15 w 20"/>
                <a:gd name="T13" fmla="*/ 20 h 25"/>
                <a:gd name="T14" fmla="*/ 15 w 20"/>
                <a:gd name="T15" fmla="*/ 5 h 25"/>
                <a:gd name="T16" fmla="*/ 5 w 20"/>
                <a:gd name="T17" fmla="*/ 5 h 25"/>
                <a:gd name="T18" fmla="*/ 5 w 20"/>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20" y="25"/>
                  </a:moveTo>
                  <a:lnTo>
                    <a:pt x="0" y="25"/>
                  </a:lnTo>
                  <a:lnTo>
                    <a:pt x="0" y="0"/>
                  </a:lnTo>
                  <a:lnTo>
                    <a:pt x="20" y="0"/>
                  </a:lnTo>
                  <a:lnTo>
                    <a:pt x="20" y="25"/>
                  </a:lnTo>
                  <a:close/>
                  <a:moveTo>
                    <a:pt x="5" y="20"/>
                  </a:moveTo>
                  <a:lnTo>
                    <a:pt x="15" y="20"/>
                  </a:lnTo>
                  <a:lnTo>
                    <a:pt x="15" y="5"/>
                  </a:lnTo>
                  <a:lnTo>
                    <a:pt x="5" y="5"/>
                  </a:lnTo>
                  <a:lnTo>
                    <a:pt x="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7">
              <a:extLst>
                <a:ext uri="{FF2B5EF4-FFF2-40B4-BE49-F238E27FC236}">
                  <a16:creationId xmlns:a16="http://schemas.microsoft.com/office/drawing/2014/main" id="{ADFB6F6A-45FA-4109-ACDE-63959C0CB5EE}"/>
                </a:ext>
              </a:extLst>
            </p:cNvPr>
            <p:cNvSpPr>
              <a:spLocks noEditPoints="1"/>
            </p:cNvSpPr>
            <p:nvPr/>
          </p:nvSpPr>
          <p:spPr bwMode="auto">
            <a:xfrm>
              <a:off x="1283469" y="1402586"/>
              <a:ext cx="68335" cy="85419"/>
            </a:xfrm>
            <a:custGeom>
              <a:avLst/>
              <a:gdLst>
                <a:gd name="T0" fmla="*/ 20 w 20"/>
                <a:gd name="T1" fmla="*/ 25 h 25"/>
                <a:gd name="T2" fmla="*/ 0 w 20"/>
                <a:gd name="T3" fmla="*/ 25 h 25"/>
                <a:gd name="T4" fmla="*/ 0 w 20"/>
                <a:gd name="T5" fmla="*/ 0 h 25"/>
                <a:gd name="T6" fmla="*/ 20 w 20"/>
                <a:gd name="T7" fmla="*/ 0 h 25"/>
                <a:gd name="T8" fmla="*/ 20 w 20"/>
                <a:gd name="T9" fmla="*/ 25 h 25"/>
                <a:gd name="T10" fmla="*/ 5 w 20"/>
                <a:gd name="T11" fmla="*/ 20 h 25"/>
                <a:gd name="T12" fmla="*/ 15 w 20"/>
                <a:gd name="T13" fmla="*/ 20 h 25"/>
                <a:gd name="T14" fmla="*/ 15 w 20"/>
                <a:gd name="T15" fmla="*/ 5 h 25"/>
                <a:gd name="T16" fmla="*/ 5 w 20"/>
                <a:gd name="T17" fmla="*/ 5 h 25"/>
                <a:gd name="T18" fmla="*/ 5 w 20"/>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20" y="25"/>
                  </a:moveTo>
                  <a:lnTo>
                    <a:pt x="0" y="25"/>
                  </a:lnTo>
                  <a:lnTo>
                    <a:pt x="0" y="0"/>
                  </a:lnTo>
                  <a:lnTo>
                    <a:pt x="20" y="0"/>
                  </a:lnTo>
                  <a:lnTo>
                    <a:pt x="20" y="25"/>
                  </a:lnTo>
                  <a:close/>
                  <a:moveTo>
                    <a:pt x="5" y="20"/>
                  </a:moveTo>
                  <a:lnTo>
                    <a:pt x="15" y="20"/>
                  </a:lnTo>
                  <a:lnTo>
                    <a:pt x="15" y="5"/>
                  </a:lnTo>
                  <a:lnTo>
                    <a:pt x="5" y="5"/>
                  </a:lnTo>
                  <a:lnTo>
                    <a:pt x="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68">
              <a:extLst>
                <a:ext uri="{FF2B5EF4-FFF2-40B4-BE49-F238E27FC236}">
                  <a16:creationId xmlns:a16="http://schemas.microsoft.com/office/drawing/2014/main" id="{D5DF126B-C20B-4E0C-A647-C90164B07EC7}"/>
                </a:ext>
              </a:extLst>
            </p:cNvPr>
            <p:cNvSpPr>
              <a:spLocks noEditPoints="1"/>
            </p:cNvSpPr>
            <p:nvPr/>
          </p:nvSpPr>
          <p:spPr bwMode="auto">
            <a:xfrm>
              <a:off x="975958"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9">
              <a:extLst>
                <a:ext uri="{FF2B5EF4-FFF2-40B4-BE49-F238E27FC236}">
                  <a16:creationId xmlns:a16="http://schemas.microsoft.com/office/drawing/2014/main" id="{9B9C666C-02A5-4E88-A6C8-44CD1673E076}"/>
                </a:ext>
              </a:extLst>
            </p:cNvPr>
            <p:cNvSpPr>
              <a:spLocks noEditPoints="1"/>
            </p:cNvSpPr>
            <p:nvPr/>
          </p:nvSpPr>
          <p:spPr bwMode="auto">
            <a:xfrm>
              <a:off x="975958"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0">
              <a:extLst>
                <a:ext uri="{FF2B5EF4-FFF2-40B4-BE49-F238E27FC236}">
                  <a16:creationId xmlns:a16="http://schemas.microsoft.com/office/drawing/2014/main" id="{BC4C8F22-6068-48B5-BA87-4CC7FFC0D1BB}"/>
                </a:ext>
              </a:extLst>
            </p:cNvPr>
            <p:cNvSpPr>
              <a:spLocks noEditPoints="1"/>
            </p:cNvSpPr>
            <p:nvPr/>
          </p:nvSpPr>
          <p:spPr bwMode="auto">
            <a:xfrm>
              <a:off x="1266384"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1">
              <a:extLst>
                <a:ext uri="{FF2B5EF4-FFF2-40B4-BE49-F238E27FC236}">
                  <a16:creationId xmlns:a16="http://schemas.microsoft.com/office/drawing/2014/main" id="{447ED037-F69E-4C41-B423-1188BC7F4308}"/>
                </a:ext>
              </a:extLst>
            </p:cNvPr>
            <p:cNvSpPr>
              <a:spLocks noEditPoints="1"/>
            </p:cNvSpPr>
            <p:nvPr/>
          </p:nvSpPr>
          <p:spPr bwMode="auto">
            <a:xfrm>
              <a:off x="1266384"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2">
              <a:extLst>
                <a:ext uri="{FF2B5EF4-FFF2-40B4-BE49-F238E27FC236}">
                  <a16:creationId xmlns:a16="http://schemas.microsoft.com/office/drawing/2014/main" id="{E9464B52-894B-4BF2-AE4D-923A56B60B44}"/>
                </a:ext>
              </a:extLst>
            </p:cNvPr>
            <p:cNvSpPr>
              <a:spLocks noEditPoints="1"/>
            </p:cNvSpPr>
            <p:nvPr/>
          </p:nvSpPr>
          <p:spPr bwMode="auto">
            <a:xfrm>
              <a:off x="1119463"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73">
              <a:extLst>
                <a:ext uri="{FF2B5EF4-FFF2-40B4-BE49-F238E27FC236}">
                  <a16:creationId xmlns:a16="http://schemas.microsoft.com/office/drawing/2014/main" id="{478A6D65-8BD5-484F-B8A1-AF1F3C6EB3A1}"/>
                </a:ext>
              </a:extLst>
            </p:cNvPr>
            <p:cNvSpPr>
              <a:spLocks noEditPoints="1"/>
            </p:cNvSpPr>
            <p:nvPr/>
          </p:nvSpPr>
          <p:spPr bwMode="auto">
            <a:xfrm>
              <a:off x="1119463"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Rectangle 174">
              <a:extLst>
                <a:ext uri="{FF2B5EF4-FFF2-40B4-BE49-F238E27FC236}">
                  <a16:creationId xmlns:a16="http://schemas.microsoft.com/office/drawing/2014/main" id="{6BEC7475-1A11-4026-BD11-8A5F1DCADF18}"/>
                </a:ext>
              </a:extLst>
            </p:cNvPr>
            <p:cNvSpPr>
              <a:spLocks noChangeArrowheads="1"/>
            </p:cNvSpPr>
            <p:nvPr/>
          </p:nvSpPr>
          <p:spPr bwMode="auto">
            <a:xfrm>
              <a:off x="907623" y="1505089"/>
              <a:ext cx="52960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2" name="Rectangle 31">
            <a:extLst>
              <a:ext uri="{FF2B5EF4-FFF2-40B4-BE49-F238E27FC236}">
                <a16:creationId xmlns:a16="http://schemas.microsoft.com/office/drawing/2014/main" id="{89B30F7E-CC72-4693-858A-2999D2F68FC2}"/>
              </a:ext>
            </a:extLst>
          </p:cNvPr>
          <p:cNvSpPr/>
          <p:nvPr/>
        </p:nvSpPr>
        <p:spPr>
          <a:xfrm>
            <a:off x="4964326" y="1919995"/>
            <a:ext cx="2365497" cy="830997"/>
          </a:xfrm>
          <a:prstGeom prst="rect">
            <a:avLst/>
          </a:prstGeom>
        </p:spPr>
        <p:txBody>
          <a:bodyPr wrap="square">
            <a:spAutoFit/>
          </a:bodyPr>
          <a:lstStyle/>
          <a:p>
            <a:pPr algn="ctr"/>
            <a:r>
              <a:rPr lang="en-US" sz="2400" b="1" dirty="0">
                <a:solidFill>
                  <a:srgbClr val="FF4D03"/>
                </a:solidFill>
                <a:latin typeface="Myriad Pro" panose="020B0503030403020204" pitchFamily="34" charset="0"/>
                <a:cs typeface="Segoe UI" panose="020B0502040204020203" pitchFamily="34" charset="0"/>
              </a:rPr>
              <a:t>Current Mobility Trends </a:t>
            </a:r>
            <a:endParaRPr lang="id-ID" sz="2400" b="1" dirty="0">
              <a:solidFill>
                <a:srgbClr val="FF4D03"/>
              </a:solidFill>
              <a:latin typeface="Myriad Pro" panose="020B0503030403020204" pitchFamily="34" charset="0"/>
              <a:cs typeface="Segoe UI" panose="020B0502040204020203" pitchFamily="34" charset="0"/>
            </a:endParaRPr>
          </a:p>
        </p:txBody>
      </p:sp>
      <p:sp>
        <p:nvSpPr>
          <p:cNvPr id="33" name="Arrow: Up 32">
            <a:extLst>
              <a:ext uri="{FF2B5EF4-FFF2-40B4-BE49-F238E27FC236}">
                <a16:creationId xmlns:a16="http://schemas.microsoft.com/office/drawing/2014/main" id="{F985CB90-C8B6-4ABB-A493-C4B553182560}"/>
              </a:ext>
            </a:extLst>
          </p:cNvPr>
          <p:cNvSpPr/>
          <p:nvPr/>
        </p:nvSpPr>
        <p:spPr>
          <a:xfrm>
            <a:off x="5397954" y="3564623"/>
            <a:ext cx="558406" cy="680524"/>
          </a:xfrm>
          <a:prstGeom prst="upArrow">
            <a:avLst>
              <a:gd name="adj1" fmla="val 68868"/>
              <a:gd name="adj2" fmla="val 63723"/>
            </a:avLst>
          </a:prstGeom>
          <a:noFill/>
          <a:ln w="19050">
            <a:solidFill>
              <a:srgbClr val="9B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Up 33">
            <a:extLst>
              <a:ext uri="{FF2B5EF4-FFF2-40B4-BE49-F238E27FC236}">
                <a16:creationId xmlns:a16="http://schemas.microsoft.com/office/drawing/2014/main" id="{1472A5AE-AF13-4400-8303-7EBE166265EB}"/>
              </a:ext>
            </a:extLst>
          </p:cNvPr>
          <p:cNvSpPr/>
          <p:nvPr/>
        </p:nvSpPr>
        <p:spPr>
          <a:xfrm flipV="1">
            <a:off x="6215394" y="3558730"/>
            <a:ext cx="558406" cy="680523"/>
          </a:xfrm>
          <a:prstGeom prst="upArrow">
            <a:avLst>
              <a:gd name="adj1" fmla="val 68868"/>
              <a:gd name="adj2" fmla="val 63723"/>
            </a:avLst>
          </a:prstGeom>
          <a:noFill/>
          <a:ln w="19050">
            <a:solidFill>
              <a:srgbClr val="9B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E7D1A2F-D50D-41C3-9C3A-405CFD5EAE6E}"/>
              </a:ext>
            </a:extLst>
          </p:cNvPr>
          <p:cNvSpPr/>
          <p:nvPr/>
        </p:nvSpPr>
        <p:spPr>
          <a:xfrm>
            <a:off x="3434098" y="4740823"/>
            <a:ext cx="1558113" cy="830997"/>
          </a:xfrm>
          <a:prstGeom prst="rect">
            <a:avLst/>
          </a:prstGeom>
        </p:spPr>
        <p:txBody>
          <a:bodyPr wrap="square">
            <a:spAutoFit/>
          </a:bodyPr>
          <a:lstStyle/>
          <a:p>
            <a:pPr algn="ctr"/>
            <a:r>
              <a:rPr lang="en-US" sz="2400" b="1" dirty="0">
                <a:solidFill>
                  <a:srgbClr val="FF4D03"/>
                </a:solidFill>
                <a:latin typeface="Myriad Pro" panose="020B0503030403020204" pitchFamily="34" charset="0"/>
                <a:cs typeface="Segoe UI" panose="020B0502040204020203" pitchFamily="34" charset="0"/>
              </a:rPr>
              <a:t>Traffic Forecasts</a:t>
            </a:r>
          </a:p>
        </p:txBody>
      </p:sp>
      <p:sp>
        <p:nvSpPr>
          <p:cNvPr id="36" name="Rectangle 35">
            <a:extLst>
              <a:ext uri="{FF2B5EF4-FFF2-40B4-BE49-F238E27FC236}">
                <a16:creationId xmlns:a16="http://schemas.microsoft.com/office/drawing/2014/main" id="{0C29E87F-BF4F-4FD5-B6AE-5603F98CC872}"/>
              </a:ext>
            </a:extLst>
          </p:cNvPr>
          <p:cNvSpPr/>
          <p:nvPr/>
        </p:nvSpPr>
        <p:spPr>
          <a:xfrm>
            <a:off x="6785044" y="4760406"/>
            <a:ext cx="2150664" cy="830997"/>
          </a:xfrm>
          <a:prstGeom prst="rect">
            <a:avLst/>
          </a:prstGeom>
        </p:spPr>
        <p:txBody>
          <a:bodyPr wrap="square">
            <a:spAutoFit/>
          </a:bodyPr>
          <a:lstStyle/>
          <a:p>
            <a:pPr algn="ctr"/>
            <a:r>
              <a:rPr lang="en-US" sz="2400" b="1" dirty="0">
                <a:solidFill>
                  <a:srgbClr val="FF4D03"/>
                </a:solidFill>
                <a:latin typeface="Myriad Pro" panose="020B0503030403020204" pitchFamily="34" charset="0"/>
                <a:cs typeface="Segoe UI" panose="020B0502040204020203" pitchFamily="34" charset="0"/>
              </a:rPr>
              <a:t>Prioritized Needs</a:t>
            </a:r>
            <a:endParaRPr lang="id-ID" sz="2400" b="1" dirty="0">
              <a:solidFill>
                <a:srgbClr val="FF4D03"/>
              </a:solidFill>
              <a:latin typeface="Myriad Pro" panose="020B0503030403020204" pitchFamily="34" charset="0"/>
              <a:cs typeface="Segoe UI" panose="020B0502040204020203" pitchFamily="34" charset="0"/>
            </a:endParaRPr>
          </a:p>
        </p:txBody>
      </p:sp>
      <p:grpSp>
        <p:nvGrpSpPr>
          <p:cNvPr id="37" name="Group 36">
            <a:extLst>
              <a:ext uri="{FF2B5EF4-FFF2-40B4-BE49-F238E27FC236}">
                <a16:creationId xmlns:a16="http://schemas.microsoft.com/office/drawing/2014/main" id="{D422D923-0BDA-4B40-9987-63DC100632EA}"/>
              </a:ext>
            </a:extLst>
          </p:cNvPr>
          <p:cNvGrpSpPr/>
          <p:nvPr/>
        </p:nvGrpSpPr>
        <p:grpSpPr>
          <a:xfrm>
            <a:off x="4019330" y="3445071"/>
            <a:ext cx="415686" cy="576960"/>
            <a:chOff x="3041295" y="2418209"/>
            <a:chExt cx="399218" cy="554105"/>
          </a:xfrm>
          <a:solidFill>
            <a:schemeClr val="accent1"/>
          </a:solidFill>
        </p:grpSpPr>
        <p:sp>
          <p:nvSpPr>
            <p:cNvPr id="38" name="Freeform 214">
              <a:extLst>
                <a:ext uri="{FF2B5EF4-FFF2-40B4-BE49-F238E27FC236}">
                  <a16:creationId xmlns:a16="http://schemas.microsoft.com/office/drawing/2014/main" id="{F1B44C19-8828-45DA-8E4E-8B3183773727}"/>
                </a:ext>
              </a:extLst>
            </p:cNvPr>
            <p:cNvSpPr>
              <a:spLocks noEditPoints="1"/>
            </p:cNvSpPr>
            <p:nvPr/>
          </p:nvSpPr>
          <p:spPr bwMode="auto">
            <a:xfrm>
              <a:off x="3041295" y="2797793"/>
              <a:ext cx="122165" cy="174521"/>
            </a:xfrm>
            <a:custGeom>
              <a:avLst/>
              <a:gdLst>
                <a:gd name="T0" fmla="*/ 56 w 56"/>
                <a:gd name="T1" fmla="*/ 80 h 80"/>
                <a:gd name="T2" fmla="*/ 0 w 56"/>
                <a:gd name="T3" fmla="*/ 80 h 80"/>
                <a:gd name="T4" fmla="*/ 0 w 56"/>
                <a:gd name="T5" fmla="*/ 0 h 80"/>
                <a:gd name="T6" fmla="*/ 56 w 56"/>
                <a:gd name="T7" fmla="*/ 0 h 80"/>
                <a:gd name="T8" fmla="*/ 56 w 56"/>
                <a:gd name="T9" fmla="*/ 80 h 80"/>
                <a:gd name="T10" fmla="*/ 8 w 56"/>
                <a:gd name="T11" fmla="*/ 72 h 80"/>
                <a:gd name="T12" fmla="*/ 48 w 56"/>
                <a:gd name="T13" fmla="*/ 72 h 80"/>
                <a:gd name="T14" fmla="*/ 48 w 56"/>
                <a:gd name="T15" fmla="*/ 8 h 80"/>
                <a:gd name="T16" fmla="*/ 8 w 56"/>
                <a:gd name="T17" fmla="*/ 8 h 80"/>
                <a:gd name="T18" fmla="*/ 8 w 56"/>
                <a:gd name="T19"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0">
                  <a:moveTo>
                    <a:pt x="56" y="80"/>
                  </a:moveTo>
                  <a:lnTo>
                    <a:pt x="0" y="80"/>
                  </a:lnTo>
                  <a:lnTo>
                    <a:pt x="0" y="0"/>
                  </a:lnTo>
                  <a:lnTo>
                    <a:pt x="56" y="0"/>
                  </a:lnTo>
                  <a:lnTo>
                    <a:pt x="56" y="80"/>
                  </a:lnTo>
                  <a:close/>
                  <a:moveTo>
                    <a:pt x="8" y="72"/>
                  </a:moveTo>
                  <a:lnTo>
                    <a:pt x="48" y="72"/>
                  </a:lnTo>
                  <a:lnTo>
                    <a:pt x="48" y="8"/>
                  </a:lnTo>
                  <a:lnTo>
                    <a:pt x="8" y="8"/>
                  </a:lnTo>
                  <a:lnTo>
                    <a:pt x="8" y="7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215">
              <a:extLst>
                <a:ext uri="{FF2B5EF4-FFF2-40B4-BE49-F238E27FC236}">
                  <a16:creationId xmlns:a16="http://schemas.microsoft.com/office/drawing/2014/main" id="{CC7832D8-45AD-46E3-9218-83632A207A94}"/>
                </a:ext>
              </a:extLst>
            </p:cNvPr>
            <p:cNvSpPr>
              <a:spLocks noEditPoints="1"/>
            </p:cNvSpPr>
            <p:nvPr/>
          </p:nvSpPr>
          <p:spPr bwMode="auto">
            <a:xfrm>
              <a:off x="3320529" y="2564370"/>
              <a:ext cx="119984" cy="407944"/>
            </a:xfrm>
            <a:custGeom>
              <a:avLst/>
              <a:gdLst>
                <a:gd name="T0" fmla="*/ 55 w 55"/>
                <a:gd name="T1" fmla="*/ 187 h 187"/>
                <a:gd name="T2" fmla="*/ 0 w 55"/>
                <a:gd name="T3" fmla="*/ 187 h 187"/>
                <a:gd name="T4" fmla="*/ 0 w 55"/>
                <a:gd name="T5" fmla="*/ 0 h 187"/>
                <a:gd name="T6" fmla="*/ 55 w 55"/>
                <a:gd name="T7" fmla="*/ 0 h 187"/>
                <a:gd name="T8" fmla="*/ 55 w 55"/>
                <a:gd name="T9" fmla="*/ 187 h 187"/>
                <a:gd name="T10" fmla="*/ 8 w 55"/>
                <a:gd name="T11" fmla="*/ 179 h 187"/>
                <a:gd name="T12" fmla="*/ 47 w 55"/>
                <a:gd name="T13" fmla="*/ 179 h 187"/>
                <a:gd name="T14" fmla="*/ 47 w 55"/>
                <a:gd name="T15" fmla="*/ 8 h 187"/>
                <a:gd name="T16" fmla="*/ 8 w 55"/>
                <a:gd name="T17" fmla="*/ 8 h 187"/>
                <a:gd name="T18" fmla="*/ 8 w 55"/>
                <a:gd name="T19" fmla="*/ 17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87">
                  <a:moveTo>
                    <a:pt x="55" y="187"/>
                  </a:moveTo>
                  <a:lnTo>
                    <a:pt x="0" y="187"/>
                  </a:lnTo>
                  <a:lnTo>
                    <a:pt x="0" y="0"/>
                  </a:lnTo>
                  <a:lnTo>
                    <a:pt x="55" y="0"/>
                  </a:lnTo>
                  <a:lnTo>
                    <a:pt x="55" y="187"/>
                  </a:lnTo>
                  <a:close/>
                  <a:moveTo>
                    <a:pt x="8" y="179"/>
                  </a:moveTo>
                  <a:lnTo>
                    <a:pt x="47" y="179"/>
                  </a:lnTo>
                  <a:lnTo>
                    <a:pt x="47" y="8"/>
                  </a:lnTo>
                  <a:lnTo>
                    <a:pt x="8" y="8"/>
                  </a:lnTo>
                  <a:lnTo>
                    <a:pt x="8" y="17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216">
              <a:extLst>
                <a:ext uri="{FF2B5EF4-FFF2-40B4-BE49-F238E27FC236}">
                  <a16:creationId xmlns:a16="http://schemas.microsoft.com/office/drawing/2014/main" id="{0CE2BD8C-043A-47F1-B055-925617EF53B8}"/>
                </a:ext>
              </a:extLst>
            </p:cNvPr>
            <p:cNvSpPr>
              <a:spLocks noEditPoints="1"/>
            </p:cNvSpPr>
            <p:nvPr/>
          </p:nvSpPr>
          <p:spPr bwMode="auto">
            <a:xfrm>
              <a:off x="3180912" y="2686535"/>
              <a:ext cx="122165" cy="285778"/>
            </a:xfrm>
            <a:custGeom>
              <a:avLst/>
              <a:gdLst>
                <a:gd name="T0" fmla="*/ 56 w 56"/>
                <a:gd name="T1" fmla="*/ 131 h 131"/>
                <a:gd name="T2" fmla="*/ 0 w 56"/>
                <a:gd name="T3" fmla="*/ 131 h 131"/>
                <a:gd name="T4" fmla="*/ 0 w 56"/>
                <a:gd name="T5" fmla="*/ 0 h 131"/>
                <a:gd name="T6" fmla="*/ 56 w 56"/>
                <a:gd name="T7" fmla="*/ 0 h 131"/>
                <a:gd name="T8" fmla="*/ 56 w 56"/>
                <a:gd name="T9" fmla="*/ 131 h 131"/>
                <a:gd name="T10" fmla="*/ 8 w 56"/>
                <a:gd name="T11" fmla="*/ 123 h 131"/>
                <a:gd name="T12" fmla="*/ 48 w 56"/>
                <a:gd name="T13" fmla="*/ 123 h 131"/>
                <a:gd name="T14" fmla="*/ 48 w 56"/>
                <a:gd name="T15" fmla="*/ 8 h 131"/>
                <a:gd name="T16" fmla="*/ 8 w 56"/>
                <a:gd name="T17" fmla="*/ 8 h 131"/>
                <a:gd name="T18" fmla="*/ 8 w 56"/>
                <a:gd name="T19" fmla="*/ 1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31">
                  <a:moveTo>
                    <a:pt x="56" y="131"/>
                  </a:moveTo>
                  <a:lnTo>
                    <a:pt x="0" y="131"/>
                  </a:lnTo>
                  <a:lnTo>
                    <a:pt x="0" y="0"/>
                  </a:lnTo>
                  <a:lnTo>
                    <a:pt x="56" y="0"/>
                  </a:lnTo>
                  <a:lnTo>
                    <a:pt x="56" y="131"/>
                  </a:lnTo>
                  <a:close/>
                  <a:moveTo>
                    <a:pt x="8" y="123"/>
                  </a:moveTo>
                  <a:lnTo>
                    <a:pt x="48" y="123"/>
                  </a:lnTo>
                  <a:lnTo>
                    <a:pt x="48" y="8"/>
                  </a:lnTo>
                  <a:lnTo>
                    <a:pt x="8" y="8"/>
                  </a:lnTo>
                  <a:lnTo>
                    <a:pt x="8" y="12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217">
              <a:extLst>
                <a:ext uri="{FF2B5EF4-FFF2-40B4-BE49-F238E27FC236}">
                  <a16:creationId xmlns:a16="http://schemas.microsoft.com/office/drawing/2014/main" id="{DF4B11FC-84EA-411A-997A-7700B5EA3604}"/>
                </a:ext>
              </a:extLst>
            </p:cNvPr>
            <p:cNvSpPr>
              <a:spLocks/>
            </p:cNvSpPr>
            <p:nvPr/>
          </p:nvSpPr>
          <p:spPr bwMode="auto">
            <a:xfrm>
              <a:off x="3078381" y="2420390"/>
              <a:ext cx="333772" cy="333772"/>
            </a:xfrm>
            <a:custGeom>
              <a:avLst/>
              <a:gdLst>
                <a:gd name="T0" fmla="*/ 6 w 153"/>
                <a:gd name="T1" fmla="*/ 153 h 153"/>
                <a:gd name="T2" fmla="*/ 0 w 153"/>
                <a:gd name="T3" fmla="*/ 147 h 153"/>
                <a:gd name="T4" fmla="*/ 147 w 153"/>
                <a:gd name="T5" fmla="*/ 0 h 153"/>
                <a:gd name="T6" fmla="*/ 153 w 153"/>
                <a:gd name="T7" fmla="*/ 6 h 153"/>
                <a:gd name="T8" fmla="*/ 6 w 153"/>
                <a:gd name="T9" fmla="*/ 153 h 153"/>
              </a:gdLst>
              <a:ahLst/>
              <a:cxnLst>
                <a:cxn ang="0">
                  <a:pos x="T0" y="T1"/>
                </a:cxn>
                <a:cxn ang="0">
                  <a:pos x="T2" y="T3"/>
                </a:cxn>
                <a:cxn ang="0">
                  <a:pos x="T4" y="T5"/>
                </a:cxn>
                <a:cxn ang="0">
                  <a:pos x="T6" y="T7"/>
                </a:cxn>
                <a:cxn ang="0">
                  <a:pos x="T8" y="T9"/>
                </a:cxn>
              </a:cxnLst>
              <a:rect l="0" t="0" r="r" b="b"/>
              <a:pathLst>
                <a:path w="153" h="153">
                  <a:moveTo>
                    <a:pt x="6" y="153"/>
                  </a:moveTo>
                  <a:lnTo>
                    <a:pt x="0" y="147"/>
                  </a:lnTo>
                  <a:lnTo>
                    <a:pt x="147" y="0"/>
                  </a:lnTo>
                  <a:lnTo>
                    <a:pt x="153" y="6"/>
                  </a:lnTo>
                  <a:lnTo>
                    <a:pt x="6" y="15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218">
              <a:extLst>
                <a:ext uri="{FF2B5EF4-FFF2-40B4-BE49-F238E27FC236}">
                  <a16:creationId xmlns:a16="http://schemas.microsoft.com/office/drawing/2014/main" id="{9383A06C-1A18-400F-B458-D205769A1747}"/>
                </a:ext>
              </a:extLst>
            </p:cNvPr>
            <p:cNvSpPr>
              <a:spLocks/>
            </p:cNvSpPr>
            <p:nvPr/>
          </p:nvSpPr>
          <p:spPr bwMode="auto">
            <a:xfrm>
              <a:off x="3311803" y="2418209"/>
              <a:ext cx="102531" cy="102531"/>
            </a:xfrm>
            <a:custGeom>
              <a:avLst/>
              <a:gdLst>
                <a:gd name="T0" fmla="*/ 47 w 47"/>
                <a:gd name="T1" fmla="*/ 47 h 47"/>
                <a:gd name="T2" fmla="*/ 39 w 47"/>
                <a:gd name="T3" fmla="*/ 47 h 47"/>
                <a:gd name="T4" fmla="*/ 39 w 47"/>
                <a:gd name="T5" fmla="*/ 8 h 47"/>
                <a:gd name="T6" fmla="*/ 0 w 47"/>
                <a:gd name="T7" fmla="*/ 8 h 47"/>
                <a:gd name="T8" fmla="*/ 0 w 47"/>
                <a:gd name="T9" fmla="*/ 0 h 47"/>
                <a:gd name="T10" fmla="*/ 43 w 47"/>
                <a:gd name="T11" fmla="*/ 0 h 47"/>
                <a:gd name="T12" fmla="*/ 47 w 47"/>
                <a:gd name="T13" fmla="*/ 4 h 47"/>
                <a:gd name="T14" fmla="*/ 47 w 47"/>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7">
                  <a:moveTo>
                    <a:pt x="47" y="47"/>
                  </a:moveTo>
                  <a:lnTo>
                    <a:pt x="39" y="47"/>
                  </a:lnTo>
                  <a:lnTo>
                    <a:pt x="39" y="8"/>
                  </a:lnTo>
                  <a:lnTo>
                    <a:pt x="0" y="8"/>
                  </a:lnTo>
                  <a:lnTo>
                    <a:pt x="0" y="0"/>
                  </a:lnTo>
                  <a:lnTo>
                    <a:pt x="43" y="0"/>
                  </a:lnTo>
                  <a:lnTo>
                    <a:pt x="47" y="4"/>
                  </a:lnTo>
                  <a:lnTo>
                    <a:pt x="47" y="4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3" name="Group 42">
            <a:extLst>
              <a:ext uri="{FF2B5EF4-FFF2-40B4-BE49-F238E27FC236}">
                <a16:creationId xmlns:a16="http://schemas.microsoft.com/office/drawing/2014/main" id="{EA9D3454-7235-4E73-B18F-D342AF6AAB28}"/>
              </a:ext>
            </a:extLst>
          </p:cNvPr>
          <p:cNvGrpSpPr/>
          <p:nvPr/>
        </p:nvGrpSpPr>
        <p:grpSpPr>
          <a:xfrm>
            <a:off x="7591403" y="3614194"/>
            <a:ext cx="623118" cy="361373"/>
            <a:chOff x="6826280" y="8154437"/>
            <a:chExt cx="554106" cy="327227"/>
          </a:xfrm>
          <a:solidFill>
            <a:schemeClr val="accent1"/>
          </a:solidFill>
        </p:grpSpPr>
        <p:sp>
          <p:nvSpPr>
            <p:cNvPr id="44" name="Freeform 45">
              <a:extLst>
                <a:ext uri="{FF2B5EF4-FFF2-40B4-BE49-F238E27FC236}">
                  <a16:creationId xmlns:a16="http://schemas.microsoft.com/office/drawing/2014/main" id="{324415F5-312F-4BF3-8CEC-20DBACC2B43E}"/>
                </a:ext>
              </a:extLst>
            </p:cNvPr>
            <p:cNvSpPr>
              <a:spLocks noEditPoints="1"/>
            </p:cNvSpPr>
            <p:nvPr/>
          </p:nvSpPr>
          <p:spPr bwMode="auto">
            <a:xfrm>
              <a:off x="6826280" y="8239516"/>
              <a:ext cx="466845" cy="242148"/>
            </a:xfrm>
            <a:custGeom>
              <a:avLst/>
              <a:gdLst>
                <a:gd name="T0" fmla="*/ 214 w 214"/>
                <a:gd name="T1" fmla="*/ 111 h 111"/>
                <a:gd name="T2" fmla="*/ 0 w 214"/>
                <a:gd name="T3" fmla="*/ 111 h 111"/>
                <a:gd name="T4" fmla="*/ 0 w 214"/>
                <a:gd name="T5" fmla="*/ 0 h 111"/>
                <a:gd name="T6" fmla="*/ 214 w 214"/>
                <a:gd name="T7" fmla="*/ 0 h 111"/>
                <a:gd name="T8" fmla="*/ 214 w 214"/>
                <a:gd name="T9" fmla="*/ 111 h 111"/>
                <a:gd name="T10" fmla="*/ 8 w 214"/>
                <a:gd name="T11" fmla="*/ 103 h 111"/>
                <a:gd name="T12" fmla="*/ 206 w 214"/>
                <a:gd name="T13" fmla="*/ 103 h 111"/>
                <a:gd name="T14" fmla="*/ 206 w 214"/>
                <a:gd name="T15" fmla="*/ 8 h 111"/>
                <a:gd name="T16" fmla="*/ 8 w 214"/>
                <a:gd name="T17" fmla="*/ 8 h 111"/>
                <a:gd name="T18" fmla="*/ 8 w 214"/>
                <a:gd name="T19"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111">
                  <a:moveTo>
                    <a:pt x="214" y="111"/>
                  </a:moveTo>
                  <a:lnTo>
                    <a:pt x="0" y="111"/>
                  </a:lnTo>
                  <a:lnTo>
                    <a:pt x="0" y="0"/>
                  </a:lnTo>
                  <a:lnTo>
                    <a:pt x="214" y="0"/>
                  </a:lnTo>
                  <a:lnTo>
                    <a:pt x="214" y="111"/>
                  </a:lnTo>
                  <a:close/>
                  <a:moveTo>
                    <a:pt x="8" y="103"/>
                  </a:moveTo>
                  <a:lnTo>
                    <a:pt x="206" y="103"/>
                  </a:lnTo>
                  <a:lnTo>
                    <a:pt x="206" y="8"/>
                  </a:lnTo>
                  <a:lnTo>
                    <a:pt x="8" y="8"/>
                  </a:lnTo>
                  <a:lnTo>
                    <a:pt x="8" y="10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46">
              <a:extLst>
                <a:ext uri="{FF2B5EF4-FFF2-40B4-BE49-F238E27FC236}">
                  <a16:creationId xmlns:a16="http://schemas.microsoft.com/office/drawing/2014/main" id="{60C8699B-96C0-47C4-B1CE-2780073F4833}"/>
                </a:ext>
              </a:extLst>
            </p:cNvPr>
            <p:cNvSpPr>
              <a:spLocks/>
            </p:cNvSpPr>
            <p:nvPr/>
          </p:nvSpPr>
          <p:spPr bwMode="auto">
            <a:xfrm>
              <a:off x="6913541" y="8154437"/>
              <a:ext cx="466845" cy="242148"/>
            </a:xfrm>
            <a:custGeom>
              <a:avLst/>
              <a:gdLst>
                <a:gd name="T0" fmla="*/ 214 w 214"/>
                <a:gd name="T1" fmla="*/ 111 h 111"/>
                <a:gd name="T2" fmla="*/ 178 w 214"/>
                <a:gd name="T3" fmla="*/ 111 h 111"/>
                <a:gd name="T4" fmla="*/ 178 w 214"/>
                <a:gd name="T5" fmla="*/ 103 h 111"/>
                <a:gd name="T6" fmla="*/ 206 w 214"/>
                <a:gd name="T7" fmla="*/ 103 h 111"/>
                <a:gd name="T8" fmla="*/ 206 w 214"/>
                <a:gd name="T9" fmla="*/ 8 h 111"/>
                <a:gd name="T10" fmla="*/ 8 w 214"/>
                <a:gd name="T11" fmla="*/ 8 h 111"/>
                <a:gd name="T12" fmla="*/ 8 w 214"/>
                <a:gd name="T13" fmla="*/ 35 h 111"/>
                <a:gd name="T14" fmla="*/ 0 w 214"/>
                <a:gd name="T15" fmla="*/ 35 h 111"/>
                <a:gd name="T16" fmla="*/ 0 w 214"/>
                <a:gd name="T17" fmla="*/ 0 h 111"/>
                <a:gd name="T18" fmla="*/ 214 w 214"/>
                <a:gd name="T19" fmla="*/ 0 h 111"/>
                <a:gd name="T20" fmla="*/ 214 w 214"/>
                <a:gd name="T2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11">
                  <a:moveTo>
                    <a:pt x="214" y="111"/>
                  </a:moveTo>
                  <a:lnTo>
                    <a:pt x="178" y="111"/>
                  </a:lnTo>
                  <a:lnTo>
                    <a:pt x="178" y="103"/>
                  </a:lnTo>
                  <a:lnTo>
                    <a:pt x="206" y="103"/>
                  </a:lnTo>
                  <a:lnTo>
                    <a:pt x="206" y="8"/>
                  </a:lnTo>
                  <a:lnTo>
                    <a:pt x="8" y="8"/>
                  </a:lnTo>
                  <a:lnTo>
                    <a:pt x="8" y="35"/>
                  </a:lnTo>
                  <a:lnTo>
                    <a:pt x="0" y="35"/>
                  </a:lnTo>
                  <a:lnTo>
                    <a:pt x="0" y="0"/>
                  </a:lnTo>
                  <a:lnTo>
                    <a:pt x="214" y="0"/>
                  </a:lnTo>
                  <a:lnTo>
                    <a:pt x="214" y="11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47">
              <a:extLst>
                <a:ext uri="{FF2B5EF4-FFF2-40B4-BE49-F238E27FC236}">
                  <a16:creationId xmlns:a16="http://schemas.microsoft.com/office/drawing/2014/main" id="{296AE280-1674-4DE0-A343-93E7946A8995}"/>
                </a:ext>
              </a:extLst>
            </p:cNvPr>
            <p:cNvSpPr>
              <a:spLocks noEditPoints="1"/>
            </p:cNvSpPr>
            <p:nvPr/>
          </p:nvSpPr>
          <p:spPr bwMode="auto">
            <a:xfrm>
              <a:off x="6861185" y="8274421"/>
              <a:ext cx="399217" cy="174521"/>
            </a:xfrm>
            <a:custGeom>
              <a:avLst/>
              <a:gdLst>
                <a:gd name="T0" fmla="*/ 168 w 184"/>
                <a:gd name="T1" fmla="*/ 80 h 80"/>
                <a:gd name="T2" fmla="*/ 20 w 184"/>
                <a:gd name="T3" fmla="*/ 80 h 80"/>
                <a:gd name="T4" fmla="*/ 20 w 184"/>
                <a:gd name="T5" fmla="*/ 76 h 80"/>
                <a:gd name="T6" fmla="*/ 4 w 184"/>
                <a:gd name="T7" fmla="*/ 64 h 80"/>
                <a:gd name="T8" fmla="*/ 0 w 184"/>
                <a:gd name="T9" fmla="*/ 64 h 80"/>
                <a:gd name="T10" fmla="*/ 0 w 184"/>
                <a:gd name="T11" fmla="*/ 16 h 80"/>
                <a:gd name="T12" fmla="*/ 4 w 184"/>
                <a:gd name="T13" fmla="*/ 16 h 80"/>
                <a:gd name="T14" fmla="*/ 20 w 184"/>
                <a:gd name="T15" fmla="*/ 4 h 80"/>
                <a:gd name="T16" fmla="*/ 20 w 184"/>
                <a:gd name="T17" fmla="*/ 0 h 80"/>
                <a:gd name="T18" fmla="*/ 168 w 184"/>
                <a:gd name="T19" fmla="*/ 0 h 80"/>
                <a:gd name="T20" fmla="*/ 168 w 184"/>
                <a:gd name="T21" fmla="*/ 4 h 80"/>
                <a:gd name="T22" fmla="*/ 180 w 184"/>
                <a:gd name="T23" fmla="*/ 16 h 80"/>
                <a:gd name="T24" fmla="*/ 184 w 184"/>
                <a:gd name="T25" fmla="*/ 16 h 80"/>
                <a:gd name="T26" fmla="*/ 184 w 184"/>
                <a:gd name="T27" fmla="*/ 64 h 80"/>
                <a:gd name="T28" fmla="*/ 180 w 184"/>
                <a:gd name="T29" fmla="*/ 64 h 80"/>
                <a:gd name="T30" fmla="*/ 168 w 184"/>
                <a:gd name="T31" fmla="*/ 76 h 80"/>
                <a:gd name="T32" fmla="*/ 168 w 184"/>
                <a:gd name="T33" fmla="*/ 80 h 80"/>
                <a:gd name="T34" fmla="*/ 28 w 184"/>
                <a:gd name="T35" fmla="*/ 72 h 80"/>
                <a:gd name="T36" fmla="*/ 160 w 184"/>
                <a:gd name="T37" fmla="*/ 72 h 80"/>
                <a:gd name="T38" fmla="*/ 176 w 184"/>
                <a:gd name="T39" fmla="*/ 56 h 80"/>
                <a:gd name="T40" fmla="*/ 176 w 184"/>
                <a:gd name="T41" fmla="*/ 24 h 80"/>
                <a:gd name="T42" fmla="*/ 160 w 184"/>
                <a:gd name="T43" fmla="*/ 8 h 80"/>
                <a:gd name="T44" fmla="*/ 28 w 184"/>
                <a:gd name="T45" fmla="*/ 8 h 80"/>
                <a:gd name="T46" fmla="*/ 8 w 184"/>
                <a:gd name="T47" fmla="*/ 24 h 80"/>
                <a:gd name="T48" fmla="*/ 8 w 184"/>
                <a:gd name="T49" fmla="*/ 56 h 80"/>
                <a:gd name="T50" fmla="*/ 28 w 184"/>
                <a:gd name="T51"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80">
                  <a:moveTo>
                    <a:pt x="168" y="80"/>
                  </a:moveTo>
                  <a:cubicBezTo>
                    <a:pt x="20" y="80"/>
                    <a:pt x="20" y="80"/>
                    <a:pt x="20" y="80"/>
                  </a:cubicBezTo>
                  <a:cubicBezTo>
                    <a:pt x="20" y="76"/>
                    <a:pt x="20" y="76"/>
                    <a:pt x="20" y="76"/>
                  </a:cubicBezTo>
                  <a:cubicBezTo>
                    <a:pt x="20" y="70"/>
                    <a:pt x="18" y="64"/>
                    <a:pt x="4" y="64"/>
                  </a:cubicBezTo>
                  <a:cubicBezTo>
                    <a:pt x="0" y="64"/>
                    <a:pt x="0" y="64"/>
                    <a:pt x="0" y="64"/>
                  </a:cubicBezTo>
                  <a:cubicBezTo>
                    <a:pt x="0" y="16"/>
                    <a:pt x="0" y="16"/>
                    <a:pt x="0" y="16"/>
                  </a:cubicBezTo>
                  <a:cubicBezTo>
                    <a:pt x="4" y="16"/>
                    <a:pt x="4" y="16"/>
                    <a:pt x="4" y="16"/>
                  </a:cubicBezTo>
                  <a:cubicBezTo>
                    <a:pt x="18" y="16"/>
                    <a:pt x="20" y="10"/>
                    <a:pt x="20" y="4"/>
                  </a:cubicBezTo>
                  <a:cubicBezTo>
                    <a:pt x="20" y="0"/>
                    <a:pt x="20" y="0"/>
                    <a:pt x="20" y="0"/>
                  </a:cubicBezTo>
                  <a:cubicBezTo>
                    <a:pt x="168" y="0"/>
                    <a:pt x="168" y="0"/>
                    <a:pt x="168" y="0"/>
                  </a:cubicBezTo>
                  <a:cubicBezTo>
                    <a:pt x="168" y="4"/>
                    <a:pt x="168" y="4"/>
                    <a:pt x="168" y="4"/>
                  </a:cubicBezTo>
                  <a:cubicBezTo>
                    <a:pt x="168" y="14"/>
                    <a:pt x="175" y="16"/>
                    <a:pt x="180" y="16"/>
                  </a:cubicBezTo>
                  <a:cubicBezTo>
                    <a:pt x="184" y="16"/>
                    <a:pt x="184" y="16"/>
                    <a:pt x="184" y="16"/>
                  </a:cubicBezTo>
                  <a:cubicBezTo>
                    <a:pt x="184" y="64"/>
                    <a:pt x="184" y="64"/>
                    <a:pt x="184" y="64"/>
                  </a:cubicBezTo>
                  <a:cubicBezTo>
                    <a:pt x="180" y="64"/>
                    <a:pt x="180" y="64"/>
                    <a:pt x="180" y="64"/>
                  </a:cubicBezTo>
                  <a:cubicBezTo>
                    <a:pt x="175" y="64"/>
                    <a:pt x="168" y="66"/>
                    <a:pt x="168" y="76"/>
                  </a:cubicBezTo>
                  <a:lnTo>
                    <a:pt x="168" y="80"/>
                  </a:lnTo>
                  <a:close/>
                  <a:moveTo>
                    <a:pt x="28" y="72"/>
                  </a:moveTo>
                  <a:cubicBezTo>
                    <a:pt x="160" y="72"/>
                    <a:pt x="160" y="72"/>
                    <a:pt x="160" y="72"/>
                  </a:cubicBezTo>
                  <a:cubicBezTo>
                    <a:pt x="162" y="62"/>
                    <a:pt x="169" y="57"/>
                    <a:pt x="176" y="56"/>
                  </a:cubicBezTo>
                  <a:cubicBezTo>
                    <a:pt x="176" y="24"/>
                    <a:pt x="176" y="24"/>
                    <a:pt x="176" y="24"/>
                  </a:cubicBezTo>
                  <a:cubicBezTo>
                    <a:pt x="169" y="23"/>
                    <a:pt x="162" y="18"/>
                    <a:pt x="160" y="8"/>
                  </a:cubicBezTo>
                  <a:cubicBezTo>
                    <a:pt x="28" y="8"/>
                    <a:pt x="28" y="8"/>
                    <a:pt x="28" y="8"/>
                  </a:cubicBezTo>
                  <a:cubicBezTo>
                    <a:pt x="27" y="15"/>
                    <a:pt x="22" y="23"/>
                    <a:pt x="8" y="24"/>
                  </a:cubicBezTo>
                  <a:cubicBezTo>
                    <a:pt x="8" y="56"/>
                    <a:pt x="8" y="56"/>
                    <a:pt x="8" y="56"/>
                  </a:cubicBezTo>
                  <a:cubicBezTo>
                    <a:pt x="22" y="57"/>
                    <a:pt x="27" y="65"/>
                    <a:pt x="28" y="7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48">
              <a:extLst>
                <a:ext uri="{FF2B5EF4-FFF2-40B4-BE49-F238E27FC236}">
                  <a16:creationId xmlns:a16="http://schemas.microsoft.com/office/drawing/2014/main" id="{68D356AA-3A66-49E3-A715-2178AEA03086}"/>
                </a:ext>
              </a:extLst>
            </p:cNvPr>
            <p:cNvSpPr>
              <a:spLocks noEditPoints="1"/>
            </p:cNvSpPr>
            <p:nvPr/>
          </p:nvSpPr>
          <p:spPr bwMode="auto">
            <a:xfrm>
              <a:off x="7007347" y="8309325"/>
              <a:ext cx="104713" cy="104713"/>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8 h 48"/>
                <a:gd name="T12" fmla="*/ 8 w 48"/>
                <a:gd name="T13" fmla="*/ 24 h 48"/>
                <a:gd name="T14" fmla="*/ 24 w 48"/>
                <a:gd name="T15" fmla="*/ 40 h 48"/>
                <a:gd name="T16" fmla="*/ 40 w 48"/>
                <a:gd name="T17" fmla="*/ 24 h 48"/>
                <a:gd name="T18" fmla="*/ 24 w 4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8"/>
                  </a:moveTo>
                  <a:cubicBezTo>
                    <a:pt x="15" y="8"/>
                    <a:pt x="8" y="15"/>
                    <a:pt x="8" y="24"/>
                  </a:cubicBezTo>
                  <a:cubicBezTo>
                    <a:pt x="8" y="33"/>
                    <a:pt x="15" y="40"/>
                    <a:pt x="24" y="40"/>
                  </a:cubicBezTo>
                  <a:cubicBezTo>
                    <a:pt x="33" y="40"/>
                    <a:pt x="40" y="33"/>
                    <a:pt x="40" y="24"/>
                  </a:cubicBezTo>
                  <a:cubicBezTo>
                    <a:pt x="40" y="15"/>
                    <a:pt x="33" y="8"/>
                    <a:pt x="24"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8" name="Group 47">
            <a:extLst>
              <a:ext uri="{FF2B5EF4-FFF2-40B4-BE49-F238E27FC236}">
                <a16:creationId xmlns:a16="http://schemas.microsoft.com/office/drawing/2014/main" id="{247894E3-AA68-4D85-836F-4470D6DF9FCF}"/>
              </a:ext>
            </a:extLst>
          </p:cNvPr>
          <p:cNvGrpSpPr/>
          <p:nvPr/>
        </p:nvGrpSpPr>
        <p:grpSpPr>
          <a:xfrm>
            <a:off x="9535189" y="3824537"/>
            <a:ext cx="623118" cy="361373"/>
            <a:chOff x="6826280" y="8154437"/>
            <a:chExt cx="554106" cy="327227"/>
          </a:xfrm>
          <a:solidFill>
            <a:schemeClr val="accent1"/>
          </a:solidFill>
        </p:grpSpPr>
        <p:sp>
          <p:nvSpPr>
            <p:cNvPr id="49" name="Freeform 45">
              <a:extLst>
                <a:ext uri="{FF2B5EF4-FFF2-40B4-BE49-F238E27FC236}">
                  <a16:creationId xmlns:a16="http://schemas.microsoft.com/office/drawing/2014/main" id="{52454719-832F-4D0A-B82A-A026584BBF02}"/>
                </a:ext>
              </a:extLst>
            </p:cNvPr>
            <p:cNvSpPr>
              <a:spLocks noEditPoints="1"/>
            </p:cNvSpPr>
            <p:nvPr/>
          </p:nvSpPr>
          <p:spPr bwMode="auto">
            <a:xfrm>
              <a:off x="6826280" y="8239516"/>
              <a:ext cx="466845" cy="242148"/>
            </a:xfrm>
            <a:custGeom>
              <a:avLst/>
              <a:gdLst>
                <a:gd name="T0" fmla="*/ 214 w 214"/>
                <a:gd name="T1" fmla="*/ 111 h 111"/>
                <a:gd name="T2" fmla="*/ 0 w 214"/>
                <a:gd name="T3" fmla="*/ 111 h 111"/>
                <a:gd name="T4" fmla="*/ 0 w 214"/>
                <a:gd name="T5" fmla="*/ 0 h 111"/>
                <a:gd name="T6" fmla="*/ 214 w 214"/>
                <a:gd name="T7" fmla="*/ 0 h 111"/>
                <a:gd name="T8" fmla="*/ 214 w 214"/>
                <a:gd name="T9" fmla="*/ 111 h 111"/>
                <a:gd name="T10" fmla="*/ 8 w 214"/>
                <a:gd name="T11" fmla="*/ 103 h 111"/>
                <a:gd name="T12" fmla="*/ 206 w 214"/>
                <a:gd name="T13" fmla="*/ 103 h 111"/>
                <a:gd name="T14" fmla="*/ 206 w 214"/>
                <a:gd name="T15" fmla="*/ 8 h 111"/>
                <a:gd name="T16" fmla="*/ 8 w 214"/>
                <a:gd name="T17" fmla="*/ 8 h 111"/>
                <a:gd name="T18" fmla="*/ 8 w 214"/>
                <a:gd name="T19"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111">
                  <a:moveTo>
                    <a:pt x="214" y="111"/>
                  </a:moveTo>
                  <a:lnTo>
                    <a:pt x="0" y="111"/>
                  </a:lnTo>
                  <a:lnTo>
                    <a:pt x="0" y="0"/>
                  </a:lnTo>
                  <a:lnTo>
                    <a:pt x="214" y="0"/>
                  </a:lnTo>
                  <a:lnTo>
                    <a:pt x="214" y="111"/>
                  </a:lnTo>
                  <a:close/>
                  <a:moveTo>
                    <a:pt x="8" y="103"/>
                  </a:moveTo>
                  <a:lnTo>
                    <a:pt x="206" y="103"/>
                  </a:lnTo>
                  <a:lnTo>
                    <a:pt x="206" y="8"/>
                  </a:lnTo>
                  <a:lnTo>
                    <a:pt x="8" y="8"/>
                  </a:lnTo>
                  <a:lnTo>
                    <a:pt x="8" y="10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46">
              <a:extLst>
                <a:ext uri="{FF2B5EF4-FFF2-40B4-BE49-F238E27FC236}">
                  <a16:creationId xmlns:a16="http://schemas.microsoft.com/office/drawing/2014/main" id="{B62F502C-F565-4499-8957-DFA2A79022BD}"/>
                </a:ext>
              </a:extLst>
            </p:cNvPr>
            <p:cNvSpPr>
              <a:spLocks/>
            </p:cNvSpPr>
            <p:nvPr/>
          </p:nvSpPr>
          <p:spPr bwMode="auto">
            <a:xfrm>
              <a:off x="6913541" y="8154437"/>
              <a:ext cx="466845" cy="242148"/>
            </a:xfrm>
            <a:custGeom>
              <a:avLst/>
              <a:gdLst>
                <a:gd name="T0" fmla="*/ 214 w 214"/>
                <a:gd name="T1" fmla="*/ 111 h 111"/>
                <a:gd name="T2" fmla="*/ 178 w 214"/>
                <a:gd name="T3" fmla="*/ 111 h 111"/>
                <a:gd name="T4" fmla="*/ 178 w 214"/>
                <a:gd name="T5" fmla="*/ 103 h 111"/>
                <a:gd name="T6" fmla="*/ 206 w 214"/>
                <a:gd name="T7" fmla="*/ 103 h 111"/>
                <a:gd name="T8" fmla="*/ 206 w 214"/>
                <a:gd name="T9" fmla="*/ 8 h 111"/>
                <a:gd name="T10" fmla="*/ 8 w 214"/>
                <a:gd name="T11" fmla="*/ 8 h 111"/>
                <a:gd name="T12" fmla="*/ 8 w 214"/>
                <a:gd name="T13" fmla="*/ 35 h 111"/>
                <a:gd name="T14" fmla="*/ 0 w 214"/>
                <a:gd name="T15" fmla="*/ 35 h 111"/>
                <a:gd name="T16" fmla="*/ 0 w 214"/>
                <a:gd name="T17" fmla="*/ 0 h 111"/>
                <a:gd name="T18" fmla="*/ 214 w 214"/>
                <a:gd name="T19" fmla="*/ 0 h 111"/>
                <a:gd name="T20" fmla="*/ 214 w 214"/>
                <a:gd name="T2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11">
                  <a:moveTo>
                    <a:pt x="214" y="111"/>
                  </a:moveTo>
                  <a:lnTo>
                    <a:pt x="178" y="111"/>
                  </a:lnTo>
                  <a:lnTo>
                    <a:pt x="178" y="103"/>
                  </a:lnTo>
                  <a:lnTo>
                    <a:pt x="206" y="103"/>
                  </a:lnTo>
                  <a:lnTo>
                    <a:pt x="206" y="8"/>
                  </a:lnTo>
                  <a:lnTo>
                    <a:pt x="8" y="8"/>
                  </a:lnTo>
                  <a:lnTo>
                    <a:pt x="8" y="35"/>
                  </a:lnTo>
                  <a:lnTo>
                    <a:pt x="0" y="35"/>
                  </a:lnTo>
                  <a:lnTo>
                    <a:pt x="0" y="0"/>
                  </a:lnTo>
                  <a:lnTo>
                    <a:pt x="214" y="0"/>
                  </a:lnTo>
                  <a:lnTo>
                    <a:pt x="214" y="11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47">
              <a:extLst>
                <a:ext uri="{FF2B5EF4-FFF2-40B4-BE49-F238E27FC236}">
                  <a16:creationId xmlns:a16="http://schemas.microsoft.com/office/drawing/2014/main" id="{1367CDE3-A89A-45EE-A858-B747100579B5}"/>
                </a:ext>
              </a:extLst>
            </p:cNvPr>
            <p:cNvSpPr>
              <a:spLocks noEditPoints="1"/>
            </p:cNvSpPr>
            <p:nvPr/>
          </p:nvSpPr>
          <p:spPr bwMode="auto">
            <a:xfrm>
              <a:off x="6861185" y="8274421"/>
              <a:ext cx="399217" cy="174521"/>
            </a:xfrm>
            <a:custGeom>
              <a:avLst/>
              <a:gdLst>
                <a:gd name="T0" fmla="*/ 168 w 184"/>
                <a:gd name="T1" fmla="*/ 80 h 80"/>
                <a:gd name="T2" fmla="*/ 20 w 184"/>
                <a:gd name="T3" fmla="*/ 80 h 80"/>
                <a:gd name="T4" fmla="*/ 20 w 184"/>
                <a:gd name="T5" fmla="*/ 76 h 80"/>
                <a:gd name="T6" fmla="*/ 4 w 184"/>
                <a:gd name="T7" fmla="*/ 64 h 80"/>
                <a:gd name="T8" fmla="*/ 0 w 184"/>
                <a:gd name="T9" fmla="*/ 64 h 80"/>
                <a:gd name="T10" fmla="*/ 0 w 184"/>
                <a:gd name="T11" fmla="*/ 16 h 80"/>
                <a:gd name="T12" fmla="*/ 4 w 184"/>
                <a:gd name="T13" fmla="*/ 16 h 80"/>
                <a:gd name="T14" fmla="*/ 20 w 184"/>
                <a:gd name="T15" fmla="*/ 4 h 80"/>
                <a:gd name="T16" fmla="*/ 20 w 184"/>
                <a:gd name="T17" fmla="*/ 0 h 80"/>
                <a:gd name="T18" fmla="*/ 168 w 184"/>
                <a:gd name="T19" fmla="*/ 0 h 80"/>
                <a:gd name="T20" fmla="*/ 168 w 184"/>
                <a:gd name="T21" fmla="*/ 4 h 80"/>
                <a:gd name="T22" fmla="*/ 180 w 184"/>
                <a:gd name="T23" fmla="*/ 16 h 80"/>
                <a:gd name="T24" fmla="*/ 184 w 184"/>
                <a:gd name="T25" fmla="*/ 16 h 80"/>
                <a:gd name="T26" fmla="*/ 184 w 184"/>
                <a:gd name="T27" fmla="*/ 64 h 80"/>
                <a:gd name="T28" fmla="*/ 180 w 184"/>
                <a:gd name="T29" fmla="*/ 64 h 80"/>
                <a:gd name="T30" fmla="*/ 168 w 184"/>
                <a:gd name="T31" fmla="*/ 76 h 80"/>
                <a:gd name="T32" fmla="*/ 168 w 184"/>
                <a:gd name="T33" fmla="*/ 80 h 80"/>
                <a:gd name="T34" fmla="*/ 28 w 184"/>
                <a:gd name="T35" fmla="*/ 72 h 80"/>
                <a:gd name="T36" fmla="*/ 160 w 184"/>
                <a:gd name="T37" fmla="*/ 72 h 80"/>
                <a:gd name="T38" fmla="*/ 176 w 184"/>
                <a:gd name="T39" fmla="*/ 56 h 80"/>
                <a:gd name="T40" fmla="*/ 176 w 184"/>
                <a:gd name="T41" fmla="*/ 24 h 80"/>
                <a:gd name="T42" fmla="*/ 160 w 184"/>
                <a:gd name="T43" fmla="*/ 8 h 80"/>
                <a:gd name="T44" fmla="*/ 28 w 184"/>
                <a:gd name="T45" fmla="*/ 8 h 80"/>
                <a:gd name="T46" fmla="*/ 8 w 184"/>
                <a:gd name="T47" fmla="*/ 24 h 80"/>
                <a:gd name="T48" fmla="*/ 8 w 184"/>
                <a:gd name="T49" fmla="*/ 56 h 80"/>
                <a:gd name="T50" fmla="*/ 28 w 184"/>
                <a:gd name="T51"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80">
                  <a:moveTo>
                    <a:pt x="168" y="80"/>
                  </a:moveTo>
                  <a:cubicBezTo>
                    <a:pt x="20" y="80"/>
                    <a:pt x="20" y="80"/>
                    <a:pt x="20" y="80"/>
                  </a:cubicBezTo>
                  <a:cubicBezTo>
                    <a:pt x="20" y="76"/>
                    <a:pt x="20" y="76"/>
                    <a:pt x="20" y="76"/>
                  </a:cubicBezTo>
                  <a:cubicBezTo>
                    <a:pt x="20" y="70"/>
                    <a:pt x="18" y="64"/>
                    <a:pt x="4" y="64"/>
                  </a:cubicBezTo>
                  <a:cubicBezTo>
                    <a:pt x="0" y="64"/>
                    <a:pt x="0" y="64"/>
                    <a:pt x="0" y="64"/>
                  </a:cubicBezTo>
                  <a:cubicBezTo>
                    <a:pt x="0" y="16"/>
                    <a:pt x="0" y="16"/>
                    <a:pt x="0" y="16"/>
                  </a:cubicBezTo>
                  <a:cubicBezTo>
                    <a:pt x="4" y="16"/>
                    <a:pt x="4" y="16"/>
                    <a:pt x="4" y="16"/>
                  </a:cubicBezTo>
                  <a:cubicBezTo>
                    <a:pt x="18" y="16"/>
                    <a:pt x="20" y="10"/>
                    <a:pt x="20" y="4"/>
                  </a:cubicBezTo>
                  <a:cubicBezTo>
                    <a:pt x="20" y="0"/>
                    <a:pt x="20" y="0"/>
                    <a:pt x="20" y="0"/>
                  </a:cubicBezTo>
                  <a:cubicBezTo>
                    <a:pt x="168" y="0"/>
                    <a:pt x="168" y="0"/>
                    <a:pt x="168" y="0"/>
                  </a:cubicBezTo>
                  <a:cubicBezTo>
                    <a:pt x="168" y="4"/>
                    <a:pt x="168" y="4"/>
                    <a:pt x="168" y="4"/>
                  </a:cubicBezTo>
                  <a:cubicBezTo>
                    <a:pt x="168" y="14"/>
                    <a:pt x="175" y="16"/>
                    <a:pt x="180" y="16"/>
                  </a:cubicBezTo>
                  <a:cubicBezTo>
                    <a:pt x="184" y="16"/>
                    <a:pt x="184" y="16"/>
                    <a:pt x="184" y="16"/>
                  </a:cubicBezTo>
                  <a:cubicBezTo>
                    <a:pt x="184" y="64"/>
                    <a:pt x="184" y="64"/>
                    <a:pt x="184" y="64"/>
                  </a:cubicBezTo>
                  <a:cubicBezTo>
                    <a:pt x="180" y="64"/>
                    <a:pt x="180" y="64"/>
                    <a:pt x="180" y="64"/>
                  </a:cubicBezTo>
                  <a:cubicBezTo>
                    <a:pt x="175" y="64"/>
                    <a:pt x="168" y="66"/>
                    <a:pt x="168" y="76"/>
                  </a:cubicBezTo>
                  <a:lnTo>
                    <a:pt x="168" y="80"/>
                  </a:lnTo>
                  <a:close/>
                  <a:moveTo>
                    <a:pt x="28" y="72"/>
                  </a:moveTo>
                  <a:cubicBezTo>
                    <a:pt x="160" y="72"/>
                    <a:pt x="160" y="72"/>
                    <a:pt x="160" y="72"/>
                  </a:cubicBezTo>
                  <a:cubicBezTo>
                    <a:pt x="162" y="62"/>
                    <a:pt x="169" y="57"/>
                    <a:pt x="176" y="56"/>
                  </a:cubicBezTo>
                  <a:cubicBezTo>
                    <a:pt x="176" y="24"/>
                    <a:pt x="176" y="24"/>
                    <a:pt x="176" y="24"/>
                  </a:cubicBezTo>
                  <a:cubicBezTo>
                    <a:pt x="169" y="23"/>
                    <a:pt x="162" y="18"/>
                    <a:pt x="160" y="8"/>
                  </a:cubicBezTo>
                  <a:cubicBezTo>
                    <a:pt x="28" y="8"/>
                    <a:pt x="28" y="8"/>
                    <a:pt x="28" y="8"/>
                  </a:cubicBezTo>
                  <a:cubicBezTo>
                    <a:pt x="27" y="15"/>
                    <a:pt x="22" y="23"/>
                    <a:pt x="8" y="24"/>
                  </a:cubicBezTo>
                  <a:cubicBezTo>
                    <a:pt x="8" y="56"/>
                    <a:pt x="8" y="56"/>
                    <a:pt x="8" y="56"/>
                  </a:cubicBezTo>
                  <a:cubicBezTo>
                    <a:pt x="22" y="57"/>
                    <a:pt x="27" y="65"/>
                    <a:pt x="28" y="7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48">
              <a:extLst>
                <a:ext uri="{FF2B5EF4-FFF2-40B4-BE49-F238E27FC236}">
                  <a16:creationId xmlns:a16="http://schemas.microsoft.com/office/drawing/2014/main" id="{988B9CDD-8996-440E-8C75-CE7F867BB988}"/>
                </a:ext>
              </a:extLst>
            </p:cNvPr>
            <p:cNvSpPr>
              <a:spLocks noEditPoints="1"/>
            </p:cNvSpPr>
            <p:nvPr/>
          </p:nvSpPr>
          <p:spPr bwMode="auto">
            <a:xfrm>
              <a:off x="7007347" y="8309325"/>
              <a:ext cx="104713" cy="104713"/>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8 h 48"/>
                <a:gd name="T12" fmla="*/ 8 w 48"/>
                <a:gd name="T13" fmla="*/ 24 h 48"/>
                <a:gd name="T14" fmla="*/ 24 w 48"/>
                <a:gd name="T15" fmla="*/ 40 h 48"/>
                <a:gd name="T16" fmla="*/ 40 w 48"/>
                <a:gd name="T17" fmla="*/ 24 h 48"/>
                <a:gd name="T18" fmla="*/ 24 w 4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8"/>
                  </a:moveTo>
                  <a:cubicBezTo>
                    <a:pt x="15" y="8"/>
                    <a:pt x="8" y="15"/>
                    <a:pt x="8" y="24"/>
                  </a:cubicBezTo>
                  <a:cubicBezTo>
                    <a:pt x="8" y="33"/>
                    <a:pt x="15" y="40"/>
                    <a:pt x="24" y="40"/>
                  </a:cubicBezTo>
                  <a:cubicBezTo>
                    <a:pt x="33" y="40"/>
                    <a:pt x="40" y="33"/>
                    <a:pt x="40" y="24"/>
                  </a:cubicBezTo>
                  <a:cubicBezTo>
                    <a:pt x="40" y="15"/>
                    <a:pt x="33" y="8"/>
                    <a:pt x="24"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TextBox 52">
            <a:extLst>
              <a:ext uri="{FF2B5EF4-FFF2-40B4-BE49-F238E27FC236}">
                <a16:creationId xmlns:a16="http://schemas.microsoft.com/office/drawing/2014/main" id="{B7C0BA51-9C36-1A8A-5F0A-285A04DEAA68}"/>
              </a:ext>
            </a:extLst>
          </p:cNvPr>
          <p:cNvSpPr txBox="1"/>
          <p:nvPr/>
        </p:nvSpPr>
        <p:spPr>
          <a:xfrm>
            <a:off x="11741994" y="6574232"/>
            <a:ext cx="523959" cy="369332"/>
          </a:xfrm>
          <a:prstGeom prst="rect">
            <a:avLst/>
          </a:prstGeom>
          <a:noFill/>
        </p:spPr>
        <p:txBody>
          <a:bodyPr wrap="square" rtlCol="0">
            <a:spAutoFit/>
          </a:bodyPr>
          <a:lstStyle/>
          <a:p>
            <a:fld id="{7CF2ACEF-4BCA-41AC-A47B-E99CF8E783B8}" type="slidenum">
              <a:rPr lang="en-US" smtClean="0"/>
              <a:t>42</a:t>
            </a:fld>
            <a:endParaRPr lang="en-US" dirty="0"/>
          </a:p>
        </p:txBody>
      </p:sp>
    </p:spTree>
    <p:extLst>
      <p:ext uri="{BB962C8B-B14F-4D97-AF65-F5344CB8AC3E}">
        <p14:creationId xmlns:p14="http://schemas.microsoft.com/office/powerpoint/2010/main" val="2334556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E0D2-A1E6-4447-AF88-FBA1DBEAFE07}"/>
              </a:ext>
            </a:extLst>
          </p:cNvPr>
          <p:cNvSpPr>
            <a:spLocks noGrp="1"/>
          </p:cNvSpPr>
          <p:nvPr>
            <p:ph type="title"/>
          </p:nvPr>
        </p:nvSpPr>
        <p:spPr/>
        <p:txBody>
          <a:bodyPr>
            <a:normAutofit fontScale="90000"/>
          </a:bodyPr>
          <a:lstStyle/>
          <a:p>
            <a:r>
              <a:rPr lang="en-US"/>
              <a:t>Traffic Trends Forecasting Process</a:t>
            </a:r>
            <a:endParaRPr lang="en-US" dirty="0"/>
          </a:p>
        </p:txBody>
      </p:sp>
      <p:sp>
        <p:nvSpPr>
          <p:cNvPr id="3" name="Content Placeholder 2">
            <a:extLst>
              <a:ext uri="{FF2B5EF4-FFF2-40B4-BE49-F238E27FC236}">
                <a16:creationId xmlns:a16="http://schemas.microsoft.com/office/drawing/2014/main" id="{13AF4EAE-4594-4847-992B-AFE90959F45E}"/>
              </a:ext>
            </a:extLst>
          </p:cNvPr>
          <p:cNvSpPr>
            <a:spLocks noGrp="1"/>
          </p:cNvSpPr>
          <p:nvPr>
            <p:ph idx="1"/>
          </p:nvPr>
        </p:nvSpPr>
        <p:spPr/>
        <p:txBody>
          <a:bodyPr>
            <a:normAutofit fontScale="92500"/>
          </a:bodyPr>
          <a:lstStyle/>
          <a:p>
            <a:pPr marL="457200" indent="-338138">
              <a:buClr>
                <a:srgbClr val="FF4D03"/>
              </a:buClr>
              <a:buFont typeface="Wingdings" panose="05000000000000000000" pitchFamily="2" charset="2"/>
              <a:buChar char="q"/>
            </a:pPr>
            <a:r>
              <a:rPr lang="en-US"/>
              <a:t>Growth factors are updated annually for each facility and applied to obtain initial traffic forecasts for years 2020-2050, in 5-year increments</a:t>
            </a:r>
          </a:p>
          <a:p>
            <a:pPr marL="457200" indent="-338138">
              <a:buClr>
                <a:srgbClr val="FF4D03"/>
              </a:buClr>
              <a:buFont typeface="Wingdings" panose="05000000000000000000" pitchFamily="2" charset="2"/>
              <a:buChar char="q"/>
            </a:pPr>
            <a:r>
              <a:rPr lang="en-US"/>
              <a:t>Traffic profiles are balanced / reconciled to satisfy various constraints:</a:t>
            </a:r>
          </a:p>
          <a:p>
            <a:pPr marL="640080" lvl="2" indent="-338138">
              <a:buClr>
                <a:srgbClr val="FF4D03"/>
              </a:buClr>
              <a:buFont typeface="Arial" panose="020B0604020202020204" pitchFamily="34" charset="0"/>
              <a:buChar char="•"/>
            </a:pPr>
            <a:r>
              <a:rPr lang="en-US"/>
              <a:t>Comparison to TEAR and project forecasts</a:t>
            </a:r>
          </a:p>
          <a:p>
            <a:pPr marL="301942" lvl="2" indent="0">
              <a:buClr>
                <a:srgbClr val="FF4D03"/>
              </a:buClr>
              <a:buNone/>
            </a:pPr>
            <a:r>
              <a:rPr lang="en-US"/>
              <a:t> (Model based)</a:t>
            </a:r>
          </a:p>
          <a:p>
            <a:pPr marL="640080" lvl="2" indent="-338138">
              <a:buClr>
                <a:srgbClr val="FF4D03"/>
              </a:buClr>
              <a:buFont typeface="Arial" panose="020B0604020202020204" pitchFamily="34" charset="0"/>
              <a:buChar char="•"/>
            </a:pPr>
            <a:r>
              <a:rPr lang="en-US"/>
              <a:t>Impacts of new interchanges</a:t>
            </a:r>
          </a:p>
          <a:p>
            <a:pPr marL="640080" lvl="2" indent="-338138">
              <a:buClr>
                <a:srgbClr val="FF4D03"/>
              </a:buClr>
              <a:buFont typeface="Arial" panose="020B0604020202020204" pitchFamily="34" charset="0"/>
              <a:buChar char="•"/>
            </a:pPr>
            <a:r>
              <a:rPr lang="en-US"/>
              <a:t>Minimum growth</a:t>
            </a:r>
          </a:p>
          <a:p>
            <a:pPr marL="640080" lvl="2" indent="-338138">
              <a:buClr>
                <a:srgbClr val="FF4D03"/>
              </a:buClr>
              <a:buFont typeface="Arial" panose="020B0604020202020204" pitchFamily="34" charset="0"/>
              <a:buChar char="•"/>
            </a:pPr>
            <a:r>
              <a:rPr lang="en-US"/>
              <a:t>Decreasing growth trend</a:t>
            </a:r>
          </a:p>
          <a:p>
            <a:pPr marL="640080" lvl="2" indent="-338138">
              <a:buClr>
                <a:srgbClr val="FF4D03"/>
              </a:buClr>
              <a:buFont typeface="Arial" panose="020B0604020202020204" pitchFamily="34" charset="0"/>
              <a:buChar char="•"/>
            </a:pPr>
            <a:r>
              <a:rPr lang="en-US"/>
              <a:t>Interaction between connected facilities</a:t>
            </a:r>
          </a:p>
          <a:p>
            <a:pPr marL="457200" indent="-338138">
              <a:buClr>
                <a:srgbClr val="FF4D03"/>
              </a:buClr>
              <a:buFont typeface="Wingdings" panose="05000000000000000000" pitchFamily="2" charset="2"/>
              <a:buChar char="q"/>
            </a:pPr>
            <a:r>
              <a:rPr lang="en-US"/>
              <a:t>Forecasting effort identifies capacity </a:t>
            </a:r>
          </a:p>
          <a:p>
            <a:pPr marL="119062" indent="0">
              <a:buClr>
                <a:srgbClr val="FF4D03"/>
              </a:buClr>
              <a:buNone/>
            </a:pPr>
            <a:r>
              <a:rPr lang="en-US"/>
              <a:t>deficiencies by comparing future traffic </a:t>
            </a:r>
          </a:p>
          <a:p>
            <a:pPr marL="119062" indent="0">
              <a:buClr>
                <a:srgbClr val="FF4D03"/>
              </a:buClr>
              <a:buNone/>
            </a:pPr>
            <a:r>
              <a:rPr lang="en-US"/>
              <a:t>demand against available capacity to </a:t>
            </a:r>
          </a:p>
          <a:p>
            <a:pPr marL="119062" indent="0">
              <a:buClr>
                <a:srgbClr val="FF4D03"/>
              </a:buClr>
              <a:buNone/>
            </a:pPr>
            <a:r>
              <a:rPr lang="en-US"/>
              <a:t>identify unfunded needs</a:t>
            </a:r>
          </a:p>
          <a:p>
            <a:pPr>
              <a:buFont typeface="Wingdings" panose="05000000000000000000" pitchFamily="2" charset="2"/>
              <a:buChar char="Ø"/>
            </a:pPr>
            <a:endParaRPr lang="en-US"/>
          </a:p>
          <a:p>
            <a:endParaRPr lang="en-US" dirty="0"/>
          </a:p>
        </p:txBody>
      </p:sp>
      <p:pic>
        <p:nvPicPr>
          <p:cNvPr id="6" name="Picture 5">
            <a:extLst>
              <a:ext uri="{FF2B5EF4-FFF2-40B4-BE49-F238E27FC236}">
                <a16:creationId xmlns:a16="http://schemas.microsoft.com/office/drawing/2014/main" id="{37A2B899-2BCD-14D1-89D0-BD7798E00E72}"/>
              </a:ext>
            </a:extLst>
          </p:cNvPr>
          <p:cNvPicPr>
            <a:picLocks noChangeAspect="1"/>
          </p:cNvPicPr>
          <p:nvPr/>
        </p:nvPicPr>
        <p:blipFill>
          <a:blip r:embed="rId3"/>
          <a:stretch>
            <a:fillRect/>
          </a:stretch>
        </p:blipFill>
        <p:spPr>
          <a:xfrm>
            <a:off x="6377488" y="2330939"/>
            <a:ext cx="5659002" cy="4255879"/>
          </a:xfrm>
          <a:prstGeom prst="rect">
            <a:avLst/>
          </a:prstGeom>
        </p:spPr>
      </p:pic>
      <p:sp>
        <p:nvSpPr>
          <p:cNvPr id="7" name="TextBox 6">
            <a:extLst>
              <a:ext uri="{FF2B5EF4-FFF2-40B4-BE49-F238E27FC236}">
                <a16:creationId xmlns:a16="http://schemas.microsoft.com/office/drawing/2014/main" id="{4E198C9D-DEBB-9053-FB11-557170DD4C14}"/>
              </a:ext>
            </a:extLst>
          </p:cNvPr>
          <p:cNvSpPr txBox="1"/>
          <p:nvPr/>
        </p:nvSpPr>
        <p:spPr>
          <a:xfrm>
            <a:off x="11741994" y="6578526"/>
            <a:ext cx="523959" cy="369332"/>
          </a:xfrm>
          <a:prstGeom prst="rect">
            <a:avLst/>
          </a:prstGeom>
          <a:noFill/>
        </p:spPr>
        <p:txBody>
          <a:bodyPr wrap="square" rtlCol="0">
            <a:spAutoFit/>
          </a:bodyPr>
          <a:lstStyle/>
          <a:p>
            <a:fld id="{7CF2ACEF-4BCA-41AC-A47B-E99CF8E783B8}" type="slidenum">
              <a:rPr lang="en-US" smtClean="0"/>
              <a:t>43</a:t>
            </a:fld>
            <a:endParaRPr lang="en-US" dirty="0"/>
          </a:p>
        </p:txBody>
      </p:sp>
    </p:spTree>
    <p:extLst>
      <p:ext uri="{BB962C8B-B14F-4D97-AF65-F5344CB8AC3E}">
        <p14:creationId xmlns:p14="http://schemas.microsoft.com/office/powerpoint/2010/main" val="155263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AA082-D46A-48FE-ACFE-43A9C8E41755}"/>
              </a:ext>
            </a:extLst>
          </p:cNvPr>
          <p:cNvSpPr>
            <a:spLocks noGrp="1"/>
          </p:cNvSpPr>
          <p:nvPr>
            <p:ph type="title"/>
          </p:nvPr>
        </p:nvSpPr>
        <p:spPr>
          <a:xfrm>
            <a:off x="188259" y="189122"/>
            <a:ext cx="11739282" cy="681611"/>
          </a:xfrm>
        </p:spPr>
        <p:txBody>
          <a:bodyPr/>
          <a:lstStyle/>
          <a:p>
            <a:r>
              <a:rPr lang="en-US" sz="2800" dirty="0"/>
              <a:t>TIME Model: Hurricane Evacuation by Regional Planning Council</a:t>
            </a:r>
          </a:p>
        </p:txBody>
      </p:sp>
      <p:pic>
        <p:nvPicPr>
          <p:cNvPr id="8" name="Picture 7">
            <a:extLst>
              <a:ext uri="{FF2B5EF4-FFF2-40B4-BE49-F238E27FC236}">
                <a16:creationId xmlns:a16="http://schemas.microsoft.com/office/drawing/2014/main" id="{AEEB0888-57E1-4287-A1CF-22D060A8F42E}"/>
              </a:ext>
            </a:extLst>
          </p:cNvPr>
          <p:cNvPicPr>
            <a:picLocks noChangeAspect="1"/>
          </p:cNvPicPr>
          <p:nvPr/>
        </p:nvPicPr>
        <p:blipFill rotWithShape="1">
          <a:blip r:embed="rId3"/>
          <a:srcRect t="1400" b="1620"/>
          <a:stretch/>
        </p:blipFill>
        <p:spPr>
          <a:xfrm>
            <a:off x="717296" y="870733"/>
            <a:ext cx="5856270" cy="5360589"/>
          </a:xfrm>
          <a:prstGeom prst="rect">
            <a:avLst/>
          </a:prstGeom>
        </p:spPr>
      </p:pic>
      <p:pic>
        <p:nvPicPr>
          <p:cNvPr id="3" name="Picture 2">
            <a:extLst>
              <a:ext uri="{FF2B5EF4-FFF2-40B4-BE49-F238E27FC236}">
                <a16:creationId xmlns:a16="http://schemas.microsoft.com/office/drawing/2014/main" id="{BC71BE49-4276-92EB-030F-58C62D23BBBC}"/>
              </a:ext>
            </a:extLst>
          </p:cNvPr>
          <p:cNvPicPr>
            <a:picLocks noChangeAspect="1"/>
          </p:cNvPicPr>
          <p:nvPr/>
        </p:nvPicPr>
        <p:blipFill>
          <a:blip r:embed="rId4"/>
          <a:stretch>
            <a:fillRect/>
          </a:stretch>
        </p:blipFill>
        <p:spPr>
          <a:xfrm>
            <a:off x="6695242" y="957321"/>
            <a:ext cx="5600000" cy="5276190"/>
          </a:xfrm>
          <a:prstGeom prst="rect">
            <a:avLst/>
          </a:prstGeom>
        </p:spPr>
      </p:pic>
      <p:sp>
        <p:nvSpPr>
          <p:cNvPr id="6" name="TextBox 5">
            <a:extLst>
              <a:ext uri="{FF2B5EF4-FFF2-40B4-BE49-F238E27FC236}">
                <a16:creationId xmlns:a16="http://schemas.microsoft.com/office/drawing/2014/main" id="{8C4DE757-E9F3-FF14-9916-88DA766631D8}"/>
              </a:ext>
            </a:extLst>
          </p:cNvPr>
          <p:cNvSpPr txBox="1"/>
          <p:nvPr/>
        </p:nvSpPr>
        <p:spPr>
          <a:xfrm>
            <a:off x="11771283" y="6585662"/>
            <a:ext cx="523959" cy="369332"/>
          </a:xfrm>
          <a:prstGeom prst="rect">
            <a:avLst/>
          </a:prstGeom>
          <a:noFill/>
        </p:spPr>
        <p:txBody>
          <a:bodyPr wrap="square" rtlCol="0">
            <a:spAutoFit/>
          </a:bodyPr>
          <a:lstStyle/>
          <a:p>
            <a:fld id="{7CF2ACEF-4BCA-41AC-A47B-E99CF8E783B8}" type="slidenum">
              <a:rPr lang="en-US" smtClean="0"/>
              <a:t>44</a:t>
            </a:fld>
            <a:endParaRPr lang="en-US" dirty="0"/>
          </a:p>
        </p:txBody>
      </p:sp>
    </p:spTree>
    <p:extLst>
      <p:ext uri="{BB962C8B-B14F-4D97-AF65-F5344CB8AC3E}">
        <p14:creationId xmlns:p14="http://schemas.microsoft.com/office/powerpoint/2010/main" val="2349172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Project Management</a:t>
            </a:r>
          </a:p>
        </p:txBody>
      </p:sp>
    </p:spTree>
    <p:extLst>
      <p:ext uri="{BB962C8B-B14F-4D97-AF65-F5344CB8AC3E}">
        <p14:creationId xmlns:p14="http://schemas.microsoft.com/office/powerpoint/2010/main" val="1171665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02C3-CC58-4519-BBE2-D374D3BBB223}"/>
              </a:ext>
            </a:extLst>
          </p:cNvPr>
          <p:cNvSpPr>
            <a:spLocks noGrp="1"/>
          </p:cNvSpPr>
          <p:nvPr>
            <p:ph type="title"/>
          </p:nvPr>
        </p:nvSpPr>
        <p:spPr>
          <a:xfrm>
            <a:off x="290805" y="630021"/>
            <a:ext cx="3177847" cy="1674180"/>
          </a:xfrm>
        </p:spPr>
        <p:txBody>
          <a:bodyPr vert="horz" lIns="91440" tIns="45720" rIns="91440" bIns="45720" rtlCol="0" anchor="b">
            <a:normAutofit fontScale="90000"/>
          </a:bodyPr>
          <a:lstStyle/>
          <a:p>
            <a:r>
              <a:rPr lang="en-US" sz="4000" dirty="0"/>
              <a:t>Current Project Status</a:t>
            </a:r>
          </a:p>
        </p:txBody>
      </p:sp>
      <p:sp>
        <p:nvSpPr>
          <p:cNvPr id="5" name="TextBox 4">
            <a:extLst>
              <a:ext uri="{FF2B5EF4-FFF2-40B4-BE49-F238E27FC236}">
                <a16:creationId xmlns:a16="http://schemas.microsoft.com/office/drawing/2014/main" id="{E2FD7837-380A-4707-8837-F12747CDA80E}"/>
              </a:ext>
            </a:extLst>
          </p:cNvPr>
          <p:cNvSpPr txBox="1"/>
          <p:nvPr/>
        </p:nvSpPr>
        <p:spPr>
          <a:xfrm>
            <a:off x="2595282" y="5911588"/>
            <a:ext cx="8677835" cy="632827"/>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dirty="0">
                <a:solidFill>
                  <a:schemeClr val="tx1">
                    <a:lumMod val="75000"/>
                    <a:lumOff val="25000"/>
                  </a:schemeClr>
                </a:solidFill>
                <a:hlinkClick r:id="rId3"/>
              </a:rPr>
              <a:t>https://app.smartsheet.com/b/publish?EQBCT=dded4290cf714581b9403e5f79a513fd</a:t>
            </a:r>
            <a:endParaRPr lang="en-US" dirty="0">
              <a:solidFill>
                <a:schemeClr val="tx1">
                  <a:lumMod val="75000"/>
                  <a:lumOff val="25000"/>
                </a:schemeClr>
              </a:solidFill>
            </a:endParaRPr>
          </a:p>
          <a:p>
            <a:pPr>
              <a:spcAft>
                <a:spcPts val="600"/>
              </a:spcAft>
              <a:buFont typeface="Calibri" panose="020F0502020204030204" pitchFamily="34" charset="0"/>
            </a:pPr>
            <a:endParaRPr lang="en-US" dirty="0">
              <a:solidFill>
                <a:schemeClr val="tx1">
                  <a:lumMod val="75000"/>
                  <a:lumOff val="25000"/>
                </a:schemeClr>
              </a:solidFill>
            </a:endParaRPr>
          </a:p>
          <a:p>
            <a:pPr>
              <a:spcAft>
                <a:spcPts val="600"/>
              </a:spcAft>
              <a:buFont typeface="Calibri" panose="020F0502020204030204" pitchFamily="34" charset="0"/>
            </a:pPr>
            <a:endParaRPr lang="en-US" dirty="0">
              <a:solidFill>
                <a:schemeClr val="tx1">
                  <a:lumMod val="75000"/>
                  <a:lumOff val="25000"/>
                </a:schemeClr>
              </a:solidFill>
            </a:endParaRPr>
          </a:p>
          <a:p>
            <a:pPr>
              <a:spcAft>
                <a:spcPts val="600"/>
              </a:spcAft>
              <a:buFont typeface="Calibri" panose="020F0502020204030204" pitchFamily="34" charset="0"/>
            </a:pPr>
            <a:endParaRPr lang="en-US" dirty="0">
              <a:solidFill>
                <a:schemeClr val="tx1">
                  <a:lumMod val="75000"/>
                  <a:lumOff val="25000"/>
                </a:schemeClr>
              </a:solidFill>
            </a:endParaRPr>
          </a:p>
        </p:txBody>
      </p:sp>
      <p:pic>
        <p:nvPicPr>
          <p:cNvPr id="4" name="Picture 3">
            <a:extLst>
              <a:ext uri="{FF2B5EF4-FFF2-40B4-BE49-F238E27FC236}">
                <a16:creationId xmlns:a16="http://schemas.microsoft.com/office/drawing/2014/main" id="{EEC897CC-07B2-05D0-B3CB-3F46A29D4240}"/>
              </a:ext>
            </a:extLst>
          </p:cNvPr>
          <p:cNvPicPr>
            <a:picLocks noChangeAspect="1"/>
          </p:cNvPicPr>
          <p:nvPr/>
        </p:nvPicPr>
        <p:blipFill>
          <a:blip r:embed="rId4"/>
          <a:stretch>
            <a:fillRect/>
          </a:stretch>
        </p:blipFill>
        <p:spPr>
          <a:xfrm>
            <a:off x="2806378" y="739588"/>
            <a:ext cx="9046317" cy="5156399"/>
          </a:xfrm>
          <a:prstGeom prst="rect">
            <a:avLst/>
          </a:prstGeom>
        </p:spPr>
      </p:pic>
      <p:sp>
        <p:nvSpPr>
          <p:cNvPr id="6" name="TextBox 5">
            <a:extLst>
              <a:ext uri="{FF2B5EF4-FFF2-40B4-BE49-F238E27FC236}">
                <a16:creationId xmlns:a16="http://schemas.microsoft.com/office/drawing/2014/main" id="{B58730A4-5C6D-3F62-C74C-111759649332}"/>
              </a:ext>
            </a:extLst>
          </p:cNvPr>
          <p:cNvSpPr txBox="1"/>
          <p:nvPr/>
        </p:nvSpPr>
        <p:spPr>
          <a:xfrm>
            <a:off x="11690686" y="6544415"/>
            <a:ext cx="523959" cy="369332"/>
          </a:xfrm>
          <a:prstGeom prst="rect">
            <a:avLst/>
          </a:prstGeom>
          <a:noFill/>
        </p:spPr>
        <p:txBody>
          <a:bodyPr wrap="square" rtlCol="0">
            <a:spAutoFit/>
          </a:bodyPr>
          <a:lstStyle/>
          <a:p>
            <a:fld id="{7CF2ACEF-4BCA-41AC-A47B-E99CF8E783B8}" type="slidenum">
              <a:rPr lang="en-US" smtClean="0"/>
              <a:t>46</a:t>
            </a:fld>
            <a:endParaRPr lang="en-US" dirty="0"/>
          </a:p>
        </p:txBody>
      </p:sp>
    </p:spTree>
    <p:extLst>
      <p:ext uri="{BB962C8B-B14F-4D97-AF65-F5344CB8AC3E}">
        <p14:creationId xmlns:p14="http://schemas.microsoft.com/office/powerpoint/2010/main" val="4066806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FD7837-380A-4707-8837-F12747CDA80E}"/>
              </a:ext>
            </a:extLst>
          </p:cNvPr>
          <p:cNvSpPr txBox="1"/>
          <p:nvPr/>
        </p:nvSpPr>
        <p:spPr>
          <a:xfrm>
            <a:off x="686742" y="6373252"/>
            <a:ext cx="9505661" cy="969496"/>
          </a:xfrm>
          <a:prstGeom prst="rect">
            <a:avLst/>
          </a:prstGeom>
          <a:noFill/>
        </p:spPr>
        <p:txBody>
          <a:bodyPr wrap="square" rtlCol="0">
            <a:spAutoFit/>
          </a:bodyPr>
          <a:lstStyle/>
          <a:p>
            <a:r>
              <a:rPr lang="en-US" sz="1050" dirty="0">
                <a:hlinkClick r:id="rId3"/>
              </a:rPr>
              <a:t>https://app.smartsheet.com/b/publish?EQBCT=c3b624928f8947209ff03ad15f9270a1</a:t>
            </a:r>
            <a:endParaRPr lang="en-US" sz="1050" dirty="0"/>
          </a:p>
          <a:p>
            <a:endParaRPr lang="en-US" sz="1050" dirty="0"/>
          </a:p>
          <a:p>
            <a:endParaRPr lang="en-US" dirty="0"/>
          </a:p>
          <a:p>
            <a:endParaRPr lang="en-US" dirty="0"/>
          </a:p>
        </p:txBody>
      </p:sp>
      <p:pic>
        <p:nvPicPr>
          <p:cNvPr id="6" name="Picture 5">
            <a:extLst>
              <a:ext uri="{FF2B5EF4-FFF2-40B4-BE49-F238E27FC236}">
                <a16:creationId xmlns:a16="http://schemas.microsoft.com/office/drawing/2014/main" id="{62C98798-1128-12E3-0A05-C3D9B098237B}"/>
              </a:ext>
            </a:extLst>
          </p:cNvPr>
          <p:cNvPicPr>
            <a:picLocks noChangeAspect="1"/>
          </p:cNvPicPr>
          <p:nvPr/>
        </p:nvPicPr>
        <p:blipFill>
          <a:blip r:embed="rId4"/>
          <a:stretch>
            <a:fillRect/>
          </a:stretch>
        </p:blipFill>
        <p:spPr>
          <a:xfrm>
            <a:off x="112345" y="265550"/>
            <a:ext cx="8731800" cy="6107702"/>
          </a:xfrm>
          <a:prstGeom prst="rect">
            <a:avLst/>
          </a:prstGeom>
        </p:spPr>
      </p:pic>
      <p:sp>
        <p:nvSpPr>
          <p:cNvPr id="2" name="Title 1">
            <a:extLst>
              <a:ext uri="{FF2B5EF4-FFF2-40B4-BE49-F238E27FC236}">
                <a16:creationId xmlns:a16="http://schemas.microsoft.com/office/drawing/2014/main" id="{5EE702C3-CC58-4519-BBE2-D374D3BBB223}"/>
              </a:ext>
            </a:extLst>
          </p:cNvPr>
          <p:cNvSpPr>
            <a:spLocks noGrp="1"/>
          </p:cNvSpPr>
          <p:nvPr>
            <p:ph type="title"/>
          </p:nvPr>
        </p:nvSpPr>
        <p:spPr>
          <a:xfrm>
            <a:off x="8677694" y="927845"/>
            <a:ext cx="3401961" cy="1859305"/>
          </a:xfrm>
        </p:spPr>
        <p:txBody>
          <a:bodyPr vert="horz" lIns="91440" tIns="45720" rIns="91440" bIns="45720" rtlCol="0" anchor="b">
            <a:normAutofit/>
          </a:bodyPr>
          <a:lstStyle/>
          <a:p>
            <a:r>
              <a:rPr lang="en-US" dirty="0">
                <a:solidFill>
                  <a:schemeClr val="tx1">
                    <a:lumMod val="85000"/>
                    <a:lumOff val="15000"/>
                  </a:schemeClr>
                </a:solidFill>
              </a:rPr>
              <a:t>Team Members &amp; Workload</a:t>
            </a:r>
          </a:p>
        </p:txBody>
      </p:sp>
      <p:sp>
        <p:nvSpPr>
          <p:cNvPr id="7" name="TextBox 6">
            <a:extLst>
              <a:ext uri="{FF2B5EF4-FFF2-40B4-BE49-F238E27FC236}">
                <a16:creationId xmlns:a16="http://schemas.microsoft.com/office/drawing/2014/main" id="{81F42247-8DEE-1D61-9DF5-C413265717C1}"/>
              </a:ext>
            </a:extLst>
          </p:cNvPr>
          <p:cNvSpPr txBox="1"/>
          <p:nvPr/>
        </p:nvSpPr>
        <p:spPr>
          <a:xfrm>
            <a:off x="11817675" y="6574232"/>
            <a:ext cx="523959" cy="369332"/>
          </a:xfrm>
          <a:prstGeom prst="rect">
            <a:avLst/>
          </a:prstGeom>
          <a:noFill/>
        </p:spPr>
        <p:txBody>
          <a:bodyPr wrap="square" rtlCol="0">
            <a:spAutoFit/>
          </a:bodyPr>
          <a:lstStyle/>
          <a:p>
            <a:fld id="{7CF2ACEF-4BCA-41AC-A47B-E99CF8E783B8}" type="slidenum">
              <a:rPr lang="en-US" smtClean="0"/>
              <a:t>47</a:t>
            </a:fld>
            <a:endParaRPr lang="en-US" dirty="0"/>
          </a:p>
        </p:txBody>
      </p:sp>
    </p:spTree>
    <p:extLst>
      <p:ext uri="{BB962C8B-B14F-4D97-AF65-F5344CB8AC3E}">
        <p14:creationId xmlns:p14="http://schemas.microsoft.com/office/powerpoint/2010/main" val="3347399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Challenges</a:t>
            </a:r>
          </a:p>
        </p:txBody>
      </p:sp>
    </p:spTree>
    <p:extLst>
      <p:ext uri="{BB962C8B-B14F-4D97-AF65-F5344CB8AC3E}">
        <p14:creationId xmlns:p14="http://schemas.microsoft.com/office/powerpoint/2010/main" val="723519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9A-DEE9-4CD7-BDFA-FBD89A383F46}"/>
              </a:ext>
            </a:extLst>
          </p:cNvPr>
          <p:cNvSpPr>
            <a:spLocks noGrp="1"/>
          </p:cNvSpPr>
          <p:nvPr>
            <p:ph type="title"/>
          </p:nvPr>
        </p:nvSpPr>
        <p:spPr/>
        <p:txBody>
          <a:bodyPr/>
          <a:lstStyle/>
          <a:p>
            <a:r>
              <a:rPr lang="en-US" dirty="0"/>
              <a:t>Cloud Computing: Flowchart</a:t>
            </a:r>
          </a:p>
        </p:txBody>
      </p:sp>
      <p:pic>
        <p:nvPicPr>
          <p:cNvPr id="1028" name="Picture 4" descr="End User">
            <a:extLst>
              <a:ext uri="{FF2B5EF4-FFF2-40B4-BE49-F238E27FC236}">
                <a16:creationId xmlns:a16="http://schemas.microsoft.com/office/drawing/2014/main" id="{7980C505-A737-49E3-9CB5-7FFF45E47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176" y="3360604"/>
            <a:ext cx="2258081"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WS CloudHSM in Snowflake Database Security Infrastructure">
            <a:extLst>
              <a:ext uri="{FF2B5EF4-FFF2-40B4-BE49-F238E27FC236}">
                <a16:creationId xmlns:a16="http://schemas.microsoft.com/office/drawing/2014/main" id="{FC421894-AACD-4DF1-9F2B-6042F0227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997" y="2050277"/>
            <a:ext cx="1466105" cy="115728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DF9FE9E2-D782-4CAD-9DEB-6C7CDB6E6CB4}"/>
              </a:ext>
            </a:extLst>
          </p:cNvPr>
          <p:cNvCxnSpPr>
            <a:cxnSpLocks/>
          </p:cNvCxnSpPr>
          <p:nvPr/>
        </p:nvCxnSpPr>
        <p:spPr>
          <a:xfrm flipV="1">
            <a:off x="2539511" y="2628920"/>
            <a:ext cx="0" cy="6059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84D14CD-854D-4991-9157-9BEF0BFDC77B}"/>
              </a:ext>
            </a:extLst>
          </p:cNvPr>
          <p:cNvCxnSpPr>
            <a:cxnSpLocks/>
            <a:endCxn id="1030" idx="1"/>
          </p:cNvCxnSpPr>
          <p:nvPr/>
        </p:nvCxnSpPr>
        <p:spPr>
          <a:xfrm>
            <a:off x="2539511" y="2628920"/>
            <a:ext cx="2779486"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FB9EA8F-0DBD-4C8E-9904-DF8E8C7166FC}"/>
              </a:ext>
            </a:extLst>
          </p:cNvPr>
          <p:cNvCxnSpPr>
            <a:cxnSpLocks/>
          </p:cNvCxnSpPr>
          <p:nvPr/>
        </p:nvCxnSpPr>
        <p:spPr>
          <a:xfrm>
            <a:off x="3631223" y="4030967"/>
            <a:ext cx="187276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nClouds | Data &amp; analytics services for actionable business insights">
            <a:extLst>
              <a:ext uri="{FF2B5EF4-FFF2-40B4-BE49-F238E27FC236}">
                <a16:creationId xmlns:a16="http://schemas.microsoft.com/office/drawing/2014/main" id="{BC44D077-6483-4DF2-A34A-5D51ACE5B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8059" y="3490910"/>
            <a:ext cx="1714498" cy="11429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mazon S3 Online Storage">
            <a:extLst>
              <a:ext uri="{FF2B5EF4-FFF2-40B4-BE49-F238E27FC236}">
                <a16:creationId xmlns:a16="http://schemas.microsoft.com/office/drawing/2014/main" id="{0A146D2E-32CE-4142-ABA5-3585873FE7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984" y="5082075"/>
            <a:ext cx="1096134" cy="8210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WS Elastic Container Registry vs. GitLab | GitLab">
            <a:extLst>
              <a:ext uri="{FF2B5EF4-FFF2-40B4-BE49-F238E27FC236}">
                <a16:creationId xmlns:a16="http://schemas.microsoft.com/office/drawing/2014/main" id="{75E0A32E-EB07-43DB-8176-545913E30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2264" y="3605629"/>
            <a:ext cx="779573" cy="913562"/>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E8F7664F-4EB6-48E5-A808-0ED89C95F5BA}"/>
              </a:ext>
            </a:extLst>
          </p:cNvPr>
          <p:cNvCxnSpPr>
            <a:cxnSpLocks/>
          </p:cNvCxnSpPr>
          <p:nvPr/>
        </p:nvCxnSpPr>
        <p:spPr>
          <a:xfrm flipV="1">
            <a:off x="2539511" y="4886679"/>
            <a:ext cx="0" cy="6059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E80FC45-09E6-406A-B486-BB4E72F10016}"/>
              </a:ext>
            </a:extLst>
          </p:cNvPr>
          <p:cNvCxnSpPr>
            <a:cxnSpLocks/>
          </p:cNvCxnSpPr>
          <p:nvPr/>
        </p:nvCxnSpPr>
        <p:spPr>
          <a:xfrm>
            <a:off x="2539511" y="5487079"/>
            <a:ext cx="27794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2D0BDE-1B31-44E4-BFD1-EB568F468EF1}"/>
              </a:ext>
            </a:extLst>
          </p:cNvPr>
          <p:cNvCxnSpPr>
            <a:cxnSpLocks/>
          </p:cNvCxnSpPr>
          <p:nvPr/>
        </p:nvCxnSpPr>
        <p:spPr>
          <a:xfrm flipV="1">
            <a:off x="7413380" y="2601648"/>
            <a:ext cx="0" cy="2972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A528EAF-1779-4865-9705-4DB0DBA39394}"/>
              </a:ext>
            </a:extLst>
          </p:cNvPr>
          <p:cNvCxnSpPr>
            <a:cxnSpLocks/>
          </p:cNvCxnSpPr>
          <p:nvPr/>
        </p:nvCxnSpPr>
        <p:spPr>
          <a:xfrm>
            <a:off x="7054361" y="4002819"/>
            <a:ext cx="17145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BB48B1-009A-490D-BEC4-A8A77FF759CA}"/>
              </a:ext>
            </a:extLst>
          </p:cNvPr>
          <p:cNvCxnSpPr>
            <a:cxnSpLocks/>
          </p:cNvCxnSpPr>
          <p:nvPr/>
        </p:nvCxnSpPr>
        <p:spPr>
          <a:xfrm>
            <a:off x="7054361" y="2628920"/>
            <a:ext cx="35901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A2427A2-5B9E-44E6-910B-1B7B8499D35D}"/>
              </a:ext>
            </a:extLst>
          </p:cNvPr>
          <p:cNvCxnSpPr>
            <a:cxnSpLocks/>
          </p:cNvCxnSpPr>
          <p:nvPr/>
        </p:nvCxnSpPr>
        <p:spPr>
          <a:xfrm>
            <a:off x="7054361" y="5574323"/>
            <a:ext cx="35901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E6CF779-2D3C-4E3C-88F1-BAB6FE9314EA}"/>
              </a:ext>
            </a:extLst>
          </p:cNvPr>
          <p:cNvCxnSpPr>
            <a:cxnSpLocks/>
            <a:stCxn id="1036" idx="0"/>
          </p:cNvCxnSpPr>
          <p:nvPr/>
        </p:nvCxnSpPr>
        <p:spPr>
          <a:xfrm flipV="1">
            <a:off x="9135308" y="2206869"/>
            <a:ext cx="0" cy="128404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062FB6A4-6BCF-46A3-8945-53D36567C52A}"/>
              </a:ext>
            </a:extLst>
          </p:cNvPr>
          <p:cNvCxnSpPr>
            <a:cxnSpLocks/>
          </p:cNvCxnSpPr>
          <p:nvPr/>
        </p:nvCxnSpPr>
        <p:spPr>
          <a:xfrm flipH="1">
            <a:off x="6785102" y="2230855"/>
            <a:ext cx="2350206" cy="1"/>
          </a:xfrm>
          <a:prstGeom prst="line">
            <a:avLst/>
          </a:prstGeom>
          <a:ln w="38100">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E0205528-6631-488F-B46C-A2A0DEE9ABAA}"/>
              </a:ext>
            </a:extLst>
          </p:cNvPr>
          <p:cNvSpPr txBox="1"/>
          <p:nvPr/>
        </p:nvSpPr>
        <p:spPr>
          <a:xfrm>
            <a:off x="9296122" y="2646660"/>
            <a:ext cx="934930" cy="369332"/>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b="1" dirty="0"/>
              <a:t>Output</a:t>
            </a:r>
          </a:p>
        </p:txBody>
      </p:sp>
      <p:cxnSp>
        <p:nvCxnSpPr>
          <p:cNvPr id="45" name="Straight Connector 44">
            <a:extLst>
              <a:ext uri="{FF2B5EF4-FFF2-40B4-BE49-F238E27FC236}">
                <a16:creationId xmlns:a16="http://schemas.microsoft.com/office/drawing/2014/main" id="{FCB3EF5A-9F7E-4C4D-A25F-941A5DE37A7E}"/>
              </a:ext>
            </a:extLst>
          </p:cNvPr>
          <p:cNvCxnSpPr>
            <a:cxnSpLocks/>
          </p:cNvCxnSpPr>
          <p:nvPr/>
        </p:nvCxnSpPr>
        <p:spPr>
          <a:xfrm>
            <a:off x="2070084" y="2230651"/>
            <a:ext cx="4901" cy="1070860"/>
          </a:xfrm>
          <a:prstGeom prst="line">
            <a:avLst/>
          </a:prstGeom>
          <a:ln w="38100">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937A9ED8-DAC1-40C8-BA58-157B5E9D300D}"/>
              </a:ext>
            </a:extLst>
          </p:cNvPr>
          <p:cNvCxnSpPr>
            <a:cxnSpLocks/>
          </p:cNvCxnSpPr>
          <p:nvPr/>
        </p:nvCxnSpPr>
        <p:spPr>
          <a:xfrm flipV="1">
            <a:off x="2070084" y="2230854"/>
            <a:ext cx="3232189" cy="1"/>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4C1B3CDD-11E0-4951-95A4-E65B0844EF6C}"/>
              </a:ext>
            </a:extLst>
          </p:cNvPr>
          <p:cNvSpPr txBox="1"/>
          <p:nvPr/>
        </p:nvSpPr>
        <p:spPr>
          <a:xfrm>
            <a:off x="3326509" y="2740330"/>
            <a:ext cx="934930" cy="369332"/>
          </a:xfrm>
          <a:prstGeom prst="rect">
            <a:avLst/>
          </a:prstGeom>
          <a:ln w="38100">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b="1" dirty="0"/>
              <a:t>Input</a:t>
            </a:r>
          </a:p>
        </p:txBody>
      </p:sp>
      <p:sp>
        <p:nvSpPr>
          <p:cNvPr id="52" name="TextBox 51">
            <a:extLst>
              <a:ext uri="{FF2B5EF4-FFF2-40B4-BE49-F238E27FC236}">
                <a16:creationId xmlns:a16="http://schemas.microsoft.com/office/drawing/2014/main" id="{5ACC5035-1337-4FAF-9EF4-B08B490B8A47}"/>
              </a:ext>
            </a:extLst>
          </p:cNvPr>
          <p:cNvSpPr txBox="1"/>
          <p:nvPr/>
        </p:nvSpPr>
        <p:spPr>
          <a:xfrm>
            <a:off x="3968842" y="3559337"/>
            <a:ext cx="1249200" cy="369332"/>
          </a:xfrm>
          <a:prstGeom prst="rect">
            <a:avLst/>
          </a:prstGeom>
          <a:ln w="38100">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b="1" dirty="0"/>
              <a:t>Program</a:t>
            </a:r>
          </a:p>
        </p:txBody>
      </p:sp>
      <p:sp>
        <p:nvSpPr>
          <p:cNvPr id="53" name="TextBox 52">
            <a:extLst>
              <a:ext uri="{FF2B5EF4-FFF2-40B4-BE49-F238E27FC236}">
                <a16:creationId xmlns:a16="http://schemas.microsoft.com/office/drawing/2014/main" id="{B5F6157B-D64F-4837-9DC3-0EB769F03CEF}"/>
              </a:ext>
            </a:extLst>
          </p:cNvPr>
          <p:cNvSpPr txBox="1"/>
          <p:nvPr/>
        </p:nvSpPr>
        <p:spPr>
          <a:xfrm>
            <a:off x="3472088" y="4987198"/>
            <a:ext cx="1095515" cy="369332"/>
          </a:xfrm>
          <a:prstGeom prst="rect">
            <a:avLst/>
          </a:prstGeom>
          <a:ln w="38100">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b="1" dirty="0"/>
              <a:t>Control</a:t>
            </a:r>
          </a:p>
        </p:txBody>
      </p:sp>
      <p:sp>
        <p:nvSpPr>
          <p:cNvPr id="25" name="TextBox 24">
            <a:extLst>
              <a:ext uri="{FF2B5EF4-FFF2-40B4-BE49-F238E27FC236}">
                <a16:creationId xmlns:a16="http://schemas.microsoft.com/office/drawing/2014/main" id="{A0227219-8472-FF06-5D77-B7F3317D4FE6}"/>
              </a:ext>
            </a:extLst>
          </p:cNvPr>
          <p:cNvSpPr txBox="1"/>
          <p:nvPr/>
        </p:nvSpPr>
        <p:spPr>
          <a:xfrm>
            <a:off x="11696274" y="6556975"/>
            <a:ext cx="523959" cy="369332"/>
          </a:xfrm>
          <a:prstGeom prst="rect">
            <a:avLst/>
          </a:prstGeom>
          <a:noFill/>
        </p:spPr>
        <p:txBody>
          <a:bodyPr wrap="square" rtlCol="0">
            <a:spAutoFit/>
          </a:bodyPr>
          <a:lstStyle/>
          <a:p>
            <a:fld id="{7CF2ACEF-4BCA-41AC-A47B-E99CF8E783B8}" type="slidenum">
              <a:rPr lang="en-US" smtClean="0"/>
              <a:t>49</a:t>
            </a:fld>
            <a:endParaRPr lang="en-US" dirty="0"/>
          </a:p>
        </p:txBody>
      </p:sp>
    </p:spTree>
    <p:extLst>
      <p:ext uri="{BB962C8B-B14F-4D97-AF65-F5344CB8AC3E}">
        <p14:creationId xmlns:p14="http://schemas.microsoft.com/office/powerpoint/2010/main" val="404257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39CC-3A2B-4C6E-A4B7-AC690FFBF08C}"/>
              </a:ext>
            </a:extLst>
          </p:cNvPr>
          <p:cNvSpPr>
            <a:spLocks noGrp="1"/>
          </p:cNvSpPr>
          <p:nvPr>
            <p:ph type="title"/>
          </p:nvPr>
        </p:nvSpPr>
        <p:spPr>
          <a:xfrm>
            <a:off x="659341" y="0"/>
            <a:ext cx="7851613" cy="898769"/>
          </a:xfrm>
        </p:spPr>
        <p:txBody>
          <a:bodyPr/>
          <a:lstStyle/>
          <a:p>
            <a:r>
              <a:rPr lang="en-US" dirty="0"/>
              <a:t>Emerging Technologies</a:t>
            </a:r>
          </a:p>
        </p:txBody>
      </p:sp>
      <p:sp>
        <p:nvSpPr>
          <p:cNvPr id="3" name="Text Placeholder 2">
            <a:extLst>
              <a:ext uri="{FF2B5EF4-FFF2-40B4-BE49-F238E27FC236}">
                <a16:creationId xmlns:a16="http://schemas.microsoft.com/office/drawing/2014/main" id="{1D6605C6-995F-4935-8997-622B0FB651F6}"/>
              </a:ext>
            </a:extLst>
          </p:cNvPr>
          <p:cNvSpPr>
            <a:spLocks noGrp="1"/>
          </p:cNvSpPr>
          <p:nvPr>
            <p:ph type="body" sz="quarter" idx="10"/>
          </p:nvPr>
        </p:nvSpPr>
        <p:spPr>
          <a:xfrm>
            <a:off x="659341" y="1570391"/>
            <a:ext cx="3273806" cy="3447828"/>
          </a:xfrm>
        </p:spPr>
        <p:txBody>
          <a:bodyPr/>
          <a:lstStyle/>
          <a:p>
            <a:r>
              <a:rPr lang="en-US"/>
              <a:t>The Florida Connected Vehicle Initiative</a:t>
            </a:r>
          </a:p>
          <a:p>
            <a:endParaRPr lang="en-US"/>
          </a:p>
          <a:p>
            <a:r>
              <a:rPr lang="en-US"/>
              <a:t>Florida Automated Vehicle Initiative</a:t>
            </a:r>
          </a:p>
        </p:txBody>
      </p:sp>
      <p:pic>
        <p:nvPicPr>
          <p:cNvPr id="1026" name="Picture 2" descr="Connected Vehicle Project Map 12_19_2019_Composite_2400dpi">
            <a:extLst>
              <a:ext uri="{FF2B5EF4-FFF2-40B4-BE49-F238E27FC236}">
                <a16:creationId xmlns:a16="http://schemas.microsoft.com/office/drawing/2014/main" id="{490A8D1E-0672-440B-A3C1-CD8D490B8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414" y="1269123"/>
            <a:ext cx="6641245" cy="528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orida Automated Vehicles">
            <a:extLst>
              <a:ext uri="{FF2B5EF4-FFF2-40B4-BE49-F238E27FC236}">
                <a16:creationId xmlns:a16="http://schemas.microsoft.com/office/drawing/2014/main" id="{73FEFA36-E59B-4EB8-9363-D0C5F66AB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886" y="4931288"/>
            <a:ext cx="2462716" cy="12395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528972-FA36-4862-A4F4-B48C1434C286}"/>
              </a:ext>
            </a:extLst>
          </p:cNvPr>
          <p:cNvSpPr txBox="1"/>
          <p:nvPr/>
        </p:nvSpPr>
        <p:spPr>
          <a:xfrm>
            <a:off x="11824677" y="6557108"/>
            <a:ext cx="367323" cy="369332"/>
          </a:xfrm>
          <a:prstGeom prst="rect">
            <a:avLst/>
          </a:prstGeom>
          <a:noFill/>
        </p:spPr>
        <p:txBody>
          <a:bodyPr wrap="square" rtlCol="0">
            <a:spAutoFit/>
          </a:bodyPr>
          <a:lstStyle/>
          <a:p>
            <a:fld id="{7CF2ACEF-4BCA-41AC-A47B-E99CF8E783B8}" type="slidenum">
              <a:rPr lang="en-US" smtClean="0"/>
              <a:t>5</a:t>
            </a:fld>
            <a:endParaRPr lang="en-US" dirty="0"/>
          </a:p>
        </p:txBody>
      </p:sp>
    </p:spTree>
    <p:extLst>
      <p:ext uri="{BB962C8B-B14F-4D97-AF65-F5344CB8AC3E}">
        <p14:creationId xmlns:p14="http://schemas.microsoft.com/office/powerpoint/2010/main" val="1613399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A789-A272-406E-9F04-D572E5A16A42}"/>
              </a:ext>
            </a:extLst>
          </p:cNvPr>
          <p:cNvSpPr>
            <a:spLocks noGrp="1"/>
          </p:cNvSpPr>
          <p:nvPr>
            <p:ph type="title"/>
          </p:nvPr>
        </p:nvSpPr>
        <p:spPr>
          <a:xfrm>
            <a:off x="1294149" y="273424"/>
            <a:ext cx="10518338" cy="412376"/>
          </a:xfrm>
        </p:spPr>
        <p:txBody>
          <a:bodyPr anchor="b">
            <a:normAutofit fontScale="90000"/>
          </a:bodyPr>
          <a:lstStyle/>
          <a:p>
            <a:r>
              <a:rPr lang="en-US" dirty="0"/>
              <a:t>Test: TSM CAV Model Run Time and Cost</a:t>
            </a:r>
          </a:p>
        </p:txBody>
      </p:sp>
      <p:sp>
        <p:nvSpPr>
          <p:cNvPr id="9" name="Content Placeholder 2">
            <a:extLst>
              <a:ext uri="{FF2B5EF4-FFF2-40B4-BE49-F238E27FC236}">
                <a16:creationId xmlns:a16="http://schemas.microsoft.com/office/drawing/2014/main" id="{16090303-800A-47D2-8609-C4A9102B489E}"/>
              </a:ext>
            </a:extLst>
          </p:cNvPr>
          <p:cNvSpPr>
            <a:spLocks noGrp="1"/>
          </p:cNvSpPr>
          <p:nvPr>
            <p:ph sz="half" idx="1"/>
          </p:nvPr>
        </p:nvSpPr>
        <p:spPr>
          <a:xfrm>
            <a:off x="892265" y="1181100"/>
            <a:ext cx="4701240" cy="4495800"/>
          </a:xfrm>
        </p:spPr>
        <p:txBody>
          <a:bodyPr/>
          <a:lstStyle/>
          <a:p>
            <a:r>
              <a:rPr lang="en-US" dirty="0"/>
              <a:t>90 million unique OD trips (10 classes, 24 time intervals)</a:t>
            </a:r>
          </a:p>
          <a:p>
            <a:r>
              <a:rPr lang="en-US" dirty="0"/>
              <a:t>172 thousand links</a:t>
            </a:r>
          </a:p>
          <a:p>
            <a:r>
              <a:rPr lang="en-US" dirty="0"/>
              <a:t>TSM CAV Model 30 iterations</a:t>
            </a:r>
          </a:p>
          <a:p>
            <a:r>
              <a:rPr lang="en-US" dirty="0"/>
              <a:t>EC2 SPOT instance</a:t>
            </a:r>
          </a:p>
          <a:p>
            <a:r>
              <a:rPr lang="en-US" dirty="0"/>
              <a:t>m5zn family (4.5GHz)</a:t>
            </a:r>
          </a:p>
          <a:p>
            <a:endParaRPr lang="en-US" dirty="0"/>
          </a:p>
        </p:txBody>
      </p:sp>
      <p:graphicFrame>
        <p:nvGraphicFramePr>
          <p:cNvPr id="5" name="Table 4">
            <a:extLst>
              <a:ext uri="{FF2B5EF4-FFF2-40B4-BE49-F238E27FC236}">
                <a16:creationId xmlns:a16="http://schemas.microsoft.com/office/drawing/2014/main" id="{80CBDFE9-D608-4B7E-8805-50452CE2784B}"/>
              </a:ext>
            </a:extLst>
          </p:cNvPr>
          <p:cNvGraphicFramePr>
            <a:graphicFrameLocks noGrp="1"/>
          </p:cNvGraphicFramePr>
          <p:nvPr>
            <p:extLst>
              <p:ext uri="{D42A27DB-BD31-4B8C-83A1-F6EECF244321}">
                <p14:modId xmlns:p14="http://schemas.microsoft.com/office/powerpoint/2010/main" val="1067381051"/>
              </p:ext>
            </p:extLst>
          </p:nvPr>
        </p:nvGraphicFramePr>
        <p:xfrm>
          <a:off x="1116106" y="4881282"/>
          <a:ext cx="3563470" cy="1703296"/>
        </p:xfrm>
        <a:graphic>
          <a:graphicData uri="http://schemas.openxmlformats.org/drawingml/2006/table">
            <a:tbl>
              <a:tblPr firstRow="1">
                <a:tableStyleId>{5C22544A-7EE6-4342-B048-85BDC9FD1C3A}</a:tableStyleId>
              </a:tblPr>
              <a:tblGrid>
                <a:gridCol w="1672709">
                  <a:extLst>
                    <a:ext uri="{9D8B030D-6E8A-4147-A177-3AD203B41FA5}">
                      <a16:colId xmlns:a16="http://schemas.microsoft.com/office/drawing/2014/main" val="2177474847"/>
                    </a:ext>
                  </a:extLst>
                </a:gridCol>
                <a:gridCol w="1890761">
                  <a:extLst>
                    <a:ext uri="{9D8B030D-6E8A-4147-A177-3AD203B41FA5}">
                      <a16:colId xmlns:a16="http://schemas.microsoft.com/office/drawing/2014/main" val="1751400766"/>
                    </a:ext>
                  </a:extLst>
                </a:gridCol>
              </a:tblGrid>
              <a:tr h="425824">
                <a:tc>
                  <a:txBody>
                    <a:bodyPr/>
                    <a:lstStyle/>
                    <a:p>
                      <a:pPr algn="l" fontAlgn="b"/>
                      <a:r>
                        <a:rPr lang="en-US" sz="1100" u="none" strike="noStrike" dirty="0">
                          <a:effectLst/>
                        </a:rPr>
                        <a:t>EC2 Instance</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Cost per hour (SPOT)</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16725735"/>
                  </a:ext>
                </a:extLst>
              </a:tr>
              <a:tr h="425824">
                <a:tc>
                  <a:txBody>
                    <a:bodyPr/>
                    <a:lstStyle/>
                    <a:p>
                      <a:pPr algn="l" fontAlgn="b"/>
                      <a:r>
                        <a:rPr lang="en-US" sz="1100" u="none" strike="noStrike">
                          <a:effectLst/>
                        </a:rPr>
                        <a:t>m5zn.3xlarge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 $           0.210 </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60028075"/>
                  </a:ext>
                </a:extLst>
              </a:tr>
              <a:tr h="425824">
                <a:tc>
                  <a:txBody>
                    <a:bodyPr/>
                    <a:lstStyle/>
                    <a:p>
                      <a:pPr algn="l" fontAlgn="b"/>
                      <a:r>
                        <a:rPr lang="en-US" sz="1100" u="none" strike="noStrike" dirty="0">
                          <a:effectLst/>
                        </a:rPr>
                        <a:t>m5zn.6xlarge</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 $           0.410 </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68075658"/>
                  </a:ext>
                </a:extLst>
              </a:tr>
              <a:tr h="425824">
                <a:tc>
                  <a:txBody>
                    <a:bodyPr/>
                    <a:lstStyle/>
                    <a:p>
                      <a:pPr algn="l" fontAlgn="b"/>
                      <a:r>
                        <a:rPr lang="en-US" sz="1100" u="none" strike="noStrike">
                          <a:effectLst/>
                        </a:rPr>
                        <a:t>m5zn.12xlarge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 $           0.820 </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27202967"/>
                  </a:ext>
                </a:extLst>
              </a:tr>
            </a:tbl>
          </a:graphicData>
        </a:graphic>
      </p:graphicFrame>
      <p:graphicFrame>
        <p:nvGraphicFramePr>
          <p:cNvPr id="11" name="Chart 10">
            <a:extLst>
              <a:ext uri="{FF2B5EF4-FFF2-40B4-BE49-F238E27FC236}">
                <a16:creationId xmlns:a16="http://schemas.microsoft.com/office/drawing/2014/main" id="{99B5217B-6502-42D1-AD3F-F06B1B1625EF}"/>
              </a:ext>
            </a:extLst>
          </p:cNvPr>
          <p:cNvGraphicFramePr>
            <a:graphicFrameLocks/>
          </p:cNvGraphicFramePr>
          <p:nvPr>
            <p:extLst>
              <p:ext uri="{D42A27DB-BD31-4B8C-83A1-F6EECF244321}">
                <p14:modId xmlns:p14="http://schemas.microsoft.com/office/powerpoint/2010/main" val="4194075931"/>
              </p:ext>
            </p:extLst>
          </p:nvPr>
        </p:nvGraphicFramePr>
        <p:xfrm>
          <a:off x="5593505" y="1922929"/>
          <a:ext cx="6374377" cy="400491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DA3F713-6CBE-CA9E-1DEB-C1AA4CD68E9C}"/>
              </a:ext>
            </a:extLst>
          </p:cNvPr>
          <p:cNvSpPr txBox="1"/>
          <p:nvPr/>
        </p:nvSpPr>
        <p:spPr>
          <a:xfrm>
            <a:off x="11812487" y="6584576"/>
            <a:ext cx="523959" cy="369332"/>
          </a:xfrm>
          <a:prstGeom prst="rect">
            <a:avLst/>
          </a:prstGeom>
          <a:noFill/>
        </p:spPr>
        <p:txBody>
          <a:bodyPr wrap="square" rtlCol="0">
            <a:spAutoFit/>
          </a:bodyPr>
          <a:lstStyle/>
          <a:p>
            <a:fld id="{7CF2ACEF-4BCA-41AC-A47B-E99CF8E783B8}" type="slidenum">
              <a:rPr lang="en-US" smtClean="0"/>
              <a:t>50</a:t>
            </a:fld>
            <a:endParaRPr lang="en-US" dirty="0"/>
          </a:p>
        </p:txBody>
      </p:sp>
    </p:spTree>
    <p:extLst>
      <p:ext uri="{BB962C8B-B14F-4D97-AF65-F5344CB8AC3E}">
        <p14:creationId xmlns:p14="http://schemas.microsoft.com/office/powerpoint/2010/main" val="68016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4FE93-D970-420D-AC09-E3BDBC62CA8F}"/>
              </a:ext>
            </a:extLst>
          </p:cNvPr>
          <p:cNvSpPr>
            <a:spLocks noGrp="1"/>
          </p:cNvSpPr>
          <p:nvPr>
            <p:ph type="title"/>
          </p:nvPr>
        </p:nvSpPr>
        <p:spPr>
          <a:xfrm>
            <a:off x="0" y="0"/>
            <a:ext cx="2703653" cy="1039853"/>
          </a:xfrm>
          <a:solidFill>
            <a:schemeClr val="accent1"/>
          </a:solidFill>
        </p:spPr>
        <p:txBody>
          <a:bodyPr vert="horz" lIns="91440" tIns="45720" rIns="91440" bIns="45720" rtlCol="0" anchor="ctr">
            <a:normAutofit/>
          </a:bodyPr>
          <a:lstStyle/>
          <a:p>
            <a:r>
              <a:rPr lang="en-US" dirty="0">
                <a:solidFill>
                  <a:schemeClr val="bg1"/>
                </a:solidFill>
              </a:rPr>
              <a:t>Validation</a:t>
            </a:r>
          </a:p>
        </p:txBody>
      </p:sp>
      <p:sp>
        <p:nvSpPr>
          <p:cNvPr id="3" name="Content Placeholder 2">
            <a:extLst>
              <a:ext uri="{FF2B5EF4-FFF2-40B4-BE49-F238E27FC236}">
                <a16:creationId xmlns:a16="http://schemas.microsoft.com/office/drawing/2014/main" id="{E70F4342-5D0D-40AA-AA71-029000BF6C5C}"/>
              </a:ext>
            </a:extLst>
          </p:cNvPr>
          <p:cNvSpPr>
            <a:spLocks noGrp="1"/>
          </p:cNvSpPr>
          <p:nvPr>
            <p:ph idx="1"/>
          </p:nvPr>
        </p:nvSpPr>
        <p:spPr>
          <a:xfrm>
            <a:off x="149549" y="1253331"/>
            <a:ext cx="4058894" cy="4351338"/>
          </a:xfrm>
        </p:spPr>
        <p:txBody>
          <a:bodyPr>
            <a:normAutofit/>
          </a:bodyPr>
          <a:lstStyle/>
          <a:p>
            <a:pPr marL="0" indent="0">
              <a:buNone/>
            </a:pPr>
            <a:r>
              <a:rPr lang="en-US" sz="2000" b="1" dirty="0"/>
              <a:t>Does Model produce reasonable estimates?</a:t>
            </a:r>
          </a:p>
          <a:p>
            <a:pPr marL="0" indent="0">
              <a:buNone/>
            </a:pPr>
            <a:endParaRPr lang="en-US" sz="2000" dirty="0"/>
          </a:p>
          <a:p>
            <a:pPr marL="0" indent="0">
              <a:buNone/>
            </a:pPr>
            <a:r>
              <a:rPr lang="en-US" sz="2000" u="sng" dirty="0"/>
              <a:t>Examples:</a:t>
            </a:r>
          </a:p>
          <a:p>
            <a:pPr marL="0" indent="0">
              <a:buNone/>
            </a:pPr>
            <a:r>
              <a:rPr lang="en-US" sz="2000" dirty="0"/>
              <a:t>SERPM-7 FTE version: </a:t>
            </a:r>
            <a:r>
              <a:rPr lang="en-US" sz="2000" b="1" i="1" dirty="0">
                <a:solidFill>
                  <a:srgbClr val="00B0F0"/>
                </a:solidFill>
              </a:rPr>
              <a:t>year 2017 </a:t>
            </a:r>
          </a:p>
          <a:p>
            <a:pPr marL="0" indent="0">
              <a:buNone/>
            </a:pPr>
            <a:r>
              <a:rPr lang="en-US" sz="2000" dirty="0"/>
              <a:t>CFRPM - 6.3 (I-4 Model): </a:t>
            </a:r>
            <a:r>
              <a:rPr lang="en-US" sz="2000" b="1" i="1" dirty="0">
                <a:solidFill>
                  <a:srgbClr val="00B0F0"/>
                </a:solidFill>
              </a:rPr>
              <a:t>Year 2015</a:t>
            </a:r>
          </a:p>
          <a:p>
            <a:pPr marL="0" indent="0">
              <a:buNone/>
            </a:pPr>
            <a:r>
              <a:rPr lang="en-US" sz="2000" dirty="0"/>
              <a:t>CFRPM – 6.1 (CPP Model): </a:t>
            </a:r>
            <a:r>
              <a:rPr lang="en-US" sz="2000" b="1" i="1" dirty="0">
                <a:solidFill>
                  <a:srgbClr val="00B0F0"/>
                </a:solidFill>
              </a:rPr>
              <a:t>Year 2017</a:t>
            </a:r>
          </a:p>
        </p:txBody>
      </p:sp>
      <p:pic>
        <p:nvPicPr>
          <p:cNvPr id="4" name="Picture 3">
            <a:extLst>
              <a:ext uri="{FF2B5EF4-FFF2-40B4-BE49-F238E27FC236}">
                <a16:creationId xmlns:a16="http://schemas.microsoft.com/office/drawing/2014/main" id="{30208624-8BC8-41E1-88E8-B808311EAEFF}"/>
              </a:ext>
            </a:extLst>
          </p:cNvPr>
          <p:cNvPicPr>
            <a:picLocks noChangeAspect="1"/>
          </p:cNvPicPr>
          <p:nvPr/>
        </p:nvPicPr>
        <p:blipFill>
          <a:blip r:embed="rId3"/>
          <a:stretch>
            <a:fillRect/>
          </a:stretch>
        </p:blipFill>
        <p:spPr>
          <a:xfrm>
            <a:off x="4164375" y="719409"/>
            <a:ext cx="7999346" cy="5254906"/>
          </a:xfrm>
          <a:prstGeom prst="rect">
            <a:avLst/>
          </a:prstGeom>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0382D933-61DD-43A3-B4D7-87ED96D7B1AD}"/>
                  </a:ext>
                </a:extLst>
              </p:cNvPr>
              <p:cNvGraphicFramePr>
                <a:graphicFrameLocks noChangeAspect="1"/>
              </p:cNvGraphicFramePr>
              <p:nvPr>
                <p:extLst>
                  <p:ext uri="{D42A27DB-BD31-4B8C-83A1-F6EECF244321}">
                    <p14:modId xmlns:p14="http://schemas.microsoft.com/office/powerpoint/2010/main" val="58554957"/>
                  </p:ext>
                </p:extLst>
              </p:nvPr>
            </p:nvGraphicFramePr>
            <p:xfrm>
              <a:off x="745056" y="5818147"/>
              <a:ext cx="1352416" cy="760734"/>
            </p:xfrm>
            <a:graphic>
              <a:graphicData uri="http://schemas.microsoft.com/office/powerpoint/2016/slidezoom">
                <pslz:sldZm>
                  <pslz:sldZmObj sldId="258" cId="29771160">
                    <pslz:zmPr id="{23FCB297-C0C3-4FDF-87D0-ABDEC7E3AD97}" returnToParent="0" transitionDur="1000">
                      <p166:blipFill xmlns:p166="http://schemas.microsoft.com/office/powerpoint/2016/6/main">
                        <a:blip r:embed="rId4"/>
                        <a:stretch>
                          <a:fillRect/>
                        </a:stretch>
                      </p166:blipFill>
                      <p166:spPr xmlns:p166="http://schemas.microsoft.com/office/powerpoint/2016/6/main">
                        <a:xfrm>
                          <a:off x="0" y="0"/>
                          <a:ext cx="1352416" cy="760734"/>
                        </a:xfrm>
                        <a:prstGeom prst="rect">
                          <a:avLst/>
                        </a:prstGeom>
                        <a:ln w="3175">
                          <a:solidFill>
                            <a:prstClr val="ltGray"/>
                          </a:solidFill>
                        </a:ln>
                      </p166:spPr>
                    </pslz:zmPr>
                  </pslz:sldZmObj>
                </pslz:sldZm>
              </a:graphicData>
            </a:graphic>
          </p:graphicFrame>
        </mc:Choice>
        <mc:Fallback xmlns="">
          <p:pic>
            <p:nvPicPr>
              <p:cNvPr id="6" name="Slide Zoom 5">
                <a:hlinkClick r:id="rId5" action="ppaction://hlinksldjump"/>
                <a:extLst>
                  <a:ext uri="{FF2B5EF4-FFF2-40B4-BE49-F238E27FC236}">
                    <a16:creationId xmlns:a16="http://schemas.microsoft.com/office/drawing/2014/main" id="{0382D933-61DD-43A3-B4D7-87ED96D7B1AD}"/>
                  </a:ext>
                </a:extLst>
              </p:cNvPr>
              <p:cNvPicPr>
                <a:picLocks noGrp="1" noRot="1" noChangeAspect="1" noMove="1" noResize="1" noEditPoints="1" noAdjustHandles="1" noChangeArrowheads="1" noChangeShapeType="1"/>
              </p:cNvPicPr>
              <p:nvPr/>
            </p:nvPicPr>
            <p:blipFill>
              <a:blip r:embed="rId6"/>
              <a:stretch>
                <a:fillRect/>
              </a:stretch>
            </p:blipFill>
            <p:spPr>
              <a:xfrm>
                <a:off x="745056" y="5818147"/>
                <a:ext cx="1352416" cy="760734"/>
              </a:xfrm>
              <a:prstGeom prst="rect">
                <a:avLst/>
              </a:prstGeom>
              <a:ln w="3175">
                <a:solidFill>
                  <a:prstClr val="ltGray"/>
                </a:solidFill>
              </a:ln>
            </p:spPr>
          </p:pic>
        </mc:Fallback>
      </mc:AlternateContent>
    </p:spTree>
    <p:extLst>
      <p:ext uri="{BB962C8B-B14F-4D97-AF65-F5344CB8AC3E}">
        <p14:creationId xmlns:p14="http://schemas.microsoft.com/office/powerpoint/2010/main" val="1758687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FDCB-F2D7-EB38-A234-6D962E2D5465}"/>
              </a:ext>
            </a:extLst>
          </p:cNvPr>
          <p:cNvSpPr>
            <a:spLocks noGrp="1"/>
          </p:cNvSpPr>
          <p:nvPr>
            <p:ph type="title"/>
          </p:nvPr>
        </p:nvSpPr>
        <p:spPr/>
        <p:txBody>
          <a:bodyPr/>
          <a:lstStyle/>
          <a:p>
            <a:r>
              <a:rPr lang="en-US" dirty="0"/>
              <a:t>Other Challenges</a:t>
            </a:r>
          </a:p>
        </p:txBody>
      </p:sp>
      <p:graphicFrame>
        <p:nvGraphicFramePr>
          <p:cNvPr id="7" name="Content Placeholder 6">
            <a:extLst>
              <a:ext uri="{FF2B5EF4-FFF2-40B4-BE49-F238E27FC236}">
                <a16:creationId xmlns:a16="http://schemas.microsoft.com/office/drawing/2014/main" id="{35E6DE45-255A-4735-C361-F1C92145BA21}"/>
              </a:ext>
            </a:extLst>
          </p:cNvPr>
          <p:cNvGraphicFramePr>
            <a:graphicFrameLocks noGrp="1"/>
          </p:cNvGraphicFramePr>
          <p:nvPr>
            <p:ph sz="half" idx="1"/>
            <p:extLst>
              <p:ext uri="{D42A27DB-BD31-4B8C-83A1-F6EECF244321}">
                <p14:modId xmlns:p14="http://schemas.microsoft.com/office/powerpoint/2010/main" val="3058423205"/>
              </p:ext>
            </p:extLst>
          </p:nvPr>
        </p:nvGraphicFramePr>
        <p:xfrm>
          <a:off x="395585" y="2527905"/>
          <a:ext cx="4996685" cy="2178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D86051E2-0036-1945-08F8-23539CAB74D5}"/>
              </a:ext>
            </a:extLst>
          </p:cNvPr>
          <p:cNvGraphicFramePr>
            <a:graphicFrameLocks noGrp="1"/>
          </p:cNvGraphicFramePr>
          <p:nvPr>
            <p:ph sz="half" idx="2"/>
            <p:extLst>
              <p:ext uri="{D42A27DB-BD31-4B8C-83A1-F6EECF244321}">
                <p14:modId xmlns:p14="http://schemas.microsoft.com/office/powerpoint/2010/main" val="15743051"/>
              </p:ext>
            </p:extLst>
          </p:nvPr>
        </p:nvGraphicFramePr>
        <p:xfrm>
          <a:off x="5773271" y="2232070"/>
          <a:ext cx="5592838" cy="24744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8FD02A45-798F-019C-5860-CB87E68FB490}"/>
              </a:ext>
            </a:extLst>
          </p:cNvPr>
          <p:cNvSpPr txBox="1"/>
          <p:nvPr/>
        </p:nvSpPr>
        <p:spPr>
          <a:xfrm>
            <a:off x="11834949" y="6574232"/>
            <a:ext cx="523959" cy="369332"/>
          </a:xfrm>
          <a:prstGeom prst="rect">
            <a:avLst/>
          </a:prstGeom>
          <a:noFill/>
        </p:spPr>
        <p:txBody>
          <a:bodyPr wrap="square" rtlCol="0">
            <a:spAutoFit/>
          </a:bodyPr>
          <a:lstStyle/>
          <a:p>
            <a:fld id="{7CF2ACEF-4BCA-41AC-A47B-E99CF8E783B8}" type="slidenum">
              <a:rPr lang="en-US" smtClean="0"/>
              <a:t>51</a:t>
            </a:fld>
            <a:endParaRPr lang="en-US" dirty="0"/>
          </a:p>
        </p:txBody>
      </p:sp>
    </p:spTree>
    <p:extLst>
      <p:ext uri="{BB962C8B-B14F-4D97-AF65-F5344CB8AC3E}">
        <p14:creationId xmlns:p14="http://schemas.microsoft.com/office/powerpoint/2010/main" val="1436450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a:xfrm>
            <a:off x="1404731" y="1601344"/>
            <a:ext cx="9144000" cy="1928553"/>
          </a:xfrm>
        </p:spPr>
        <p:txBody>
          <a:bodyPr/>
          <a:lstStyle/>
          <a:p>
            <a:r>
              <a:rPr lang="en-US" dirty="0"/>
              <a:t>Questions?</a:t>
            </a:r>
            <a:br>
              <a:rPr lang="en-US" dirty="0"/>
            </a:br>
            <a:endParaRPr lang="en-US" dirty="0"/>
          </a:p>
        </p:txBody>
      </p:sp>
      <p:sp>
        <p:nvSpPr>
          <p:cNvPr id="3" name="Title 1">
            <a:extLst>
              <a:ext uri="{FF2B5EF4-FFF2-40B4-BE49-F238E27FC236}">
                <a16:creationId xmlns:a16="http://schemas.microsoft.com/office/drawing/2014/main" id="{FFA8FAAE-FB9B-E7AF-431D-B4806B56B4EB}"/>
              </a:ext>
            </a:extLst>
          </p:cNvPr>
          <p:cNvSpPr txBox="1">
            <a:spLocks/>
          </p:cNvSpPr>
          <p:nvPr/>
        </p:nvSpPr>
        <p:spPr>
          <a:xfrm>
            <a:off x="5025888" y="5401405"/>
            <a:ext cx="9144000" cy="19285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400" dirty="0"/>
              <a:t>Contact Information:</a:t>
            </a:r>
          </a:p>
          <a:p>
            <a:r>
              <a:rPr lang="en-US" sz="2400" dirty="0"/>
              <a:t>Cesar.Segovia@dot.state.fl.us</a:t>
            </a:r>
            <a:br>
              <a:rPr lang="en-US" dirty="0"/>
            </a:br>
            <a:endParaRPr lang="en-US" dirty="0"/>
          </a:p>
        </p:txBody>
      </p:sp>
    </p:spTree>
    <p:extLst>
      <p:ext uri="{BB962C8B-B14F-4D97-AF65-F5344CB8AC3E}">
        <p14:creationId xmlns:p14="http://schemas.microsoft.com/office/powerpoint/2010/main" val="1911834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B862-704F-444C-84BE-15AAE84DBFEB}"/>
              </a:ext>
            </a:extLst>
          </p:cNvPr>
          <p:cNvSpPr>
            <a:spLocks noGrp="1"/>
          </p:cNvSpPr>
          <p:nvPr>
            <p:ph type="title"/>
          </p:nvPr>
        </p:nvSpPr>
        <p:spPr/>
        <p:txBody>
          <a:bodyPr>
            <a:noAutofit/>
          </a:bodyPr>
          <a:lstStyle/>
          <a:p>
            <a:r>
              <a:rPr lang="en-US" dirty="0">
                <a:solidFill>
                  <a:schemeClr val="tx2"/>
                </a:solidFill>
              </a:rPr>
              <a:t>Understanding the Markets</a:t>
            </a:r>
          </a:p>
        </p:txBody>
      </p:sp>
      <p:pic>
        <p:nvPicPr>
          <p:cNvPr id="3" name="Picture 2">
            <a:extLst>
              <a:ext uri="{FF2B5EF4-FFF2-40B4-BE49-F238E27FC236}">
                <a16:creationId xmlns:a16="http://schemas.microsoft.com/office/drawing/2014/main" id="{1BE75508-214A-4AF6-848C-0928067858F3}"/>
              </a:ext>
            </a:extLst>
          </p:cNvPr>
          <p:cNvPicPr>
            <a:picLocks noChangeAspect="1"/>
          </p:cNvPicPr>
          <p:nvPr/>
        </p:nvPicPr>
        <p:blipFill>
          <a:blip r:embed="rId3"/>
          <a:stretch>
            <a:fillRect/>
          </a:stretch>
        </p:blipFill>
        <p:spPr>
          <a:xfrm>
            <a:off x="1264446" y="1246900"/>
            <a:ext cx="2813633" cy="5361709"/>
          </a:xfrm>
          <a:prstGeom prst="rect">
            <a:avLst/>
          </a:prstGeom>
        </p:spPr>
      </p:pic>
      <p:sp>
        <p:nvSpPr>
          <p:cNvPr id="10" name="Title 1">
            <a:extLst>
              <a:ext uri="{FF2B5EF4-FFF2-40B4-BE49-F238E27FC236}">
                <a16:creationId xmlns:a16="http://schemas.microsoft.com/office/drawing/2014/main" id="{86E21792-372A-4EB4-A460-D03741715C51}"/>
              </a:ext>
            </a:extLst>
          </p:cNvPr>
          <p:cNvSpPr txBox="1">
            <a:spLocks/>
          </p:cNvSpPr>
          <p:nvPr/>
        </p:nvSpPr>
        <p:spPr>
          <a:xfrm>
            <a:off x="8288017" y="898185"/>
            <a:ext cx="2660596" cy="344386"/>
          </a:xfrm>
          <a:prstGeom prst="rect">
            <a:avLst/>
          </a:prstGeom>
        </p:spPr>
        <p:txBody>
          <a:bodyPr vert="horz" lIns="91440" tIns="45720" rIns="91440" bIns="45720" rtlCol="0" anchor="ctr">
            <a:normAutofit fontScale="97500" lnSpcReduction="10000"/>
          </a:bodyPr>
          <a:lstStyle>
            <a:lvl1pPr algn="ctr">
              <a:lnSpc>
                <a:spcPct val="90000"/>
              </a:lnSpc>
              <a:spcBef>
                <a:spcPct val="0"/>
              </a:spcBef>
              <a:buNone/>
              <a:defRPr sz="2000" b="1">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1B587C"/>
                </a:solidFill>
                <a:effectLst/>
                <a:uLnTx/>
                <a:uFillTx/>
                <a:latin typeface="Arial"/>
                <a:ea typeface="+mj-ea"/>
                <a:cs typeface="+mj-cs"/>
              </a:rPr>
              <a:t>Markets Driven</a:t>
            </a:r>
          </a:p>
        </p:txBody>
      </p:sp>
      <p:pic>
        <p:nvPicPr>
          <p:cNvPr id="7" name="Picture 6">
            <a:extLst>
              <a:ext uri="{FF2B5EF4-FFF2-40B4-BE49-F238E27FC236}">
                <a16:creationId xmlns:a16="http://schemas.microsoft.com/office/drawing/2014/main" id="{A0A785A9-AF29-4103-AE7F-FDCC0D041DE8}"/>
              </a:ext>
            </a:extLst>
          </p:cNvPr>
          <p:cNvPicPr>
            <a:picLocks noChangeAspect="1"/>
          </p:cNvPicPr>
          <p:nvPr/>
        </p:nvPicPr>
        <p:blipFill rotWithShape="1">
          <a:blip r:embed="rId4"/>
          <a:srcRect/>
          <a:stretch/>
        </p:blipFill>
        <p:spPr>
          <a:xfrm>
            <a:off x="8288017" y="1255854"/>
            <a:ext cx="2660596" cy="5361709"/>
          </a:xfrm>
          <a:prstGeom prst="rect">
            <a:avLst/>
          </a:prstGeom>
        </p:spPr>
      </p:pic>
      <p:pic>
        <p:nvPicPr>
          <p:cNvPr id="9" name="Picture 8">
            <a:extLst>
              <a:ext uri="{FF2B5EF4-FFF2-40B4-BE49-F238E27FC236}">
                <a16:creationId xmlns:a16="http://schemas.microsoft.com/office/drawing/2014/main" id="{D67B9842-2190-4302-8388-CCE5409837F4}"/>
              </a:ext>
            </a:extLst>
          </p:cNvPr>
          <p:cNvPicPr>
            <a:picLocks noChangeAspect="1"/>
          </p:cNvPicPr>
          <p:nvPr/>
        </p:nvPicPr>
        <p:blipFill rotWithShape="1">
          <a:blip r:embed="rId5"/>
          <a:srcRect l="36648" t="38755" r="40420" b="32207"/>
          <a:stretch/>
        </p:blipFill>
        <p:spPr>
          <a:xfrm>
            <a:off x="7560289" y="1491641"/>
            <a:ext cx="486646" cy="527156"/>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91249756-B6D7-4FBB-869D-AAC2AE5DE176}"/>
              </a:ext>
            </a:extLst>
          </p:cNvPr>
          <p:cNvPicPr>
            <a:picLocks noChangeAspect="1"/>
          </p:cNvPicPr>
          <p:nvPr/>
        </p:nvPicPr>
        <p:blipFill rotWithShape="1">
          <a:blip r:embed="rId6"/>
          <a:srcRect l="27330" t="22330" r="21074" b="6218"/>
          <a:stretch/>
        </p:blipFill>
        <p:spPr>
          <a:xfrm>
            <a:off x="4286329" y="1411148"/>
            <a:ext cx="1188517" cy="1262798"/>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a:extLst>
              <a:ext uri="{FF2B5EF4-FFF2-40B4-BE49-F238E27FC236}">
                <a16:creationId xmlns:a16="http://schemas.microsoft.com/office/drawing/2014/main" id="{06BB4C7B-A8A1-412C-B423-D9E83080CF90}"/>
              </a:ext>
            </a:extLst>
          </p:cNvPr>
          <p:cNvSpPr/>
          <p:nvPr/>
        </p:nvSpPr>
        <p:spPr>
          <a:xfrm>
            <a:off x="9963398" y="2018797"/>
            <a:ext cx="308758" cy="34438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DDD24D40-1E65-4EED-BF92-A433A06610F0}"/>
              </a:ext>
            </a:extLst>
          </p:cNvPr>
          <p:cNvSpPr/>
          <p:nvPr/>
        </p:nvSpPr>
        <p:spPr>
          <a:xfrm>
            <a:off x="3215267" y="2042547"/>
            <a:ext cx="308758" cy="34438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2FE2AA76-F778-4D4E-B6DF-E0D99E0B5DFE}"/>
              </a:ext>
            </a:extLst>
          </p:cNvPr>
          <p:cNvSpPr/>
          <p:nvPr/>
        </p:nvSpPr>
        <p:spPr>
          <a:xfrm>
            <a:off x="3456874" y="1557375"/>
            <a:ext cx="938151" cy="485172"/>
          </a:xfrm>
          <a:custGeom>
            <a:avLst/>
            <a:gdLst>
              <a:gd name="connsiteX0" fmla="*/ 0 w 938151"/>
              <a:gd name="connsiteY0" fmla="*/ 485172 h 485172"/>
              <a:gd name="connsiteX1" fmla="*/ 332509 w 938151"/>
              <a:gd name="connsiteY1" fmla="*/ 22035 h 485172"/>
              <a:gd name="connsiteX2" fmla="*/ 938151 w 938151"/>
              <a:gd name="connsiteY2" fmla="*/ 117037 h 485172"/>
            </a:gdLst>
            <a:ahLst/>
            <a:cxnLst>
              <a:cxn ang="0">
                <a:pos x="connsiteX0" y="connsiteY0"/>
              </a:cxn>
              <a:cxn ang="0">
                <a:pos x="connsiteX1" y="connsiteY1"/>
              </a:cxn>
              <a:cxn ang="0">
                <a:pos x="connsiteX2" y="connsiteY2"/>
              </a:cxn>
            </a:cxnLst>
            <a:rect l="l" t="t" r="r" b="b"/>
            <a:pathLst>
              <a:path w="938151" h="485172">
                <a:moveTo>
                  <a:pt x="0" y="485172"/>
                </a:moveTo>
                <a:cubicBezTo>
                  <a:pt x="88075" y="284281"/>
                  <a:pt x="176151" y="83391"/>
                  <a:pt x="332509" y="22035"/>
                </a:cubicBezTo>
                <a:cubicBezTo>
                  <a:pt x="488867" y="-39321"/>
                  <a:pt x="713509" y="38858"/>
                  <a:pt x="938151" y="11703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6673E804-C2C8-4470-9733-B7024223CDCC}"/>
              </a:ext>
            </a:extLst>
          </p:cNvPr>
          <p:cNvSpPr/>
          <p:nvPr/>
        </p:nvSpPr>
        <p:spPr>
          <a:xfrm>
            <a:off x="7873340" y="1316243"/>
            <a:ext cx="2137559" cy="809431"/>
          </a:xfrm>
          <a:custGeom>
            <a:avLst/>
            <a:gdLst>
              <a:gd name="connsiteX0" fmla="*/ 2137559 w 2137559"/>
              <a:gd name="connsiteY0" fmla="*/ 809431 h 809431"/>
              <a:gd name="connsiteX1" fmla="*/ 2054431 w 2137559"/>
              <a:gd name="connsiteY1" fmla="*/ 761930 h 809431"/>
              <a:gd name="connsiteX2" fmla="*/ 676894 w 2137559"/>
              <a:gd name="connsiteY2" fmla="*/ 25660 h 809431"/>
              <a:gd name="connsiteX3" fmla="*/ 0 w 2137559"/>
              <a:gd name="connsiteY3" fmla="*/ 239416 h 809431"/>
            </a:gdLst>
            <a:ahLst/>
            <a:cxnLst>
              <a:cxn ang="0">
                <a:pos x="connsiteX0" y="connsiteY0"/>
              </a:cxn>
              <a:cxn ang="0">
                <a:pos x="connsiteX1" y="connsiteY1"/>
              </a:cxn>
              <a:cxn ang="0">
                <a:pos x="connsiteX2" y="connsiteY2"/>
              </a:cxn>
              <a:cxn ang="0">
                <a:pos x="connsiteX3" y="connsiteY3"/>
              </a:cxn>
            </a:cxnLst>
            <a:rect l="l" t="t" r="r" b="b"/>
            <a:pathLst>
              <a:path w="2137559" h="809431">
                <a:moveTo>
                  <a:pt x="2137559" y="809431"/>
                </a:moveTo>
                <a:lnTo>
                  <a:pt x="2054431" y="761930"/>
                </a:lnTo>
                <a:cubicBezTo>
                  <a:pt x="1810987" y="631301"/>
                  <a:pt x="1019299" y="112746"/>
                  <a:pt x="676894" y="25660"/>
                </a:cubicBezTo>
                <a:cubicBezTo>
                  <a:pt x="334489" y="-61426"/>
                  <a:pt x="167244" y="88995"/>
                  <a:pt x="0" y="239416"/>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BAAE6D94-C78B-476A-96F3-B5C6FCBEC072}"/>
              </a:ext>
            </a:extLst>
          </p:cNvPr>
          <p:cNvSpPr txBox="1"/>
          <p:nvPr/>
        </p:nvSpPr>
        <p:spPr>
          <a:xfrm>
            <a:off x="4308855" y="2820173"/>
            <a:ext cx="1825311" cy="646331"/>
          </a:xfrm>
          <a:prstGeom prst="rect">
            <a:avLst/>
          </a:prstGeom>
          <a:solidFill>
            <a:schemeClr val="accent3"/>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Aggregate Daily Trips</a:t>
            </a:r>
          </a:p>
        </p:txBody>
      </p:sp>
      <p:sp>
        <p:nvSpPr>
          <p:cNvPr id="21" name="TextBox 20">
            <a:extLst>
              <a:ext uri="{FF2B5EF4-FFF2-40B4-BE49-F238E27FC236}">
                <a16:creationId xmlns:a16="http://schemas.microsoft.com/office/drawing/2014/main" id="{944DBAE5-BBB3-4FDB-BC36-EFFB3A6DC078}"/>
              </a:ext>
            </a:extLst>
          </p:cNvPr>
          <p:cNvSpPr txBox="1"/>
          <p:nvPr/>
        </p:nvSpPr>
        <p:spPr>
          <a:xfrm>
            <a:off x="6818052" y="2042547"/>
            <a:ext cx="1885681" cy="39703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Market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Resident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Visitor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Household Info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Income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Person Info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Gender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Trip Info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Purpose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Mode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Depart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itle 1">
            <a:extLst>
              <a:ext uri="{FF2B5EF4-FFF2-40B4-BE49-F238E27FC236}">
                <a16:creationId xmlns:a16="http://schemas.microsoft.com/office/drawing/2014/main" id="{3900C740-2FEC-4A61-9F7C-0BFAC3534F30}"/>
              </a:ext>
            </a:extLst>
          </p:cNvPr>
          <p:cNvSpPr txBox="1">
            <a:spLocks/>
          </p:cNvSpPr>
          <p:nvPr/>
        </p:nvSpPr>
        <p:spPr>
          <a:xfrm>
            <a:off x="1296667" y="898185"/>
            <a:ext cx="2660596" cy="344386"/>
          </a:xfrm>
          <a:prstGeom prst="rect">
            <a:avLst/>
          </a:prstGeom>
        </p:spPr>
        <p:txBody>
          <a:bodyPr vert="horz" lIns="91440" tIns="45720" rIns="91440" bIns="45720" rtlCol="0" anchor="ctr">
            <a:normAutofit fontScale="97500" lnSpcReduction="10000"/>
          </a:bodyPr>
          <a:lstStyle>
            <a:lvl1pPr algn="ctr">
              <a:lnSpc>
                <a:spcPct val="90000"/>
              </a:lnSpc>
              <a:spcBef>
                <a:spcPct val="0"/>
              </a:spcBef>
              <a:buNone/>
              <a:defRPr sz="2000" b="1">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1B587C"/>
                </a:solidFill>
                <a:effectLst/>
                <a:uLnTx/>
                <a:uFillTx/>
                <a:latin typeface="Arial"/>
                <a:ea typeface="+mj-ea"/>
                <a:cs typeface="+mj-cs"/>
              </a:rPr>
              <a:t>Counts Based</a:t>
            </a:r>
          </a:p>
        </p:txBody>
      </p:sp>
      <p:sp>
        <p:nvSpPr>
          <p:cNvPr id="22" name="TextBox 21">
            <a:extLst>
              <a:ext uri="{FF2B5EF4-FFF2-40B4-BE49-F238E27FC236}">
                <a16:creationId xmlns:a16="http://schemas.microsoft.com/office/drawing/2014/main" id="{361A6E58-0570-4A86-A776-0AA007A838CD}"/>
              </a:ext>
            </a:extLst>
          </p:cNvPr>
          <p:cNvSpPr txBox="1"/>
          <p:nvPr/>
        </p:nvSpPr>
        <p:spPr>
          <a:xfrm>
            <a:off x="11824677" y="6557108"/>
            <a:ext cx="367323" cy="369332"/>
          </a:xfrm>
          <a:prstGeom prst="rect">
            <a:avLst/>
          </a:prstGeom>
          <a:noFill/>
        </p:spPr>
        <p:txBody>
          <a:bodyPr wrap="square" rtlCol="0">
            <a:spAutoFit/>
          </a:bodyPr>
          <a:lstStyle/>
          <a:p>
            <a:fld id="{7CF2ACEF-4BCA-41AC-A47B-E99CF8E783B8}" type="slidenum">
              <a:rPr lang="en-US" smtClean="0"/>
              <a:t>6</a:t>
            </a:fld>
            <a:endParaRPr lang="en-US" dirty="0"/>
          </a:p>
        </p:txBody>
      </p:sp>
    </p:spTree>
    <p:extLst>
      <p:ext uri="{BB962C8B-B14F-4D97-AF65-F5344CB8AC3E}">
        <p14:creationId xmlns:p14="http://schemas.microsoft.com/office/powerpoint/2010/main" val="51419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4FE93-D970-420D-AC09-E3BDBC62CA8F}"/>
              </a:ext>
            </a:extLst>
          </p:cNvPr>
          <p:cNvSpPr>
            <a:spLocks noGrp="1"/>
          </p:cNvSpPr>
          <p:nvPr>
            <p:ph type="title"/>
          </p:nvPr>
        </p:nvSpPr>
        <p:spPr>
          <a:xfrm>
            <a:off x="0" y="0"/>
            <a:ext cx="2731625" cy="849130"/>
          </a:xfrm>
          <a:solidFill>
            <a:schemeClr val="accent1"/>
          </a:solidFill>
        </p:spPr>
        <p:txBody>
          <a:bodyPr/>
          <a:lstStyle/>
          <a:p>
            <a:r>
              <a:rPr lang="en-US" dirty="0">
                <a:solidFill>
                  <a:schemeClr val="bg1"/>
                </a:solidFill>
              </a:rPr>
              <a:t>Calibration</a:t>
            </a:r>
          </a:p>
        </p:txBody>
      </p:sp>
      <p:sp>
        <p:nvSpPr>
          <p:cNvPr id="3" name="Content Placeholder 2">
            <a:extLst>
              <a:ext uri="{FF2B5EF4-FFF2-40B4-BE49-F238E27FC236}">
                <a16:creationId xmlns:a16="http://schemas.microsoft.com/office/drawing/2014/main" id="{E70F4342-5D0D-40AA-AA71-029000BF6C5C}"/>
              </a:ext>
            </a:extLst>
          </p:cNvPr>
          <p:cNvSpPr>
            <a:spLocks noGrp="1"/>
          </p:cNvSpPr>
          <p:nvPr>
            <p:ph idx="1"/>
          </p:nvPr>
        </p:nvSpPr>
        <p:spPr>
          <a:xfrm>
            <a:off x="456345" y="1003821"/>
            <a:ext cx="3895846" cy="3776523"/>
          </a:xfrm>
        </p:spPr>
        <p:txBody>
          <a:bodyPr>
            <a:normAutofit/>
          </a:bodyPr>
          <a:lstStyle/>
          <a:p>
            <a:pPr marL="0" indent="0">
              <a:buNone/>
            </a:pPr>
            <a:r>
              <a:rPr lang="en-US" sz="2000" b="1" dirty="0"/>
              <a:t>How close are the model estimates to the observed ?</a:t>
            </a:r>
          </a:p>
          <a:p>
            <a:pPr marL="0" indent="0">
              <a:buNone/>
            </a:pPr>
            <a:endParaRPr lang="en-US" sz="2000" b="1" dirty="0"/>
          </a:p>
          <a:p>
            <a:pPr marL="0" indent="0">
              <a:buNone/>
            </a:pPr>
            <a:r>
              <a:rPr lang="en-US" sz="2000" u="sng" dirty="0"/>
              <a:t>Examples:</a:t>
            </a:r>
          </a:p>
          <a:p>
            <a:r>
              <a:rPr lang="en-US" sz="2000" dirty="0"/>
              <a:t>BPR Curve Parameters: alpha, beta</a:t>
            </a:r>
          </a:p>
          <a:p>
            <a:r>
              <a:rPr lang="en-US" sz="2000" dirty="0"/>
              <a:t>Shadow Price / Frictional Factors</a:t>
            </a:r>
          </a:p>
          <a:p>
            <a:r>
              <a:rPr lang="en-US" sz="2000" dirty="0"/>
              <a:t>Alternate Specific Constants</a:t>
            </a:r>
          </a:p>
          <a:p>
            <a:r>
              <a:rPr lang="en-US" sz="2000" dirty="0"/>
              <a:t>ELToD: Constants</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0382D933-61DD-43A3-B4D7-87ED96D7B1AD}"/>
                  </a:ext>
                </a:extLst>
              </p:cNvPr>
              <p:cNvGraphicFramePr>
                <a:graphicFrameLocks noChangeAspect="1"/>
              </p:cNvGraphicFramePr>
              <p:nvPr/>
            </p:nvGraphicFramePr>
            <p:xfrm>
              <a:off x="745056" y="5818147"/>
              <a:ext cx="1352416" cy="760734"/>
            </p:xfrm>
            <a:graphic>
              <a:graphicData uri="http://schemas.microsoft.com/office/powerpoint/2016/slidezoom">
                <pslz:sldZm>
                  <pslz:sldZmObj sldId="258" cId="29771160">
                    <pslz:zmPr id="{23FCB297-C0C3-4FDF-87D0-ABDEC7E3AD97}" returnToParent="0" transitionDur="1000">
                      <p166:blipFill xmlns:p166="http://schemas.microsoft.com/office/powerpoint/2016/6/main">
                        <a:blip r:embed="rId3"/>
                        <a:stretch>
                          <a:fillRect/>
                        </a:stretch>
                      </p166:blipFill>
                      <p166:spPr xmlns:p166="http://schemas.microsoft.com/office/powerpoint/2016/6/main">
                        <a:xfrm>
                          <a:off x="0" y="0"/>
                          <a:ext cx="1352416" cy="760734"/>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0382D933-61DD-43A3-B4D7-87ED96D7B1AD}"/>
                  </a:ext>
                </a:extLst>
              </p:cNvPr>
              <p:cNvPicPr>
                <a:picLocks noGrp="1" noRot="1" noChangeAspect="1" noMove="1" noResize="1" noEditPoints="1" noAdjustHandles="1" noChangeArrowheads="1" noChangeShapeType="1"/>
              </p:cNvPicPr>
              <p:nvPr/>
            </p:nvPicPr>
            <p:blipFill>
              <a:blip r:embed="rId5"/>
              <a:stretch>
                <a:fillRect/>
              </a:stretch>
            </p:blipFill>
            <p:spPr>
              <a:xfrm>
                <a:off x="745056" y="5818147"/>
                <a:ext cx="1352416" cy="760734"/>
              </a:xfrm>
              <a:prstGeom prst="rect">
                <a:avLst/>
              </a:prstGeom>
              <a:ln w="3175">
                <a:solidFill>
                  <a:prstClr val="ltGray"/>
                </a:solidFill>
              </a:ln>
            </p:spPr>
          </p:pic>
        </mc:Fallback>
      </mc:AlternateContent>
      <p:pic>
        <p:nvPicPr>
          <p:cNvPr id="10" name="Picture 9">
            <a:extLst>
              <a:ext uri="{FF2B5EF4-FFF2-40B4-BE49-F238E27FC236}">
                <a16:creationId xmlns:a16="http://schemas.microsoft.com/office/drawing/2014/main" id="{EF44ACA4-162C-4995-8FC2-FA3C9DF460B9}"/>
              </a:ext>
            </a:extLst>
          </p:cNvPr>
          <p:cNvPicPr>
            <a:picLocks noChangeAspect="1"/>
          </p:cNvPicPr>
          <p:nvPr/>
        </p:nvPicPr>
        <p:blipFill>
          <a:blip r:embed="rId6"/>
          <a:stretch>
            <a:fillRect/>
          </a:stretch>
        </p:blipFill>
        <p:spPr>
          <a:xfrm>
            <a:off x="5485809" y="94130"/>
            <a:ext cx="6620982" cy="4774034"/>
          </a:xfrm>
          <a:prstGeom prst="rect">
            <a:avLst/>
          </a:prstGeom>
          <a:ln>
            <a:solidFill>
              <a:schemeClr val="tx1"/>
            </a:solidFill>
          </a:ln>
        </p:spPr>
      </p:pic>
      <p:pic>
        <p:nvPicPr>
          <p:cNvPr id="11" name="Picture 10">
            <a:extLst>
              <a:ext uri="{FF2B5EF4-FFF2-40B4-BE49-F238E27FC236}">
                <a16:creationId xmlns:a16="http://schemas.microsoft.com/office/drawing/2014/main" id="{759833FB-F97D-4C76-A4C6-4C0AD838C94D}"/>
              </a:ext>
            </a:extLst>
          </p:cNvPr>
          <p:cNvPicPr>
            <a:picLocks noChangeAspect="1"/>
          </p:cNvPicPr>
          <p:nvPr/>
        </p:nvPicPr>
        <p:blipFill>
          <a:blip r:embed="rId7"/>
          <a:stretch>
            <a:fillRect/>
          </a:stretch>
        </p:blipFill>
        <p:spPr>
          <a:xfrm>
            <a:off x="2662287" y="4318980"/>
            <a:ext cx="5392235" cy="2363047"/>
          </a:xfrm>
          <a:prstGeom prst="rect">
            <a:avLst/>
          </a:prstGeom>
          <a:ln>
            <a:solidFill>
              <a:schemeClr val="tx1"/>
            </a:solidFill>
          </a:ln>
        </p:spPr>
      </p:pic>
    </p:spTree>
    <p:extLst>
      <p:ext uri="{BB962C8B-B14F-4D97-AF65-F5344CB8AC3E}">
        <p14:creationId xmlns:p14="http://schemas.microsoft.com/office/powerpoint/2010/main" val="258027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B2C8572B-263B-4C79-9A75-544D8FBE50E5}"/>
              </a:ext>
            </a:extLst>
          </p:cNvPr>
          <p:cNvSpPr/>
          <p:nvPr/>
        </p:nvSpPr>
        <p:spPr>
          <a:xfrm>
            <a:off x="1006071" y="1690688"/>
            <a:ext cx="2349661" cy="208908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A91A246-9158-4040-941E-1C61423ACEF3}"/>
              </a:ext>
            </a:extLst>
          </p:cNvPr>
          <p:cNvSpPr txBox="1"/>
          <p:nvPr/>
        </p:nvSpPr>
        <p:spPr>
          <a:xfrm>
            <a:off x="1454327" y="3415351"/>
            <a:ext cx="1542670" cy="369332"/>
          </a:xfrm>
          <a:prstGeom prst="rect">
            <a:avLst/>
          </a:prstGeom>
          <a:noFill/>
        </p:spPr>
        <p:txBody>
          <a:bodyPr wrap="square" rtlCol="0">
            <a:spAutoFit/>
          </a:bodyPr>
          <a:lstStyle/>
          <a:p>
            <a:pPr algn="ctr"/>
            <a:r>
              <a:rPr lang="en-US" b="1" dirty="0"/>
              <a:t>One Time</a:t>
            </a:r>
          </a:p>
        </p:txBody>
      </p:sp>
      <p:sp>
        <p:nvSpPr>
          <p:cNvPr id="31" name="Rectangle: Rounded Corners 30">
            <a:extLst>
              <a:ext uri="{FF2B5EF4-FFF2-40B4-BE49-F238E27FC236}">
                <a16:creationId xmlns:a16="http://schemas.microsoft.com/office/drawing/2014/main" id="{338CB4F9-213E-46A9-804C-02E553DAFB46}"/>
              </a:ext>
            </a:extLst>
          </p:cNvPr>
          <p:cNvSpPr/>
          <p:nvPr/>
        </p:nvSpPr>
        <p:spPr>
          <a:xfrm>
            <a:off x="4198212" y="1690688"/>
            <a:ext cx="2349661" cy="2091292"/>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041708E-E1CE-4F02-A42E-C07CC6BBAF05}"/>
              </a:ext>
            </a:extLst>
          </p:cNvPr>
          <p:cNvSpPr txBox="1"/>
          <p:nvPr/>
        </p:nvSpPr>
        <p:spPr>
          <a:xfrm>
            <a:off x="4702736" y="3176035"/>
            <a:ext cx="1542670" cy="369332"/>
          </a:xfrm>
          <a:prstGeom prst="rect">
            <a:avLst/>
          </a:prstGeom>
          <a:noFill/>
        </p:spPr>
        <p:txBody>
          <a:bodyPr wrap="square" rtlCol="0">
            <a:spAutoFit/>
          </a:bodyPr>
          <a:lstStyle/>
          <a:p>
            <a:pPr algn="ctr"/>
            <a:r>
              <a:rPr lang="en-US" b="1" dirty="0"/>
              <a:t>Every 5 Years</a:t>
            </a:r>
          </a:p>
        </p:txBody>
      </p:sp>
      <p:sp>
        <p:nvSpPr>
          <p:cNvPr id="29" name="Rectangle: Rounded Corners 28">
            <a:extLst>
              <a:ext uri="{FF2B5EF4-FFF2-40B4-BE49-F238E27FC236}">
                <a16:creationId xmlns:a16="http://schemas.microsoft.com/office/drawing/2014/main" id="{48599917-BB22-430C-9351-A8A3BD7F34DA}"/>
              </a:ext>
            </a:extLst>
          </p:cNvPr>
          <p:cNvSpPr/>
          <p:nvPr/>
        </p:nvSpPr>
        <p:spPr>
          <a:xfrm>
            <a:off x="7373073" y="1690688"/>
            <a:ext cx="2349661" cy="20924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5B77-9DB0-4FDF-9009-42A796189572}"/>
              </a:ext>
            </a:extLst>
          </p:cNvPr>
          <p:cNvSpPr>
            <a:spLocks noGrp="1"/>
          </p:cNvSpPr>
          <p:nvPr>
            <p:ph type="title"/>
          </p:nvPr>
        </p:nvSpPr>
        <p:spPr>
          <a:xfrm>
            <a:off x="304663" y="233785"/>
            <a:ext cx="10515600" cy="486260"/>
          </a:xfrm>
        </p:spPr>
        <p:txBody>
          <a:bodyPr>
            <a:noAutofit/>
          </a:bodyPr>
          <a:lstStyle/>
          <a:p>
            <a:r>
              <a:rPr lang="en-US" sz="3600" b="1" dirty="0">
                <a:solidFill>
                  <a:schemeClr val="tx2"/>
                </a:solidFill>
              </a:rPr>
              <a:t>Understanding Model Development Needs</a:t>
            </a:r>
          </a:p>
        </p:txBody>
      </p:sp>
      <p:sp>
        <p:nvSpPr>
          <p:cNvPr id="4" name="Rectangle 3">
            <a:extLst>
              <a:ext uri="{FF2B5EF4-FFF2-40B4-BE49-F238E27FC236}">
                <a16:creationId xmlns:a16="http://schemas.microsoft.com/office/drawing/2014/main" id="{AA32DBE4-1B2F-442F-9DC6-C87176366D34}"/>
              </a:ext>
            </a:extLst>
          </p:cNvPr>
          <p:cNvSpPr/>
          <p:nvPr/>
        </p:nvSpPr>
        <p:spPr>
          <a:xfrm>
            <a:off x="1251217" y="1810845"/>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Estimation</a:t>
            </a:r>
          </a:p>
        </p:txBody>
      </p:sp>
      <p:sp>
        <p:nvSpPr>
          <p:cNvPr id="5" name="Rectangle 4">
            <a:extLst>
              <a:ext uri="{FF2B5EF4-FFF2-40B4-BE49-F238E27FC236}">
                <a16:creationId xmlns:a16="http://schemas.microsoft.com/office/drawing/2014/main" id="{9BC3A722-BBB8-47ED-ABF2-6F8B0C795908}"/>
              </a:ext>
            </a:extLst>
          </p:cNvPr>
          <p:cNvSpPr/>
          <p:nvPr/>
        </p:nvSpPr>
        <p:spPr>
          <a:xfrm>
            <a:off x="4416259" y="1813854"/>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Calibration</a:t>
            </a:r>
          </a:p>
        </p:txBody>
      </p:sp>
      <p:sp>
        <p:nvSpPr>
          <p:cNvPr id="6" name="Rectangle 5">
            <a:extLst>
              <a:ext uri="{FF2B5EF4-FFF2-40B4-BE49-F238E27FC236}">
                <a16:creationId xmlns:a16="http://schemas.microsoft.com/office/drawing/2014/main" id="{9A75D8B5-7407-42B3-BC7F-070F3CB1E9BC}"/>
              </a:ext>
            </a:extLst>
          </p:cNvPr>
          <p:cNvSpPr/>
          <p:nvPr/>
        </p:nvSpPr>
        <p:spPr>
          <a:xfrm>
            <a:off x="7594323" y="1817759"/>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Validation</a:t>
            </a:r>
          </a:p>
        </p:txBody>
      </p:sp>
      <p:sp>
        <p:nvSpPr>
          <p:cNvPr id="7" name="Rectangle: Rounded Corners 6">
            <a:extLst>
              <a:ext uri="{FF2B5EF4-FFF2-40B4-BE49-F238E27FC236}">
                <a16:creationId xmlns:a16="http://schemas.microsoft.com/office/drawing/2014/main" id="{A48A8858-4B4D-4745-B8CF-CADE063A086E}"/>
              </a:ext>
            </a:extLst>
          </p:cNvPr>
          <p:cNvSpPr/>
          <p:nvPr/>
        </p:nvSpPr>
        <p:spPr>
          <a:xfrm>
            <a:off x="7592991" y="2437393"/>
            <a:ext cx="1909823" cy="50639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Recent most year </a:t>
            </a:r>
          </a:p>
          <a:p>
            <a:pPr algn="ctr"/>
            <a:r>
              <a:rPr lang="en-US" sz="1400" b="1" dirty="0"/>
              <a:t>2019</a:t>
            </a:r>
          </a:p>
        </p:txBody>
      </p:sp>
      <p:sp>
        <p:nvSpPr>
          <p:cNvPr id="8" name="Rectangle: Rounded Corners 7">
            <a:extLst>
              <a:ext uri="{FF2B5EF4-FFF2-40B4-BE49-F238E27FC236}">
                <a16:creationId xmlns:a16="http://schemas.microsoft.com/office/drawing/2014/main" id="{81A74F0A-7B59-411D-82AA-7C018A26C269}"/>
              </a:ext>
            </a:extLst>
          </p:cNvPr>
          <p:cNvSpPr/>
          <p:nvPr/>
        </p:nvSpPr>
        <p:spPr>
          <a:xfrm>
            <a:off x="4461404" y="2422776"/>
            <a:ext cx="1862906" cy="61442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Observed data </a:t>
            </a:r>
          </a:p>
          <a:p>
            <a:pPr algn="ctr"/>
            <a:r>
              <a:rPr lang="en-US" sz="1400" b="1" dirty="0"/>
              <a:t>2015 - 2018</a:t>
            </a:r>
          </a:p>
        </p:txBody>
      </p:sp>
      <p:sp>
        <p:nvSpPr>
          <p:cNvPr id="9" name="Rectangle: Rounded Corners 8">
            <a:extLst>
              <a:ext uri="{FF2B5EF4-FFF2-40B4-BE49-F238E27FC236}">
                <a16:creationId xmlns:a16="http://schemas.microsoft.com/office/drawing/2014/main" id="{12DA341D-13FE-48D8-BD52-1082E58E1344}"/>
              </a:ext>
            </a:extLst>
          </p:cNvPr>
          <p:cNvSpPr/>
          <p:nvPr/>
        </p:nvSpPr>
        <p:spPr>
          <a:xfrm>
            <a:off x="1251217" y="2437393"/>
            <a:ext cx="1909823" cy="61442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Known Universe Control Totals </a:t>
            </a:r>
          </a:p>
          <a:p>
            <a:pPr algn="ctr"/>
            <a:r>
              <a:rPr lang="en-US" sz="1400" b="1" dirty="0"/>
              <a:t>2013 - 2017</a:t>
            </a:r>
          </a:p>
        </p:txBody>
      </p:sp>
      <p:grpSp>
        <p:nvGrpSpPr>
          <p:cNvPr id="35" name="Group 34">
            <a:extLst>
              <a:ext uri="{FF2B5EF4-FFF2-40B4-BE49-F238E27FC236}">
                <a16:creationId xmlns:a16="http://schemas.microsoft.com/office/drawing/2014/main" id="{C2F8C1D0-0D41-4A14-8FFF-8287DB018CAD}"/>
              </a:ext>
            </a:extLst>
          </p:cNvPr>
          <p:cNvGrpSpPr/>
          <p:nvPr/>
        </p:nvGrpSpPr>
        <p:grpSpPr>
          <a:xfrm>
            <a:off x="838200" y="5907040"/>
            <a:ext cx="10756393" cy="474045"/>
            <a:chOff x="838199" y="5241198"/>
            <a:chExt cx="10756393" cy="474045"/>
          </a:xfrm>
        </p:grpSpPr>
        <p:cxnSp>
          <p:nvCxnSpPr>
            <p:cNvPr id="12" name="Straight Arrow Connector 11">
              <a:extLst>
                <a:ext uri="{FF2B5EF4-FFF2-40B4-BE49-F238E27FC236}">
                  <a16:creationId xmlns:a16="http://schemas.microsoft.com/office/drawing/2014/main" id="{9D5D3862-48CB-4B7B-B7DA-5D62E9D520E1}"/>
                </a:ext>
              </a:extLst>
            </p:cNvPr>
            <p:cNvCxnSpPr>
              <a:cxnSpLocks/>
            </p:cNvCxnSpPr>
            <p:nvPr/>
          </p:nvCxnSpPr>
          <p:spPr>
            <a:xfrm>
              <a:off x="1006071" y="5241198"/>
              <a:ext cx="10588521" cy="0"/>
            </a:xfrm>
            <a:prstGeom prst="straightConnector1">
              <a:avLst/>
            </a:prstGeom>
            <a:ln w="1270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2A7F80-568A-49D4-B6E7-C62A1E2CF11C}"/>
                </a:ext>
              </a:extLst>
            </p:cNvPr>
            <p:cNvSpPr txBox="1"/>
            <p:nvPr/>
          </p:nvSpPr>
          <p:spPr>
            <a:xfrm>
              <a:off x="838199" y="5329493"/>
              <a:ext cx="1379221" cy="369332"/>
            </a:xfrm>
            <a:prstGeom prst="rect">
              <a:avLst/>
            </a:prstGeom>
            <a:noFill/>
          </p:spPr>
          <p:txBody>
            <a:bodyPr wrap="square" rtlCol="0">
              <a:spAutoFit/>
            </a:bodyPr>
            <a:lstStyle/>
            <a:p>
              <a:r>
                <a:rPr lang="en-US" dirty="0"/>
                <a:t>Year - 2015</a:t>
              </a:r>
            </a:p>
          </p:txBody>
        </p:sp>
        <p:sp>
          <p:nvSpPr>
            <p:cNvPr id="28" name="TextBox 27">
              <a:extLst>
                <a:ext uri="{FF2B5EF4-FFF2-40B4-BE49-F238E27FC236}">
                  <a16:creationId xmlns:a16="http://schemas.microsoft.com/office/drawing/2014/main" id="{01EBC1CF-D8C5-4464-AEE3-0E6F6CE8BEE2}"/>
                </a:ext>
              </a:extLst>
            </p:cNvPr>
            <p:cNvSpPr txBox="1"/>
            <p:nvPr/>
          </p:nvSpPr>
          <p:spPr>
            <a:xfrm>
              <a:off x="10032999" y="5345911"/>
              <a:ext cx="1209667" cy="369332"/>
            </a:xfrm>
            <a:prstGeom prst="rect">
              <a:avLst/>
            </a:prstGeom>
            <a:noFill/>
          </p:spPr>
          <p:txBody>
            <a:bodyPr wrap="square" rtlCol="0">
              <a:spAutoFit/>
            </a:bodyPr>
            <a:lstStyle/>
            <a:p>
              <a:r>
                <a:rPr lang="en-US" dirty="0"/>
                <a:t>Year -2020</a:t>
              </a:r>
            </a:p>
          </p:txBody>
        </p:sp>
      </p:grpSp>
      <p:sp>
        <p:nvSpPr>
          <p:cNvPr id="30" name="TextBox 29">
            <a:extLst>
              <a:ext uri="{FF2B5EF4-FFF2-40B4-BE49-F238E27FC236}">
                <a16:creationId xmlns:a16="http://schemas.microsoft.com/office/drawing/2014/main" id="{62AB5008-4627-4945-8738-5206F42FB84F}"/>
              </a:ext>
            </a:extLst>
          </p:cNvPr>
          <p:cNvSpPr txBox="1"/>
          <p:nvPr/>
        </p:nvSpPr>
        <p:spPr>
          <a:xfrm>
            <a:off x="7838134" y="3158411"/>
            <a:ext cx="1542670" cy="369332"/>
          </a:xfrm>
          <a:prstGeom prst="rect">
            <a:avLst/>
          </a:prstGeom>
          <a:noFill/>
        </p:spPr>
        <p:txBody>
          <a:bodyPr wrap="square" rtlCol="0">
            <a:spAutoFit/>
          </a:bodyPr>
          <a:lstStyle/>
          <a:p>
            <a:pPr algn="ctr"/>
            <a:r>
              <a:rPr lang="en-US" b="1" dirty="0"/>
              <a:t>Very Frequent</a:t>
            </a:r>
          </a:p>
        </p:txBody>
      </p:sp>
      <p:sp>
        <p:nvSpPr>
          <p:cNvPr id="3" name="Oval 2">
            <a:extLst>
              <a:ext uri="{FF2B5EF4-FFF2-40B4-BE49-F238E27FC236}">
                <a16:creationId xmlns:a16="http://schemas.microsoft.com/office/drawing/2014/main" id="{4A22C32B-F5F3-4A4C-B757-0D8511D8BECF}"/>
              </a:ext>
            </a:extLst>
          </p:cNvPr>
          <p:cNvSpPr/>
          <p:nvPr/>
        </p:nvSpPr>
        <p:spPr>
          <a:xfrm>
            <a:off x="5060559" y="4475531"/>
            <a:ext cx="2479545" cy="735747"/>
          </a:xfrm>
          <a:prstGeom prst="ellipse">
            <a:avLst/>
          </a:prstGeom>
          <a:solidFill>
            <a:srgbClr val="7030A0">
              <a:alpha val="36863"/>
            </a:srgbClr>
          </a:solidFill>
        </p:spPr>
        <p:txBody>
          <a:bodyPr wrap="square" rtlCol="0">
            <a:spAutoFit/>
          </a:bodyPr>
          <a:lstStyle/>
          <a:p>
            <a:pPr algn="ctr"/>
            <a:r>
              <a:rPr lang="en-US" sz="1400" dirty="0">
                <a:solidFill>
                  <a:schemeClr val="tx1"/>
                </a:solidFill>
              </a:rPr>
              <a:t>Jacksonville Survey</a:t>
            </a:r>
          </a:p>
          <a:p>
            <a:pPr algn="ctr"/>
            <a:r>
              <a:rPr lang="en-US" sz="1400" dirty="0">
                <a:solidFill>
                  <a:schemeClr val="tx1"/>
                </a:solidFill>
              </a:rPr>
              <a:t>(year 2017)</a:t>
            </a:r>
          </a:p>
        </p:txBody>
      </p:sp>
      <p:sp>
        <p:nvSpPr>
          <p:cNvPr id="49" name="Oval 48">
            <a:extLst>
              <a:ext uri="{FF2B5EF4-FFF2-40B4-BE49-F238E27FC236}">
                <a16:creationId xmlns:a16="http://schemas.microsoft.com/office/drawing/2014/main" id="{602F08EF-F7EC-4442-B8F4-81B289D10280}"/>
              </a:ext>
            </a:extLst>
          </p:cNvPr>
          <p:cNvSpPr/>
          <p:nvPr/>
        </p:nvSpPr>
        <p:spPr>
          <a:xfrm>
            <a:off x="7023269" y="4690157"/>
            <a:ext cx="2479545" cy="735747"/>
          </a:xfrm>
          <a:prstGeom prst="ellipse">
            <a:avLst/>
          </a:prstGeom>
          <a:solidFill>
            <a:srgbClr val="00B0F0">
              <a:alpha val="36863"/>
            </a:srgbClr>
          </a:solidFill>
        </p:spPr>
        <p:txBody>
          <a:bodyPr wrap="square" rtlCol="0">
            <a:spAutoFit/>
          </a:bodyPr>
          <a:lstStyle/>
          <a:p>
            <a:pPr algn="ctr"/>
            <a:r>
              <a:rPr lang="en-US" sz="1400" dirty="0"/>
              <a:t>Treasure Coast Survey (year 2018)</a:t>
            </a:r>
          </a:p>
        </p:txBody>
      </p:sp>
      <p:sp>
        <p:nvSpPr>
          <p:cNvPr id="50" name="Oval 49">
            <a:extLst>
              <a:ext uri="{FF2B5EF4-FFF2-40B4-BE49-F238E27FC236}">
                <a16:creationId xmlns:a16="http://schemas.microsoft.com/office/drawing/2014/main" id="{D71D0F85-E756-4D77-8A3E-45EBE7586D8B}"/>
              </a:ext>
            </a:extLst>
          </p:cNvPr>
          <p:cNvSpPr/>
          <p:nvPr/>
        </p:nvSpPr>
        <p:spPr>
          <a:xfrm>
            <a:off x="4579934" y="5052247"/>
            <a:ext cx="2479545" cy="735747"/>
          </a:xfrm>
          <a:prstGeom prst="ellipse">
            <a:avLst/>
          </a:prstGeom>
          <a:solidFill>
            <a:srgbClr val="92D050">
              <a:alpha val="36863"/>
            </a:srgbClr>
          </a:solidFill>
        </p:spPr>
        <p:txBody>
          <a:bodyPr wrap="square" rtlCol="0">
            <a:spAutoFit/>
          </a:bodyPr>
          <a:lstStyle/>
          <a:p>
            <a:pPr algn="ctr"/>
            <a:r>
              <a:rPr lang="en-US" sz="1400" dirty="0"/>
              <a:t>SERPM Survey</a:t>
            </a:r>
          </a:p>
          <a:p>
            <a:pPr algn="ctr"/>
            <a:r>
              <a:rPr lang="en-US" sz="1400" dirty="0"/>
              <a:t>(year 2017)</a:t>
            </a:r>
          </a:p>
        </p:txBody>
      </p:sp>
      <p:sp>
        <p:nvSpPr>
          <p:cNvPr id="51" name="Oval 50">
            <a:extLst>
              <a:ext uri="{FF2B5EF4-FFF2-40B4-BE49-F238E27FC236}">
                <a16:creationId xmlns:a16="http://schemas.microsoft.com/office/drawing/2014/main" id="{98061E10-30B9-48BC-99F2-DADDC06A59C7}"/>
              </a:ext>
            </a:extLst>
          </p:cNvPr>
          <p:cNvSpPr/>
          <p:nvPr/>
        </p:nvSpPr>
        <p:spPr>
          <a:xfrm>
            <a:off x="8482961" y="5066142"/>
            <a:ext cx="2479545" cy="735747"/>
          </a:xfrm>
          <a:prstGeom prst="ellipse">
            <a:avLst/>
          </a:prstGeom>
          <a:solidFill>
            <a:schemeClr val="accent2">
              <a:lumMod val="60000"/>
              <a:lumOff val="40000"/>
              <a:alpha val="36863"/>
            </a:schemeClr>
          </a:solidFill>
        </p:spPr>
        <p:txBody>
          <a:bodyPr wrap="square" rtlCol="0">
            <a:spAutoFit/>
          </a:bodyPr>
          <a:lstStyle/>
          <a:p>
            <a:pPr algn="ctr"/>
            <a:r>
              <a:rPr lang="en-US" sz="1400" dirty="0"/>
              <a:t>Tampa Bay Survey</a:t>
            </a:r>
          </a:p>
          <a:p>
            <a:pPr algn="ctr"/>
            <a:r>
              <a:rPr lang="en-US" sz="1400" dirty="0"/>
              <a:t> (year 2019)</a:t>
            </a:r>
          </a:p>
        </p:txBody>
      </p:sp>
      <p:sp>
        <p:nvSpPr>
          <p:cNvPr id="52" name="Oval 51">
            <a:extLst>
              <a:ext uri="{FF2B5EF4-FFF2-40B4-BE49-F238E27FC236}">
                <a16:creationId xmlns:a16="http://schemas.microsoft.com/office/drawing/2014/main" id="{35FB9700-691B-423B-86B2-08C4CDBE7ED7}"/>
              </a:ext>
            </a:extLst>
          </p:cNvPr>
          <p:cNvSpPr/>
          <p:nvPr/>
        </p:nvSpPr>
        <p:spPr>
          <a:xfrm>
            <a:off x="9036508" y="4277819"/>
            <a:ext cx="2479545" cy="735747"/>
          </a:xfrm>
          <a:prstGeom prst="ellipse">
            <a:avLst/>
          </a:prstGeom>
          <a:solidFill>
            <a:schemeClr val="accent1">
              <a:lumMod val="40000"/>
              <a:lumOff val="60000"/>
              <a:alpha val="36863"/>
            </a:schemeClr>
          </a:solidFill>
        </p:spPr>
        <p:txBody>
          <a:bodyPr wrap="square" rtlCol="0">
            <a:spAutoFit/>
          </a:bodyPr>
          <a:lstStyle/>
          <a:p>
            <a:pPr algn="ctr"/>
            <a:r>
              <a:rPr lang="en-US" sz="1400" dirty="0"/>
              <a:t>StreetLight OD data (2019)</a:t>
            </a:r>
          </a:p>
        </p:txBody>
      </p:sp>
      <p:sp>
        <p:nvSpPr>
          <p:cNvPr id="53" name="Oval 52">
            <a:extLst>
              <a:ext uri="{FF2B5EF4-FFF2-40B4-BE49-F238E27FC236}">
                <a16:creationId xmlns:a16="http://schemas.microsoft.com/office/drawing/2014/main" id="{319C370A-AFA6-4478-8D8E-5288D29E7CC3}"/>
              </a:ext>
            </a:extLst>
          </p:cNvPr>
          <p:cNvSpPr/>
          <p:nvPr/>
        </p:nvSpPr>
        <p:spPr>
          <a:xfrm>
            <a:off x="9493816" y="3680296"/>
            <a:ext cx="2479545" cy="735747"/>
          </a:xfrm>
          <a:prstGeom prst="ellipse">
            <a:avLst/>
          </a:prstGeom>
          <a:solidFill>
            <a:srgbClr val="FFF2CC">
              <a:alpha val="36863"/>
            </a:srgbClr>
          </a:solidFill>
        </p:spPr>
        <p:txBody>
          <a:bodyPr wrap="square" rtlCol="0">
            <a:spAutoFit/>
          </a:bodyPr>
          <a:lstStyle/>
          <a:p>
            <a:pPr algn="ctr"/>
            <a:r>
              <a:rPr lang="en-US" sz="1400" dirty="0"/>
              <a:t>Visitor Surveys (2019)</a:t>
            </a:r>
          </a:p>
        </p:txBody>
      </p:sp>
      <p:sp>
        <p:nvSpPr>
          <p:cNvPr id="25" name="TextBox 24">
            <a:extLst>
              <a:ext uri="{FF2B5EF4-FFF2-40B4-BE49-F238E27FC236}">
                <a16:creationId xmlns:a16="http://schemas.microsoft.com/office/drawing/2014/main" id="{005E7CC9-59F3-499C-8319-033B06C7FD59}"/>
              </a:ext>
            </a:extLst>
          </p:cNvPr>
          <p:cNvSpPr txBox="1"/>
          <p:nvPr/>
        </p:nvSpPr>
        <p:spPr>
          <a:xfrm>
            <a:off x="11824677" y="6557108"/>
            <a:ext cx="367323" cy="369332"/>
          </a:xfrm>
          <a:prstGeom prst="rect">
            <a:avLst/>
          </a:prstGeom>
          <a:noFill/>
        </p:spPr>
        <p:txBody>
          <a:bodyPr wrap="square" rtlCol="0">
            <a:spAutoFit/>
          </a:bodyPr>
          <a:lstStyle/>
          <a:p>
            <a:fld id="{7CF2ACEF-4BCA-41AC-A47B-E99CF8E783B8}" type="slidenum">
              <a:rPr lang="en-US" smtClean="0"/>
              <a:t>7</a:t>
            </a:fld>
            <a:endParaRPr lang="en-US" dirty="0"/>
          </a:p>
        </p:txBody>
      </p:sp>
    </p:spTree>
    <p:extLst>
      <p:ext uri="{BB962C8B-B14F-4D97-AF65-F5344CB8AC3E}">
        <p14:creationId xmlns:p14="http://schemas.microsoft.com/office/powerpoint/2010/main" val="350192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9" grpId="0" animBg="1"/>
      <p:bldP spid="50" grpId="0" animBg="1"/>
      <p:bldP spid="51" grpId="0" animBg="1"/>
      <p:bldP spid="52" grpId="0" animBg="1"/>
      <p:bldP spid="53"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4FE93-D970-420D-AC09-E3BDBC62CA8F}"/>
              </a:ext>
            </a:extLst>
          </p:cNvPr>
          <p:cNvSpPr>
            <a:spLocks noGrp="1"/>
          </p:cNvSpPr>
          <p:nvPr>
            <p:ph type="title"/>
          </p:nvPr>
        </p:nvSpPr>
        <p:spPr>
          <a:xfrm>
            <a:off x="0" y="0"/>
            <a:ext cx="2731625" cy="849130"/>
          </a:xfrm>
          <a:solidFill>
            <a:schemeClr val="accent1"/>
          </a:solidFill>
        </p:spPr>
        <p:txBody>
          <a:bodyPr/>
          <a:lstStyle/>
          <a:p>
            <a:r>
              <a:rPr lang="en-US" dirty="0">
                <a:solidFill>
                  <a:schemeClr val="bg1"/>
                </a:solidFill>
              </a:rPr>
              <a:t>Estimation</a:t>
            </a:r>
          </a:p>
        </p:txBody>
      </p:sp>
      <p:sp>
        <p:nvSpPr>
          <p:cNvPr id="3" name="Content Placeholder 2">
            <a:extLst>
              <a:ext uri="{FF2B5EF4-FFF2-40B4-BE49-F238E27FC236}">
                <a16:creationId xmlns:a16="http://schemas.microsoft.com/office/drawing/2014/main" id="{E70F4342-5D0D-40AA-AA71-029000BF6C5C}"/>
              </a:ext>
            </a:extLst>
          </p:cNvPr>
          <p:cNvSpPr>
            <a:spLocks noGrp="1"/>
          </p:cNvSpPr>
          <p:nvPr>
            <p:ph idx="1"/>
          </p:nvPr>
        </p:nvSpPr>
        <p:spPr>
          <a:xfrm>
            <a:off x="456345" y="1003821"/>
            <a:ext cx="3895846" cy="3776523"/>
          </a:xfrm>
        </p:spPr>
        <p:txBody>
          <a:bodyPr>
            <a:normAutofit/>
          </a:bodyPr>
          <a:lstStyle/>
          <a:p>
            <a:pPr marL="0" indent="0">
              <a:buNone/>
            </a:pPr>
            <a:r>
              <a:rPr lang="en-US" sz="2000" b="1" dirty="0"/>
              <a:t>What explains the model ?</a:t>
            </a:r>
          </a:p>
          <a:p>
            <a:pPr marL="0" indent="0">
              <a:buNone/>
            </a:pPr>
            <a:endParaRPr lang="en-US" sz="2000" b="1" dirty="0"/>
          </a:p>
          <a:p>
            <a:pPr marL="0" indent="0">
              <a:buNone/>
            </a:pPr>
            <a:r>
              <a:rPr lang="en-US" sz="2000" u="sng" dirty="0"/>
              <a:t>Examples:</a:t>
            </a:r>
          </a:p>
          <a:p>
            <a:r>
              <a:rPr lang="en-US" sz="2000" dirty="0"/>
              <a:t>Auto-ownership Model</a:t>
            </a:r>
          </a:p>
          <a:p>
            <a:r>
              <a:rPr lang="en-US" sz="2000" dirty="0"/>
              <a:t>Location choice models</a:t>
            </a:r>
          </a:p>
          <a:p>
            <a:r>
              <a:rPr lang="en-US" sz="2000" dirty="0"/>
              <a:t>Tour choice model</a:t>
            </a:r>
          </a:p>
          <a:p>
            <a:r>
              <a:rPr lang="en-US" sz="2000" dirty="0"/>
              <a:t>Estimated Delay Models</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0382D933-61DD-43A3-B4D7-87ED96D7B1AD}"/>
                  </a:ext>
                </a:extLst>
              </p:cNvPr>
              <p:cNvGraphicFramePr>
                <a:graphicFrameLocks noChangeAspect="1"/>
              </p:cNvGraphicFramePr>
              <p:nvPr/>
            </p:nvGraphicFramePr>
            <p:xfrm>
              <a:off x="745056" y="5818147"/>
              <a:ext cx="1352416" cy="760734"/>
            </p:xfrm>
            <a:graphic>
              <a:graphicData uri="http://schemas.microsoft.com/office/powerpoint/2016/slidezoom">
                <pslz:sldZm>
                  <pslz:sldZmObj sldId="258" cId="29771160">
                    <pslz:zmPr id="{23FCB297-C0C3-4FDF-87D0-ABDEC7E3AD97}" returnToParent="0" transitionDur="1000">
                      <p166:blipFill xmlns:p166="http://schemas.microsoft.com/office/powerpoint/2016/6/main">
                        <a:blip r:embed="rId3"/>
                        <a:stretch>
                          <a:fillRect/>
                        </a:stretch>
                      </p166:blipFill>
                      <p166:spPr xmlns:p166="http://schemas.microsoft.com/office/powerpoint/2016/6/main">
                        <a:xfrm>
                          <a:off x="0" y="0"/>
                          <a:ext cx="1352416" cy="760734"/>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0382D933-61DD-43A3-B4D7-87ED96D7B1AD}"/>
                  </a:ext>
                </a:extLst>
              </p:cNvPr>
              <p:cNvPicPr>
                <a:picLocks noGrp="1" noRot="1" noChangeAspect="1" noMove="1" noResize="1" noEditPoints="1" noAdjustHandles="1" noChangeArrowheads="1" noChangeShapeType="1"/>
              </p:cNvPicPr>
              <p:nvPr/>
            </p:nvPicPr>
            <p:blipFill>
              <a:blip r:embed="rId5"/>
              <a:stretch>
                <a:fillRect/>
              </a:stretch>
            </p:blipFill>
            <p:spPr>
              <a:xfrm>
                <a:off x="745056" y="5818147"/>
                <a:ext cx="1352416" cy="760734"/>
              </a:xfrm>
              <a:prstGeom prst="rect">
                <a:avLst/>
              </a:prstGeom>
              <a:ln w="3175">
                <a:solidFill>
                  <a:prstClr val="ltGray"/>
                </a:solidFill>
              </a:ln>
            </p:spPr>
          </p:pic>
        </mc:Fallback>
      </mc:AlternateContent>
      <p:pic>
        <p:nvPicPr>
          <p:cNvPr id="8" name="Picture 7">
            <a:extLst>
              <a:ext uri="{FF2B5EF4-FFF2-40B4-BE49-F238E27FC236}">
                <a16:creationId xmlns:a16="http://schemas.microsoft.com/office/drawing/2014/main" id="{D222C37D-BDF1-4FC3-A01E-BB19A59F2941}"/>
              </a:ext>
            </a:extLst>
          </p:cNvPr>
          <p:cNvPicPr>
            <a:picLocks noChangeAspect="1"/>
          </p:cNvPicPr>
          <p:nvPr/>
        </p:nvPicPr>
        <p:blipFill rotWithShape="1">
          <a:blip r:embed="rId6"/>
          <a:srcRect b="17255"/>
          <a:stretch/>
        </p:blipFill>
        <p:spPr>
          <a:xfrm>
            <a:off x="5508687" y="1206548"/>
            <a:ext cx="6412162" cy="4094657"/>
          </a:xfrm>
          <a:prstGeom prst="rect">
            <a:avLst/>
          </a:prstGeom>
        </p:spPr>
      </p:pic>
      <p:sp>
        <p:nvSpPr>
          <p:cNvPr id="9" name="TextBox 8">
            <a:extLst>
              <a:ext uri="{FF2B5EF4-FFF2-40B4-BE49-F238E27FC236}">
                <a16:creationId xmlns:a16="http://schemas.microsoft.com/office/drawing/2014/main" id="{46D76668-11E8-437D-9575-A6FC0C27284D}"/>
              </a:ext>
            </a:extLst>
          </p:cNvPr>
          <p:cNvSpPr txBox="1"/>
          <p:nvPr/>
        </p:nvSpPr>
        <p:spPr>
          <a:xfrm>
            <a:off x="5452755" y="664464"/>
            <a:ext cx="4774112" cy="369332"/>
          </a:xfrm>
          <a:prstGeom prst="rect">
            <a:avLst/>
          </a:prstGeom>
          <a:noFill/>
        </p:spPr>
        <p:txBody>
          <a:bodyPr wrap="square" rtlCol="0">
            <a:spAutoFit/>
          </a:bodyPr>
          <a:lstStyle/>
          <a:p>
            <a:r>
              <a:rPr lang="en-US" b="1" dirty="0">
                <a:solidFill>
                  <a:srgbClr val="FF0000"/>
                </a:solidFill>
              </a:rPr>
              <a:t>Speed-Delay =  fun(</a:t>
            </a:r>
            <a:r>
              <a:rPr lang="en-US" b="1" dirty="0" err="1">
                <a:solidFill>
                  <a:srgbClr val="FF0000"/>
                </a:solidFill>
              </a:rPr>
              <a:t>dist</a:t>
            </a:r>
            <a:r>
              <a:rPr lang="en-US" b="1" dirty="0">
                <a:solidFill>
                  <a:srgbClr val="FF0000"/>
                </a:solidFill>
              </a:rPr>
              <a:t>, dist</a:t>
            </a:r>
            <a:r>
              <a:rPr lang="en-US" b="1" baseline="30000" dirty="0">
                <a:solidFill>
                  <a:srgbClr val="FF0000"/>
                </a:solidFill>
              </a:rPr>
              <a:t>2</a:t>
            </a:r>
            <a:r>
              <a:rPr lang="en-US" b="1" dirty="0">
                <a:solidFill>
                  <a:srgbClr val="FF0000"/>
                </a:solidFill>
              </a:rPr>
              <a:t>, dist</a:t>
            </a:r>
            <a:r>
              <a:rPr lang="en-US" b="1" baseline="30000" dirty="0">
                <a:solidFill>
                  <a:srgbClr val="FF0000"/>
                </a:solidFill>
              </a:rPr>
              <a:t>3</a:t>
            </a:r>
            <a:r>
              <a:rPr lang="en-US" b="1" dirty="0">
                <a:solidFill>
                  <a:srgbClr val="FF0000"/>
                </a:solidFill>
              </a:rPr>
              <a:t> , </a:t>
            </a:r>
            <a:r>
              <a:rPr lang="en-US" b="1" dirty="0" err="1">
                <a:solidFill>
                  <a:srgbClr val="FF0000"/>
                </a:solidFill>
              </a:rPr>
              <a:t>vc</a:t>
            </a:r>
            <a:r>
              <a:rPr lang="en-US" b="1" dirty="0">
                <a:solidFill>
                  <a:srgbClr val="FF0000"/>
                </a:solidFill>
              </a:rPr>
              <a:t>, density</a:t>
            </a:r>
            <a:r>
              <a:rPr lang="en-US" b="1" baseline="30000" dirty="0">
                <a:solidFill>
                  <a:srgbClr val="FF0000"/>
                </a:solidFill>
              </a:rPr>
              <a:t>2</a:t>
            </a:r>
            <a:r>
              <a:rPr lang="en-US" b="1" dirty="0">
                <a:solidFill>
                  <a:srgbClr val="FF0000"/>
                </a:solidFill>
              </a:rPr>
              <a:t>)</a:t>
            </a:r>
          </a:p>
        </p:txBody>
      </p:sp>
      <p:sp>
        <p:nvSpPr>
          <p:cNvPr id="5" name="TextBox 4">
            <a:extLst>
              <a:ext uri="{FF2B5EF4-FFF2-40B4-BE49-F238E27FC236}">
                <a16:creationId xmlns:a16="http://schemas.microsoft.com/office/drawing/2014/main" id="{64E06E34-91DA-495B-853B-A02C8BDD952A}"/>
              </a:ext>
            </a:extLst>
          </p:cNvPr>
          <p:cNvSpPr txBox="1"/>
          <p:nvPr/>
        </p:nvSpPr>
        <p:spPr>
          <a:xfrm>
            <a:off x="5452755" y="1033796"/>
            <a:ext cx="6168227" cy="690832"/>
          </a:xfrm>
          <a:prstGeom prst="rect">
            <a:avLst/>
          </a:prstGeom>
          <a:noFill/>
          <a:ln>
            <a:solidFill>
              <a:srgbClr val="FF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3B09C0FA-0436-4C26-A2F4-09E007D14FD8}"/>
              </a:ext>
            </a:extLst>
          </p:cNvPr>
          <p:cNvSpPr txBox="1"/>
          <p:nvPr/>
        </p:nvSpPr>
        <p:spPr>
          <a:xfrm>
            <a:off x="4271058" y="1209329"/>
            <a:ext cx="954294" cy="369332"/>
          </a:xfrm>
          <a:prstGeom prst="rect">
            <a:avLst/>
          </a:prstGeom>
          <a:noFill/>
        </p:spPr>
        <p:txBody>
          <a:bodyPr wrap="square" rtlCol="0">
            <a:spAutoFit/>
          </a:bodyPr>
          <a:lstStyle/>
          <a:p>
            <a:r>
              <a:rPr lang="en-US" b="1" dirty="0">
                <a:solidFill>
                  <a:srgbClr val="FF0000"/>
                </a:solidFill>
              </a:rPr>
              <a:t>Model</a:t>
            </a:r>
          </a:p>
        </p:txBody>
      </p:sp>
      <p:sp>
        <p:nvSpPr>
          <p:cNvPr id="12" name="TextBox 11">
            <a:extLst>
              <a:ext uri="{FF2B5EF4-FFF2-40B4-BE49-F238E27FC236}">
                <a16:creationId xmlns:a16="http://schemas.microsoft.com/office/drawing/2014/main" id="{55747BAE-F07A-45BD-AD0D-203256C87D02}"/>
              </a:ext>
            </a:extLst>
          </p:cNvPr>
          <p:cNvSpPr txBox="1"/>
          <p:nvPr/>
        </p:nvSpPr>
        <p:spPr>
          <a:xfrm>
            <a:off x="4271058" y="3562202"/>
            <a:ext cx="1237629" cy="369332"/>
          </a:xfrm>
          <a:prstGeom prst="rect">
            <a:avLst/>
          </a:prstGeom>
          <a:noFill/>
        </p:spPr>
        <p:txBody>
          <a:bodyPr wrap="square" rtlCol="0">
            <a:spAutoFit/>
          </a:bodyPr>
          <a:lstStyle/>
          <a:p>
            <a:r>
              <a:rPr lang="en-US" b="1" dirty="0">
                <a:solidFill>
                  <a:srgbClr val="FF0000"/>
                </a:solidFill>
              </a:rPr>
              <a:t>Estimators</a:t>
            </a:r>
          </a:p>
        </p:txBody>
      </p:sp>
      <p:sp>
        <p:nvSpPr>
          <p:cNvPr id="13" name="TextBox 12">
            <a:extLst>
              <a:ext uri="{FF2B5EF4-FFF2-40B4-BE49-F238E27FC236}">
                <a16:creationId xmlns:a16="http://schemas.microsoft.com/office/drawing/2014/main" id="{1BB0FEE5-DBDE-4F9A-BCBB-E2E3726B63EC}"/>
              </a:ext>
            </a:extLst>
          </p:cNvPr>
          <p:cNvSpPr txBox="1"/>
          <p:nvPr/>
        </p:nvSpPr>
        <p:spPr>
          <a:xfrm>
            <a:off x="5508687" y="2986268"/>
            <a:ext cx="2234776" cy="1655180"/>
          </a:xfrm>
          <a:prstGeom prst="rect">
            <a:avLst/>
          </a:prstGeom>
          <a:noFill/>
          <a:ln>
            <a:solidFill>
              <a:srgbClr val="FF0000"/>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B5B3ED96-B855-4FCA-9A8B-326BF6712A3C}"/>
              </a:ext>
            </a:extLst>
          </p:cNvPr>
          <p:cNvSpPr txBox="1"/>
          <p:nvPr/>
        </p:nvSpPr>
        <p:spPr>
          <a:xfrm>
            <a:off x="634666" y="4288704"/>
            <a:ext cx="3102015" cy="646331"/>
          </a:xfrm>
          <a:prstGeom prst="rect">
            <a:avLst/>
          </a:prstGeom>
          <a:solidFill>
            <a:schemeClr val="tx1"/>
          </a:solidFill>
        </p:spPr>
        <p:txBody>
          <a:bodyPr wrap="square" rtlCol="0">
            <a:spAutoFit/>
          </a:bodyPr>
          <a:lstStyle/>
          <a:p>
            <a:r>
              <a:rPr lang="en-US" dirty="0">
                <a:solidFill>
                  <a:srgbClr val="FFFF00"/>
                </a:solidFill>
              </a:rPr>
              <a:t>Estimated based on expanded observed data</a:t>
            </a:r>
          </a:p>
        </p:txBody>
      </p:sp>
    </p:spTree>
    <p:extLst>
      <p:ext uri="{BB962C8B-B14F-4D97-AF65-F5344CB8AC3E}">
        <p14:creationId xmlns:p14="http://schemas.microsoft.com/office/powerpoint/2010/main" val="59462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9D5D3862-48CB-4B7B-B7DA-5D62E9D520E1}"/>
              </a:ext>
            </a:extLst>
          </p:cNvPr>
          <p:cNvCxnSpPr>
            <a:cxnSpLocks/>
          </p:cNvCxnSpPr>
          <p:nvPr/>
        </p:nvCxnSpPr>
        <p:spPr>
          <a:xfrm>
            <a:off x="1006072" y="5907040"/>
            <a:ext cx="10588521" cy="0"/>
          </a:xfrm>
          <a:prstGeom prst="straightConnector1">
            <a:avLst/>
          </a:prstGeom>
          <a:ln w="1270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2A7F80-568A-49D4-B6E7-C62A1E2CF11C}"/>
              </a:ext>
            </a:extLst>
          </p:cNvPr>
          <p:cNvSpPr txBox="1"/>
          <p:nvPr/>
        </p:nvSpPr>
        <p:spPr>
          <a:xfrm>
            <a:off x="838200" y="5995335"/>
            <a:ext cx="1379221" cy="369332"/>
          </a:xfrm>
          <a:prstGeom prst="rect">
            <a:avLst/>
          </a:prstGeom>
          <a:noFill/>
        </p:spPr>
        <p:txBody>
          <a:bodyPr wrap="square" rtlCol="0">
            <a:spAutoFit/>
          </a:bodyPr>
          <a:lstStyle/>
          <a:p>
            <a:r>
              <a:rPr lang="en-US" dirty="0"/>
              <a:t>Year - 2019</a:t>
            </a:r>
          </a:p>
        </p:txBody>
      </p:sp>
      <p:sp>
        <p:nvSpPr>
          <p:cNvPr id="28" name="TextBox 27">
            <a:extLst>
              <a:ext uri="{FF2B5EF4-FFF2-40B4-BE49-F238E27FC236}">
                <a16:creationId xmlns:a16="http://schemas.microsoft.com/office/drawing/2014/main" id="{01EBC1CF-D8C5-4464-AEE3-0E6F6CE8BEE2}"/>
              </a:ext>
            </a:extLst>
          </p:cNvPr>
          <p:cNvSpPr txBox="1"/>
          <p:nvPr/>
        </p:nvSpPr>
        <p:spPr>
          <a:xfrm>
            <a:off x="3116266" y="5995335"/>
            <a:ext cx="1209667" cy="369332"/>
          </a:xfrm>
          <a:prstGeom prst="rect">
            <a:avLst/>
          </a:prstGeom>
          <a:noFill/>
        </p:spPr>
        <p:txBody>
          <a:bodyPr wrap="square" rtlCol="0">
            <a:spAutoFit/>
          </a:bodyPr>
          <a:lstStyle/>
          <a:p>
            <a:r>
              <a:rPr lang="en-US" dirty="0"/>
              <a:t>Year -2020</a:t>
            </a:r>
          </a:p>
        </p:txBody>
      </p:sp>
      <p:sp>
        <p:nvSpPr>
          <p:cNvPr id="33" name="Rectangle: Rounded Corners 32">
            <a:extLst>
              <a:ext uri="{FF2B5EF4-FFF2-40B4-BE49-F238E27FC236}">
                <a16:creationId xmlns:a16="http://schemas.microsoft.com/office/drawing/2014/main" id="{B2C8572B-263B-4C79-9A75-544D8FBE50E5}"/>
              </a:ext>
            </a:extLst>
          </p:cNvPr>
          <p:cNvSpPr/>
          <p:nvPr/>
        </p:nvSpPr>
        <p:spPr>
          <a:xfrm>
            <a:off x="995905" y="1690689"/>
            <a:ext cx="2068795" cy="1526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A91A246-9158-4040-941E-1C61423ACEF3}"/>
              </a:ext>
            </a:extLst>
          </p:cNvPr>
          <p:cNvSpPr txBox="1"/>
          <p:nvPr/>
        </p:nvSpPr>
        <p:spPr>
          <a:xfrm>
            <a:off x="1390579" y="2950660"/>
            <a:ext cx="1358267" cy="269819"/>
          </a:xfrm>
          <a:prstGeom prst="rect">
            <a:avLst/>
          </a:prstGeom>
          <a:noFill/>
        </p:spPr>
        <p:txBody>
          <a:bodyPr wrap="square" rtlCol="0">
            <a:spAutoFit/>
          </a:bodyPr>
          <a:lstStyle/>
          <a:p>
            <a:pPr algn="ctr"/>
            <a:r>
              <a:rPr lang="en-US" b="1" dirty="0"/>
              <a:t>One Time</a:t>
            </a:r>
          </a:p>
        </p:txBody>
      </p:sp>
      <p:sp>
        <p:nvSpPr>
          <p:cNvPr id="4" name="Rectangle 3">
            <a:extLst>
              <a:ext uri="{FF2B5EF4-FFF2-40B4-BE49-F238E27FC236}">
                <a16:creationId xmlns:a16="http://schemas.microsoft.com/office/drawing/2014/main" id="{AA32DBE4-1B2F-442F-9DC6-C87176366D34}"/>
              </a:ext>
            </a:extLst>
          </p:cNvPr>
          <p:cNvSpPr/>
          <p:nvPr/>
        </p:nvSpPr>
        <p:spPr>
          <a:xfrm>
            <a:off x="1211748" y="1778471"/>
            <a:ext cx="1681533" cy="369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Estimation</a:t>
            </a:r>
          </a:p>
        </p:txBody>
      </p:sp>
      <p:sp>
        <p:nvSpPr>
          <p:cNvPr id="9" name="Rectangle: Rounded Corners 8">
            <a:extLst>
              <a:ext uri="{FF2B5EF4-FFF2-40B4-BE49-F238E27FC236}">
                <a16:creationId xmlns:a16="http://schemas.microsoft.com/office/drawing/2014/main" id="{12DA341D-13FE-48D8-BD52-1082E58E1344}"/>
              </a:ext>
            </a:extLst>
          </p:cNvPr>
          <p:cNvSpPr/>
          <p:nvPr/>
        </p:nvSpPr>
        <p:spPr>
          <a:xfrm>
            <a:off x="1211748" y="2236202"/>
            <a:ext cx="1681533" cy="44887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Known Universe Control Totals </a:t>
            </a:r>
          </a:p>
          <a:p>
            <a:pPr algn="ctr"/>
            <a:r>
              <a:rPr lang="en-US" sz="1400" b="1" dirty="0"/>
              <a:t>2013 - 2017</a:t>
            </a:r>
          </a:p>
        </p:txBody>
      </p:sp>
      <p:sp>
        <p:nvSpPr>
          <p:cNvPr id="42" name="TextBox 41">
            <a:extLst>
              <a:ext uri="{FF2B5EF4-FFF2-40B4-BE49-F238E27FC236}">
                <a16:creationId xmlns:a16="http://schemas.microsoft.com/office/drawing/2014/main" id="{18355DBA-BB7B-4799-BF15-DB15CC8468C7}"/>
              </a:ext>
            </a:extLst>
          </p:cNvPr>
          <p:cNvSpPr txBox="1"/>
          <p:nvPr/>
        </p:nvSpPr>
        <p:spPr>
          <a:xfrm>
            <a:off x="921020" y="2720573"/>
            <a:ext cx="1358267" cy="247334"/>
          </a:xfrm>
          <a:prstGeom prst="rect">
            <a:avLst/>
          </a:prstGeom>
          <a:noFill/>
        </p:spPr>
        <p:txBody>
          <a:bodyPr wrap="square" rtlCol="0">
            <a:spAutoFit/>
          </a:bodyPr>
          <a:lstStyle/>
          <a:p>
            <a:pPr algn="ctr"/>
            <a:r>
              <a:rPr lang="en-US" sz="1600" i="1" dirty="0"/>
              <a:t>Example</a:t>
            </a:r>
          </a:p>
        </p:txBody>
      </p:sp>
      <mc:AlternateContent xmlns:mc="http://schemas.openxmlformats.org/markup-compatibility/2006" xmlns:pslz="http://schemas.microsoft.com/office/powerpoint/2016/slidezoom">
        <mc:Choice Requires="pslz">
          <p:graphicFrame>
            <p:nvGraphicFramePr>
              <p:cNvPr id="46" name="Slide Zoom 45">
                <a:extLst>
                  <a:ext uri="{FF2B5EF4-FFF2-40B4-BE49-F238E27FC236}">
                    <a16:creationId xmlns:a16="http://schemas.microsoft.com/office/drawing/2014/main" id="{E86513F4-9144-475B-A626-4870DDC46647}"/>
                  </a:ext>
                </a:extLst>
              </p:cNvPr>
              <p:cNvGraphicFramePr>
                <a:graphicFrameLocks noChangeAspect="1"/>
              </p:cNvGraphicFramePr>
              <p:nvPr/>
            </p:nvGraphicFramePr>
            <p:xfrm>
              <a:off x="2062457" y="2719675"/>
              <a:ext cx="611504" cy="268461"/>
            </p:xfrm>
            <a:graphic>
              <a:graphicData uri="http://schemas.microsoft.com/office/powerpoint/2016/slidezoom">
                <pslz:sldZm>
                  <pslz:sldZmObj sldId="261" cId="594623837">
                    <pslz:zmPr id="{14939E6B-D911-448A-A9B4-6B2B15797F3D}" returnToParent="0" transitionDur="1000">
                      <p166:blipFill xmlns:p166="http://schemas.microsoft.com/office/powerpoint/2016/6/main">
                        <a:blip r:embed="rId3"/>
                        <a:stretch>
                          <a:fillRect/>
                        </a:stretch>
                      </p166:blipFill>
                      <p166:spPr xmlns:p166="http://schemas.microsoft.com/office/powerpoint/2016/6/main">
                        <a:xfrm>
                          <a:off x="0" y="0"/>
                          <a:ext cx="611504" cy="268461"/>
                        </a:xfrm>
                        <a:prstGeom prst="rect">
                          <a:avLst/>
                        </a:prstGeom>
                        <a:ln w="3175">
                          <a:solidFill>
                            <a:prstClr val="ltGray"/>
                          </a:solidFill>
                        </a:ln>
                      </p166:spPr>
                    </pslz:zmPr>
                  </pslz:sldZmObj>
                </pslz:sldZm>
              </a:graphicData>
            </a:graphic>
          </p:graphicFrame>
        </mc:Choice>
        <mc:Fallback xmlns="">
          <p:pic>
            <p:nvPicPr>
              <p:cNvPr id="46" name="Slide Zoom 45">
                <a:hlinkClick r:id="rId4" action="ppaction://hlinksldjump"/>
                <a:extLst>
                  <a:ext uri="{FF2B5EF4-FFF2-40B4-BE49-F238E27FC236}">
                    <a16:creationId xmlns:a16="http://schemas.microsoft.com/office/drawing/2014/main" id="{E86513F4-9144-475B-A626-4870DDC46647}"/>
                  </a:ext>
                </a:extLst>
              </p:cNvPr>
              <p:cNvPicPr>
                <a:picLocks noGrp="1" noRot="1" noChangeAspect="1" noMove="1" noResize="1" noEditPoints="1" noAdjustHandles="1" noChangeArrowheads="1" noChangeShapeType="1"/>
              </p:cNvPicPr>
              <p:nvPr/>
            </p:nvPicPr>
            <p:blipFill>
              <a:blip r:embed="rId5"/>
              <a:stretch>
                <a:fillRect/>
              </a:stretch>
            </p:blipFill>
            <p:spPr>
              <a:xfrm>
                <a:off x="2062457" y="2719675"/>
                <a:ext cx="611504" cy="268461"/>
              </a:xfrm>
              <a:prstGeom prst="rect">
                <a:avLst/>
              </a:prstGeom>
              <a:ln w="3175">
                <a:solidFill>
                  <a:prstClr val="ltGray"/>
                </a:solidFill>
              </a:ln>
            </p:spPr>
          </p:pic>
        </mc:Fallback>
      </mc:AlternateContent>
      <p:sp>
        <p:nvSpPr>
          <p:cNvPr id="3" name="Oval 2">
            <a:extLst>
              <a:ext uri="{FF2B5EF4-FFF2-40B4-BE49-F238E27FC236}">
                <a16:creationId xmlns:a16="http://schemas.microsoft.com/office/drawing/2014/main" id="{4A22C32B-F5F3-4A4C-B757-0D8511D8BECF}"/>
              </a:ext>
            </a:extLst>
          </p:cNvPr>
          <p:cNvSpPr/>
          <p:nvPr/>
        </p:nvSpPr>
        <p:spPr>
          <a:xfrm>
            <a:off x="854088" y="4777808"/>
            <a:ext cx="1567884" cy="476071"/>
          </a:xfrm>
          <a:prstGeom prst="ellipse">
            <a:avLst/>
          </a:prstGeom>
          <a:solidFill>
            <a:srgbClr val="7030A0">
              <a:alpha val="36863"/>
            </a:srgbClr>
          </a:solidFill>
        </p:spPr>
        <p:txBody>
          <a:bodyPr wrap="square" rtlCol="0">
            <a:spAutoFit/>
          </a:bodyPr>
          <a:lstStyle/>
          <a:p>
            <a:pPr algn="ctr"/>
            <a:r>
              <a:rPr lang="en-US" sz="800" dirty="0">
                <a:solidFill>
                  <a:schemeClr val="tx1"/>
                </a:solidFill>
              </a:rPr>
              <a:t>Jacksonville Survey</a:t>
            </a:r>
          </a:p>
          <a:p>
            <a:pPr algn="ctr"/>
            <a:r>
              <a:rPr lang="en-US" sz="800" dirty="0">
                <a:solidFill>
                  <a:schemeClr val="tx1"/>
                </a:solidFill>
              </a:rPr>
              <a:t>(year 2017)</a:t>
            </a:r>
          </a:p>
        </p:txBody>
      </p:sp>
      <p:sp>
        <p:nvSpPr>
          <p:cNvPr id="49" name="Oval 48">
            <a:extLst>
              <a:ext uri="{FF2B5EF4-FFF2-40B4-BE49-F238E27FC236}">
                <a16:creationId xmlns:a16="http://schemas.microsoft.com/office/drawing/2014/main" id="{602F08EF-F7EC-4442-B8F4-81B289D10280}"/>
              </a:ext>
            </a:extLst>
          </p:cNvPr>
          <p:cNvSpPr/>
          <p:nvPr/>
        </p:nvSpPr>
        <p:spPr>
          <a:xfrm>
            <a:off x="1864352" y="4830066"/>
            <a:ext cx="1567884" cy="476071"/>
          </a:xfrm>
          <a:prstGeom prst="ellipse">
            <a:avLst/>
          </a:prstGeom>
          <a:solidFill>
            <a:srgbClr val="00B0F0">
              <a:alpha val="36863"/>
            </a:srgbClr>
          </a:solidFill>
        </p:spPr>
        <p:txBody>
          <a:bodyPr wrap="square" rtlCol="0">
            <a:spAutoFit/>
          </a:bodyPr>
          <a:lstStyle/>
          <a:p>
            <a:pPr algn="ctr"/>
            <a:r>
              <a:rPr lang="en-US" sz="800" dirty="0"/>
              <a:t>Treasure Coast Survey (year 2018)</a:t>
            </a:r>
          </a:p>
        </p:txBody>
      </p:sp>
      <p:sp>
        <p:nvSpPr>
          <p:cNvPr id="50" name="Oval 49">
            <a:extLst>
              <a:ext uri="{FF2B5EF4-FFF2-40B4-BE49-F238E27FC236}">
                <a16:creationId xmlns:a16="http://schemas.microsoft.com/office/drawing/2014/main" id="{D71D0F85-E756-4D77-8A3E-45EBE7586D8B}"/>
              </a:ext>
            </a:extLst>
          </p:cNvPr>
          <p:cNvSpPr/>
          <p:nvPr/>
        </p:nvSpPr>
        <p:spPr>
          <a:xfrm>
            <a:off x="789230" y="5144963"/>
            <a:ext cx="1567884" cy="476071"/>
          </a:xfrm>
          <a:prstGeom prst="ellipse">
            <a:avLst/>
          </a:prstGeom>
          <a:solidFill>
            <a:srgbClr val="92D050">
              <a:alpha val="36863"/>
            </a:srgbClr>
          </a:solidFill>
        </p:spPr>
        <p:txBody>
          <a:bodyPr wrap="square" rtlCol="0">
            <a:spAutoFit/>
          </a:bodyPr>
          <a:lstStyle/>
          <a:p>
            <a:pPr algn="ctr"/>
            <a:r>
              <a:rPr lang="en-US" sz="800" dirty="0"/>
              <a:t>SERPM Survey</a:t>
            </a:r>
          </a:p>
          <a:p>
            <a:pPr algn="ctr"/>
            <a:r>
              <a:rPr lang="en-US" sz="800" dirty="0"/>
              <a:t>(year 2017)</a:t>
            </a:r>
          </a:p>
        </p:txBody>
      </p:sp>
      <p:sp>
        <p:nvSpPr>
          <p:cNvPr id="51" name="Oval 50">
            <a:extLst>
              <a:ext uri="{FF2B5EF4-FFF2-40B4-BE49-F238E27FC236}">
                <a16:creationId xmlns:a16="http://schemas.microsoft.com/office/drawing/2014/main" id="{98061E10-30B9-48BC-99F2-DADDC06A59C7}"/>
              </a:ext>
            </a:extLst>
          </p:cNvPr>
          <p:cNvSpPr/>
          <p:nvPr/>
        </p:nvSpPr>
        <p:spPr>
          <a:xfrm>
            <a:off x="1918263" y="5184103"/>
            <a:ext cx="1567884" cy="476071"/>
          </a:xfrm>
          <a:prstGeom prst="ellipse">
            <a:avLst/>
          </a:prstGeom>
          <a:solidFill>
            <a:schemeClr val="accent2">
              <a:lumMod val="60000"/>
              <a:lumOff val="40000"/>
              <a:alpha val="36863"/>
            </a:schemeClr>
          </a:solidFill>
        </p:spPr>
        <p:txBody>
          <a:bodyPr wrap="square" rtlCol="0">
            <a:spAutoFit/>
          </a:bodyPr>
          <a:lstStyle/>
          <a:p>
            <a:pPr algn="ctr"/>
            <a:r>
              <a:rPr lang="en-US" sz="800" dirty="0"/>
              <a:t>Tampa Bay Survey</a:t>
            </a:r>
          </a:p>
          <a:p>
            <a:pPr algn="ctr"/>
            <a:r>
              <a:rPr lang="en-US" sz="800" dirty="0"/>
              <a:t> (year 2019)</a:t>
            </a:r>
          </a:p>
        </p:txBody>
      </p:sp>
      <p:sp>
        <p:nvSpPr>
          <p:cNvPr id="52" name="Oval 51">
            <a:extLst>
              <a:ext uri="{FF2B5EF4-FFF2-40B4-BE49-F238E27FC236}">
                <a16:creationId xmlns:a16="http://schemas.microsoft.com/office/drawing/2014/main" id="{35FB9700-691B-423B-86B2-08C4CDBE7ED7}"/>
              </a:ext>
            </a:extLst>
          </p:cNvPr>
          <p:cNvSpPr/>
          <p:nvPr/>
        </p:nvSpPr>
        <p:spPr>
          <a:xfrm>
            <a:off x="2914213" y="5196818"/>
            <a:ext cx="1356886" cy="476071"/>
          </a:xfrm>
          <a:prstGeom prst="ellipse">
            <a:avLst/>
          </a:prstGeom>
          <a:solidFill>
            <a:schemeClr val="accent1">
              <a:lumMod val="40000"/>
              <a:lumOff val="60000"/>
              <a:alpha val="36863"/>
            </a:schemeClr>
          </a:solidFill>
        </p:spPr>
        <p:txBody>
          <a:bodyPr wrap="square" rtlCol="0">
            <a:spAutoFit/>
          </a:bodyPr>
          <a:lstStyle/>
          <a:p>
            <a:pPr algn="ctr"/>
            <a:r>
              <a:rPr lang="en-US" sz="800" dirty="0"/>
              <a:t>StreetLight OD data (2019)</a:t>
            </a:r>
          </a:p>
        </p:txBody>
      </p:sp>
      <p:sp>
        <p:nvSpPr>
          <p:cNvPr id="53" name="Oval 52">
            <a:extLst>
              <a:ext uri="{FF2B5EF4-FFF2-40B4-BE49-F238E27FC236}">
                <a16:creationId xmlns:a16="http://schemas.microsoft.com/office/drawing/2014/main" id="{319C370A-AFA6-4478-8D8E-5288D29E7CC3}"/>
              </a:ext>
            </a:extLst>
          </p:cNvPr>
          <p:cNvSpPr/>
          <p:nvPr/>
        </p:nvSpPr>
        <p:spPr>
          <a:xfrm>
            <a:off x="2820110" y="4893863"/>
            <a:ext cx="1567884" cy="302955"/>
          </a:xfrm>
          <a:prstGeom prst="ellipse">
            <a:avLst/>
          </a:prstGeom>
          <a:solidFill>
            <a:srgbClr val="FFF2CC">
              <a:alpha val="36863"/>
            </a:srgbClr>
          </a:solidFill>
        </p:spPr>
        <p:txBody>
          <a:bodyPr wrap="square" rtlCol="0">
            <a:spAutoFit/>
          </a:bodyPr>
          <a:lstStyle/>
          <a:p>
            <a:pPr algn="ctr"/>
            <a:r>
              <a:rPr lang="en-US" sz="800" dirty="0"/>
              <a:t>Visitor Surveys (2019)</a:t>
            </a:r>
          </a:p>
        </p:txBody>
      </p:sp>
      <p:grpSp>
        <p:nvGrpSpPr>
          <p:cNvPr id="15" name="Group 14" hidden="1">
            <a:extLst>
              <a:ext uri="{FF2B5EF4-FFF2-40B4-BE49-F238E27FC236}">
                <a16:creationId xmlns:a16="http://schemas.microsoft.com/office/drawing/2014/main" id="{C256463B-5C4B-40AF-8EF8-2C6E13159D3F}"/>
              </a:ext>
            </a:extLst>
          </p:cNvPr>
          <p:cNvGrpSpPr/>
          <p:nvPr/>
        </p:nvGrpSpPr>
        <p:grpSpPr>
          <a:xfrm>
            <a:off x="1611732" y="3910828"/>
            <a:ext cx="1138338" cy="596456"/>
            <a:chOff x="1325351" y="4039518"/>
            <a:chExt cx="1586594" cy="1230181"/>
          </a:xfrm>
        </p:grpSpPr>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820A2723-3D8F-4556-9ACD-1C1D587B3017}"/>
                    </a:ext>
                  </a:extLst>
                </p:cNvPr>
                <p:cNvGraphicFramePr>
                  <a:graphicFrameLocks noChangeAspect="1"/>
                </p:cNvGraphicFramePr>
                <p:nvPr/>
              </p:nvGraphicFramePr>
              <p:xfrm>
                <a:off x="1327717" y="4378570"/>
                <a:ext cx="1584228" cy="891129"/>
              </p:xfrm>
              <a:graphic>
                <a:graphicData uri="http://schemas.microsoft.com/office/powerpoint/2016/slidezoom">
                  <pslz:sldZm>
                    <pslz:sldZmObj sldId="263" cId="3869331543">
                      <pslz:zmPr id="{8E2AE940-48EE-4F48-9135-012132C6BBB4}" returnToParent="0" transitionDur="1000">
                        <p166:blipFill xmlns:p166="http://schemas.microsoft.com/office/powerpoint/2016/6/main">
                          <a:blip r:embed="rId3"/>
                          <a:stretch>
                            <a:fillRect/>
                          </a:stretch>
                        </p166:blipFill>
                        <p166:spPr xmlns:p166="http://schemas.microsoft.com/office/powerpoint/2016/6/main">
                          <a:xfrm>
                            <a:off x="0" y="0"/>
                            <a:ext cx="1136640" cy="432066"/>
                          </a:xfrm>
                          <a:prstGeom prst="rect">
                            <a:avLst/>
                          </a:prstGeom>
                          <a:ln w="3175">
                            <a:solidFill>
                              <a:prstClr val="ltGray"/>
                            </a:solidFill>
                          </a:ln>
                        </p166:spPr>
                      </pslz:zmPr>
                    </pslz:sldZmObj>
                  </pslz:sldZm>
                </a:graphicData>
              </a:graphic>
            </p:graphicFrame>
          </mc:Choice>
          <mc:Fallback xmlns="">
            <p:pic>
              <p:nvPicPr>
                <p:cNvPr id="11" name="Slide Zoom 10">
                  <a:hlinkClick r:id="rId7" action="ppaction://hlinksldjump"/>
                  <a:extLst>
                    <a:ext uri="{FF2B5EF4-FFF2-40B4-BE49-F238E27FC236}">
                      <a16:creationId xmlns:a16="http://schemas.microsoft.com/office/drawing/2014/main" id="{820A2723-3D8F-4556-9ACD-1C1D587B3017}"/>
                    </a:ext>
                  </a:extLst>
                </p:cNvPr>
                <p:cNvPicPr>
                  <a:picLocks noGrp="1" noRot="1" noChangeAspect="1" noMove="1" noResize="1" noEditPoints="1" noAdjustHandles="1" noChangeArrowheads="1" noChangeShapeType="1"/>
                </p:cNvPicPr>
                <p:nvPr/>
              </p:nvPicPr>
              <p:blipFill>
                <a:blip r:embed="rId8"/>
                <a:stretch>
                  <a:fillRect/>
                </a:stretch>
              </p:blipFill>
              <p:spPr>
                <a:xfrm>
                  <a:off x="1613430" y="4075218"/>
                  <a:ext cx="1136640" cy="432066"/>
                </a:xfrm>
                <a:prstGeom prst="rect">
                  <a:avLst/>
                </a:prstGeom>
                <a:ln w="3175">
                  <a:solidFill>
                    <a:prstClr val="ltGray"/>
                  </a:solidFill>
                </a:ln>
              </p:spPr>
            </p:pic>
          </mc:Fallback>
        </mc:AlternateContent>
        <p:sp>
          <p:nvSpPr>
            <p:cNvPr id="54" name="TextBox 53">
              <a:extLst>
                <a:ext uri="{FF2B5EF4-FFF2-40B4-BE49-F238E27FC236}">
                  <a16:creationId xmlns:a16="http://schemas.microsoft.com/office/drawing/2014/main" id="{2C7683FD-FE17-4EA0-B6CD-627E77C91A41}"/>
                </a:ext>
              </a:extLst>
            </p:cNvPr>
            <p:cNvSpPr txBox="1"/>
            <p:nvPr/>
          </p:nvSpPr>
          <p:spPr>
            <a:xfrm>
              <a:off x="1325351" y="4039518"/>
              <a:ext cx="1542670" cy="444350"/>
            </a:xfrm>
            <a:prstGeom prst="rect">
              <a:avLst/>
            </a:prstGeom>
            <a:noFill/>
          </p:spPr>
          <p:txBody>
            <a:bodyPr wrap="square" rtlCol="0">
              <a:spAutoFit/>
            </a:bodyPr>
            <a:lstStyle/>
            <a:p>
              <a:pPr algn="ctr"/>
              <a:r>
                <a:rPr lang="en-US" sz="800" i="1" dirty="0"/>
                <a:t>Known Universe</a:t>
              </a:r>
            </a:p>
          </p:txBody>
        </p:sp>
      </p:grpSp>
      <p:sp>
        <p:nvSpPr>
          <p:cNvPr id="31" name="Rectangle: Rounded Corners 30">
            <a:extLst>
              <a:ext uri="{FF2B5EF4-FFF2-40B4-BE49-F238E27FC236}">
                <a16:creationId xmlns:a16="http://schemas.microsoft.com/office/drawing/2014/main" id="{338CB4F9-213E-46A9-804C-02E553DAFB46}"/>
              </a:ext>
            </a:extLst>
          </p:cNvPr>
          <p:cNvSpPr/>
          <p:nvPr/>
        </p:nvSpPr>
        <p:spPr>
          <a:xfrm>
            <a:off x="1341440" y="2230297"/>
            <a:ext cx="2068795" cy="152781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041708E-E1CE-4F02-A42E-C07CC6BBAF05}"/>
              </a:ext>
            </a:extLst>
          </p:cNvPr>
          <p:cNvSpPr txBox="1"/>
          <p:nvPr/>
        </p:nvSpPr>
        <p:spPr>
          <a:xfrm>
            <a:off x="1805022" y="3498478"/>
            <a:ext cx="1358267" cy="269819"/>
          </a:xfrm>
          <a:prstGeom prst="rect">
            <a:avLst/>
          </a:prstGeom>
          <a:noFill/>
        </p:spPr>
        <p:txBody>
          <a:bodyPr wrap="square" rtlCol="0">
            <a:spAutoFit/>
          </a:bodyPr>
          <a:lstStyle/>
          <a:p>
            <a:pPr algn="ctr"/>
            <a:r>
              <a:rPr lang="en-US" b="1" dirty="0"/>
              <a:t>Every 5 Years</a:t>
            </a:r>
          </a:p>
        </p:txBody>
      </p:sp>
      <p:sp>
        <p:nvSpPr>
          <p:cNvPr id="5" name="Rectangle 4">
            <a:extLst>
              <a:ext uri="{FF2B5EF4-FFF2-40B4-BE49-F238E27FC236}">
                <a16:creationId xmlns:a16="http://schemas.microsoft.com/office/drawing/2014/main" id="{9BC3A722-BBB8-47ED-ABF2-6F8B0C795908}"/>
              </a:ext>
            </a:extLst>
          </p:cNvPr>
          <p:cNvSpPr/>
          <p:nvPr/>
        </p:nvSpPr>
        <p:spPr>
          <a:xfrm>
            <a:off x="1533423" y="2320277"/>
            <a:ext cx="1681533" cy="369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Calibration</a:t>
            </a:r>
          </a:p>
        </p:txBody>
      </p:sp>
      <p:sp>
        <p:nvSpPr>
          <p:cNvPr id="8" name="Rectangle: Rounded Corners 7">
            <a:extLst>
              <a:ext uri="{FF2B5EF4-FFF2-40B4-BE49-F238E27FC236}">
                <a16:creationId xmlns:a16="http://schemas.microsoft.com/office/drawing/2014/main" id="{81A74F0A-7B59-411D-82AA-7C018A26C269}"/>
              </a:ext>
            </a:extLst>
          </p:cNvPr>
          <p:cNvSpPr/>
          <p:nvPr/>
        </p:nvSpPr>
        <p:spPr>
          <a:xfrm>
            <a:off x="1573172" y="2765132"/>
            <a:ext cx="1640224" cy="44887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Observed data </a:t>
            </a:r>
          </a:p>
          <a:p>
            <a:pPr algn="ctr"/>
            <a:r>
              <a:rPr lang="en-US" sz="1400" b="1" dirty="0"/>
              <a:t>2015 - 2018</a:t>
            </a:r>
          </a:p>
        </p:txBody>
      </p:sp>
      <p:sp>
        <p:nvSpPr>
          <p:cNvPr id="41" name="TextBox 40">
            <a:extLst>
              <a:ext uri="{FF2B5EF4-FFF2-40B4-BE49-F238E27FC236}">
                <a16:creationId xmlns:a16="http://schemas.microsoft.com/office/drawing/2014/main" id="{70E3BC2A-C2F8-4D8B-A644-AA875E3A3604}"/>
              </a:ext>
            </a:extLst>
          </p:cNvPr>
          <p:cNvSpPr txBox="1"/>
          <p:nvPr/>
        </p:nvSpPr>
        <p:spPr>
          <a:xfrm>
            <a:off x="1320987" y="3251190"/>
            <a:ext cx="1358267" cy="247334"/>
          </a:xfrm>
          <a:prstGeom prst="rect">
            <a:avLst/>
          </a:prstGeom>
          <a:noFill/>
        </p:spPr>
        <p:txBody>
          <a:bodyPr wrap="square" rtlCol="0">
            <a:spAutoFit/>
          </a:bodyPr>
          <a:lstStyle/>
          <a:p>
            <a:pPr algn="ctr"/>
            <a:r>
              <a:rPr lang="en-US" sz="1600" i="1" dirty="0"/>
              <a:t>Example</a:t>
            </a:r>
          </a:p>
        </p:txBody>
      </p:sp>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069B54D1-D0BD-4FD0-B075-4159ED5A280F}"/>
                  </a:ext>
                </a:extLst>
              </p:cNvPr>
              <p:cNvGraphicFramePr>
                <a:graphicFrameLocks noChangeAspect="1"/>
              </p:cNvGraphicFramePr>
              <p:nvPr/>
            </p:nvGraphicFramePr>
            <p:xfrm>
              <a:off x="2421972" y="3270525"/>
              <a:ext cx="694278" cy="247335"/>
            </p:xfrm>
            <a:graphic>
              <a:graphicData uri="http://schemas.microsoft.com/office/powerpoint/2016/slidezoom">
                <pslz:sldZm>
                  <pslz:sldZmObj sldId="260" cId="2580273676">
                    <pslz:zmPr id="{53A04C56-3312-4491-ABAD-0AD8BD63EFB4}" returnToParent="0" transitionDur="1000">
                      <p166:blipFill xmlns:p166="http://schemas.microsoft.com/office/powerpoint/2016/6/main">
                        <a:blip r:embed="rId3"/>
                        <a:stretch>
                          <a:fillRect/>
                        </a:stretch>
                      </p166:blipFill>
                      <p166:spPr xmlns:p166="http://schemas.microsoft.com/office/powerpoint/2016/6/main">
                        <a:xfrm>
                          <a:off x="0" y="0"/>
                          <a:ext cx="694278" cy="247335"/>
                        </a:xfrm>
                        <a:prstGeom prst="rect">
                          <a:avLst/>
                        </a:prstGeom>
                        <a:ln w="3175">
                          <a:solidFill>
                            <a:prstClr val="ltGray"/>
                          </a:solidFill>
                        </a:ln>
                      </p166:spPr>
                    </pslz:zmPr>
                  </pslz:sldZmObj>
                </pslz:sldZm>
              </a:graphicData>
            </a:graphic>
          </p:graphicFrame>
        </mc:Choice>
        <mc:Fallback xmlns="">
          <p:pic>
            <p:nvPicPr>
              <p:cNvPr id="44" name="Slide Zoom 43">
                <a:hlinkClick r:id="rId10" action="ppaction://hlinksldjump"/>
                <a:extLst>
                  <a:ext uri="{FF2B5EF4-FFF2-40B4-BE49-F238E27FC236}">
                    <a16:creationId xmlns:a16="http://schemas.microsoft.com/office/drawing/2014/main" id="{069B54D1-D0BD-4FD0-B075-4159ED5A280F}"/>
                  </a:ext>
                </a:extLst>
              </p:cNvPr>
              <p:cNvPicPr>
                <a:picLocks noGrp="1" noRot="1" noChangeAspect="1" noMove="1" noResize="1" noEditPoints="1" noAdjustHandles="1" noChangeArrowheads="1" noChangeShapeType="1"/>
              </p:cNvPicPr>
              <p:nvPr/>
            </p:nvPicPr>
            <p:blipFill>
              <a:blip r:embed="rId11"/>
              <a:stretch>
                <a:fillRect/>
              </a:stretch>
            </p:blipFill>
            <p:spPr>
              <a:xfrm>
                <a:off x="2421972" y="3270525"/>
                <a:ext cx="694278" cy="247335"/>
              </a:xfrm>
              <a:prstGeom prst="rect">
                <a:avLst/>
              </a:prstGeom>
              <a:ln w="3175">
                <a:solidFill>
                  <a:prstClr val="ltGray"/>
                </a:solidFill>
              </a:ln>
            </p:spPr>
          </p:pic>
        </mc:Fallback>
      </mc:AlternateContent>
      <p:sp>
        <p:nvSpPr>
          <p:cNvPr id="29" name="Rectangle: Rounded Corners 28">
            <a:extLst>
              <a:ext uri="{FF2B5EF4-FFF2-40B4-BE49-F238E27FC236}">
                <a16:creationId xmlns:a16="http://schemas.microsoft.com/office/drawing/2014/main" id="{48599917-BB22-430C-9351-A8A3BD7F34DA}"/>
              </a:ext>
            </a:extLst>
          </p:cNvPr>
          <p:cNvSpPr/>
          <p:nvPr/>
        </p:nvSpPr>
        <p:spPr>
          <a:xfrm>
            <a:off x="1652305" y="2873818"/>
            <a:ext cx="2068795" cy="152862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A75D8B5-7407-42B3-BC7F-070F3CB1E9BC}"/>
              </a:ext>
            </a:extLst>
          </p:cNvPr>
          <p:cNvSpPr/>
          <p:nvPr/>
        </p:nvSpPr>
        <p:spPr>
          <a:xfrm>
            <a:off x="1847108" y="2966651"/>
            <a:ext cx="1681533" cy="369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Validation</a:t>
            </a:r>
          </a:p>
        </p:txBody>
      </p:sp>
      <p:sp>
        <p:nvSpPr>
          <p:cNvPr id="7" name="Rectangle: Rounded Corners 6">
            <a:extLst>
              <a:ext uri="{FF2B5EF4-FFF2-40B4-BE49-F238E27FC236}">
                <a16:creationId xmlns:a16="http://schemas.microsoft.com/office/drawing/2014/main" id="{A48A8858-4B4D-4745-B8CF-CADE063A086E}"/>
              </a:ext>
            </a:extLst>
          </p:cNvPr>
          <p:cNvSpPr/>
          <p:nvPr/>
        </p:nvSpPr>
        <p:spPr>
          <a:xfrm>
            <a:off x="1845935" y="3419331"/>
            <a:ext cx="1681533" cy="36995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Recent most year </a:t>
            </a:r>
          </a:p>
          <a:p>
            <a:pPr algn="ctr"/>
            <a:r>
              <a:rPr lang="en-US" sz="1400" b="1" dirty="0"/>
              <a:t>2019</a:t>
            </a:r>
          </a:p>
        </p:txBody>
      </p:sp>
      <p:sp>
        <p:nvSpPr>
          <p:cNvPr id="30" name="TextBox 29">
            <a:extLst>
              <a:ext uri="{FF2B5EF4-FFF2-40B4-BE49-F238E27FC236}">
                <a16:creationId xmlns:a16="http://schemas.microsoft.com/office/drawing/2014/main" id="{62AB5008-4627-4945-8738-5206F42FB84F}"/>
              </a:ext>
            </a:extLst>
          </p:cNvPr>
          <p:cNvSpPr txBox="1"/>
          <p:nvPr/>
        </p:nvSpPr>
        <p:spPr>
          <a:xfrm>
            <a:off x="2109811" y="3965678"/>
            <a:ext cx="1358267" cy="276999"/>
          </a:xfrm>
          <a:prstGeom prst="rect">
            <a:avLst/>
          </a:prstGeom>
          <a:noFill/>
        </p:spPr>
        <p:txBody>
          <a:bodyPr wrap="square" rtlCol="0">
            <a:spAutoFit/>
          </a:bodyPr>
          <a:lstStyle/>
          <a:p>
            <a:pPr algn="ctr"/>
            <a:r>
              <a:rPr lang="en-US" sz="1200" b="1" dirty="0"/>
              <a:t>Very Frequent</a:t>
            </a:r>
          </a:p>
        </p:txBody>
      </p:sp>
      <p:sp>
        <p:nvSpPr>
          <p:cNvPr id="36" name="TextBox 35">
            <a:extLst>
              <a:ext uri="{FF2B5EF4-FFF2-40B4-BE49-F238E27FC236}">
                <a16:creationId xmlns:a16="http://schemas.microsoft.com/office/drawing/2014/main" id="{4C72DAFB-A00B-479A-9E0E-549D9DAC252E}"/>
              </a:ext>
            </a:extLst>
          </p:cNvPr>
          <p:cNvSpPr txBox="1"/>
          <p:nvPr/>
        </p:nvSpPr>
        <p:spPr>
          <a:xfrm>
            <a:off x="10032999" y="6024059"/>
            <a:ext cx="1209667" cy="369332"/>
          </a:xfrm>
          <a:prstGeom prst="rect">
            <a:avLst/>
          </a:prstGeom>
          <a:noFill/>
        </p:spPr>
        <p:txBody>
          <a:bodyPr wrap="square" rtlCol="0">
            <a:spAutoFit/>
          </a:bodyPr>
          <a:lstStyle/>
          <a:p>
            <a:r>
              <a:rPr lang="en-US" dirty="0"/>
              <a:t>Year -2030</a:t>
            </a:r>
          </a:p>
        </p:txBody>
      </p:sp>
      <p:sp>
        <p:nvSpPr>
          <p:cNvPr id="37" name="TextBox 36">
            <a:extLst>
              <a:ext uri="{FF2B5EF4-FFF2-40B4-BE49-F238E27FC236}">
                <a16:creationId xmlns:a16="http://schemas.microsoft.com/office/drawing/2014/main" id="{3BEB7298-7FBC-467D-81DF-B3C3B612934A}"/>
              </a:ext>
            </a:extLst>
          </p:cNvPr>
          <p:cNvSpPr txBox="1"/>
          <p:nvPr/>
        </p:nvSpPr>
        <p:spPr>
          <a:xfrm>
            <a:off x="6785519" y="6002620"/>
            <a:ext cx="1209667" cy="369332"/>
          </a:xfrm>
          <a:prstGeom prst="rect">
            <a:avLst/>
          </a:prstGeom>
          <a:noFill/>
        </p:spPr>
        <p:txBody>
          <a:bodyPr wrap="square" rtlCol="0">
            <a:spAutoFit/>
          </a:bodyPr>
          <a:lstStyle/>
          <a:p>
            <a:r>
              <a:rPr lang="en-US" dirty="0"/>
              <a:t>Year -2025</a:t>
            </a:r>
          </a:p>
        </p:txBody>
      </p:sp>
      <p:sp>
        <p:nvSpPr>
          <p:cNvPr id="38" name="TextBox 37">
            <a:extLst>
              <a:ext uri="{FF2B5EF4-FFF2-40B4-BE49-F238E27FC236}">
                <a16:creationId xmlns:a16="http://schemas.microsoft.com/office/drawing/2014/main" id="{8F85CEC1-DB11-4CFB-9AF0-C40370EA1A6F}"/>
              </a:ext>
            </a:extLst>
          </p:cNvPr>
          <p:cNvSpPr txBox="1"/>
          <p:nvPr/>
        </p:nvSpPr>
        <p:spPr>
          <a:xfrm>
            <a:off x="1436077" y="921106"/>
            <a:ext cx="2329541" cy="646331"/>
          </a:xfrm>
          <a:prstGeom prst="rect">
            <a:avLst/>
          </a:prstGeom>
          <a:noFill/>
        </p:spPr>
        <p:txBody>
          <a:bodyPr wrap="square" rtlCol="0">
            <a:spAutoFit/>
          </a:bodyPr>
          <a:lstStyle/>
          <a:p>
            <a:pPr algn="ctr"/>
            <a:r>
              <a:rPr lang="en-US" b="1" dirty="0"/>
              <a:t>Operational Model</a:t>
            </a:r>
          </a:p>
          <a:p>
            <a:pPr algn="ctr"/>
            <a:r>
              <a:rPr lang="en-US" dirty="0"/>
              <a:t>Advanced model in FL</a:t>
            </a:r>
          </a:p>
        </p:txBody>
      </p:sp>
      <p:sp>
        <p:nvSpPr>
          <p:cNvPr id="43" name="TextBox 42">
            <a:extLst>
              <a:ext uri="{FF2B5EF4-FFF2-40B4-BE49-F238E27FC236}">
                <a16:creationId xmlns:a16="http://schemas.microsoft.com/office/drawing/2014/main" id="{C2C3F84A-AF81-4333-9F2D-11186E6D125B}"/>
              </a:ext>
            </a:extLst>
          </p:cNvPr>
          <p:cNvSpPr txBox="1"/>
          <p:nvPr/>
        </p:nvSpPr>
        <p:spPr>
          <a:xfrm>
            <a:off x="4518167" y="969332"/>
            <a:ext cx="2900442" cy="646331"/>
          </a:xfrm>
          <a:prstGeom prst="rect">
            <a:avLst/>
          </a:prstGeom>
          <a:noFill/>
        </p:spPr>
        <p:txBody>
          <a:bodyPr wrap="square" rtlCol="0">
            <a:spAutoFit/>
          </a:bodyPr>
          <a:lstStyle/>
          <a:p>
            <a:pPr algn="ctr"/>
            <a:r>
              <a:rPr lang="en-US" b="1" dirty="0"/>
              <a:t>Updates &amp; Maintenance </a:t>
            </a:r>
          </a:p>
          <a:p>
            <a:pPr algn="ctr"/>
            <a:r>
              <a:rPr lang="en-US" dirty="0"/>
              <a:t>Completely In-House </a:t>
            </a:r>
          </a:p>
        </p:txBody>
      </p:sp>
      <p:pic>
        <p:nvPicPr>
          <p:cNvPr id="45" name="Picture 44">
            <a:extLst>
              <a:ext uri="{FF2B5EF4-FFF2-40B4-BE49-F238E27FC236}">
                <a16:creationId xmlns:a16="http://schemas.microsoft.com/office/drawing/2014/main" id="{BA73CF8B-4C1E-4B75-89E8-9610F9B5620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623124" y="3326848"/>
            <a:ext cx="1181163" cy="1101808"/>
          </a:xfrm>
          <a:prstGeom prst="rect">
            <a:avLst/>
          </a:prstGeom>
        </p:spPr>
      </p:pic>
      <p:pic>
        <p:nvPicPr>
          <p:cNvPr id="47" name="Picture 46">
            <a:extLst>
              <a:ext uri="{FF2B5EF4-FFF2-40B4-BE49-F238E27FC236}">
                <a16:creationId xmlns:a16="http://schemas.microsoft.com/office/drawing/2014/main" id="{566CBC88-CED2-4B3F-8150-45B9197B56D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469404" y="3341391"/>
            <a:ext cx="1181163" cy="1104860"/>
          </a:xfrm>
          <a:prstGeom prst="rect">
            <a:avLst/>
          </a:prstGeom>
        </p:spPr>
      </p:pic>
      <p:pic>
        <p:nvPicPr>
          <p:cNvPr id="48" name="Picture 47">
            <a:extLst>
              <a:ext uri="{FF2B5EF4-FFF2-40B4-BE49-F238E27FC236}">
                <a16:creationId xmlns:a16="http://schemas.microsoft.com/office/drawing/2014/main" id="{BD37E90E-E26F-4752-87B2-81ED920989A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058100" y="3326848"/>
            <a:ext cx="1178118" cy="1105057"/>
          </a:xfrm>
          <a:prstGeom prst="rect">
            <a:avLst/>
          </a:prstGeom>
        </p:spPr>
      </p:pic>
      <p:pic>
        <p:nvPicPr>
          <p:cNvPr id="55" name="Picture 54">
            <a:extLst>
              <a:ext uri="{FF2B5EF4-FFF2-40B4-BE49-F238E27FC236}">
                <a16:creationId xmlns:a16="http://schemas.microsoft.com/office/drawing/2014/main" id="{ECB09AFE-2031-4DA8-9B2B-3A35CC783E85}"/>
              </a:ext>
            </a:extLst>
          </p:cNvPr>
          <p:cNvPicPr>
            <a:picLocks noChangeAspect="1"/>
          </p:cNvPicPr>
          <p:nvPr/>
        </p:nvPicPr>
        <p:blipFill>
          <a:blip r:embed="rId15"/>
          <a:stretch>
            <a:fillRect/>
          </a:stretch>
        </p:blipFill>
        <p:spPr>
          <a:xfrm>
            <a:off x="5669622" y="1767456"/>
            <a:ext cx="1115897" cy="997676"/>
          </a:xfrm>
          <a:prstGeom prst="rect">
            <a:avLst/>
          </a:prstGeom>
        </p:spPr>
      </p:pic>
      <p:sp>
        <p:nvSpPr>
          <p:cNvPr id="56" name="Rectangle 55">
            <a:extLst>
              <a:ext uri="{FF2B5EF4-FFF2-40B4-BE49-F238E27FC236}">
                <a16:creationId xmlns:a16="http://schemas.microsoft.com/office/drawing/2014/main" id="{66732F0E-0224-4D36-9335-B2F71BC20901}"/>
              </a:ext>
            </a:extLst>
          </p:cNvPr>
          <p:cNvSpPr/>
          <p:nvPr/>
        </p:nvSpPr>
        <p:spPr>
          <a:xfrm>
            <a:off x="4209346" y="1679717"/>
            <a:ext cx="45719" cy="41416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058A579E-9982-4327-8303-DFAB2977DDAE}"/>
              </a:ext>
            </a:extLst>
          </p:cNvPr>
          <p:cNvPicPr>
            <a:picLocks noChangeAspect="1"/>
          </p:cNvPicPr>
          <p:nvPr/>
        </p:nvPicPr>
        <p:blipFill>
          <a:blip r:embed="rId15"/>
          <a:stretch>
            <a:fillRect/>
          </a:stretch>
        </p:blipFill>
        <p:spPr>
          <a:xfrm>
            <a:off x="9207095" y="1787483"/>
            <a:ext cx="1115897" cy="997676"/>
          </a:xfrm>
          <a:prstGeom prst="rect">
            <a:avLst/>
          </a:prstGeom>
        </p:spPr>
      </p:pic>
      <p:pic>
        <p:nvPicPr>
          <p:cNvPr id="58" name="Picture 57">
            <a:extLst>
              <a:ext uri="{FF2B5EF4-FFF2-40B4-BE49-F238E27FC236}">
                <a16:creationId xmlns:a16="http://schemas.microsoft.com/office/drawing/2014/main" id="{BA5EC4F8-882E-4EE2-8470-666BEA34D05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211820" y="3358398"/>
            <a:ext cx="1181163" cy="1104860"/>
          </a:xfrm>
          <a:prstGeom prst="rect">
            <a:avLst/>
          </a:prstGeom>
        </p:spPr>
      </p:pic>
      <p:sp>
        <p:nvSpPr>
          <p:cNvPr id="10" name="TextBox 9">
            <a:extLst>
              <a:ext uri="{FF2B5EF4-FFF2-40B4-BE49-F238E27FC236}">
                <a16:creationId xmlns:a16="http://schemas.microsoft.com/office/drawing/2014/main" id="{0D249430-EAB0-4D5D-BB0A-C0E11DB00A0C}"/>
              </a:ext>
            </a:extLst>
          </p:cNvPr>
          <p:cNvSpPr txBox="1"/>
          <p:nvPr/>
        </p:nvSpPr>
        <p:spPr>
          <a:xfrm>
            <a:off x="921020" y="6481823"/>
            <a:ext cx="4438058" cy="369332"/>
          </a:xfrm>
          <a:prstGeom prst="rect">
            <a:avLst/>
          </a:prstGeom>
          <a:noFill/>
        </p:spPr>
        <p:txBody>
          <a:bodyPr wrap="square" rtlCol="0">
            <a:spAutoFit/>
          </a:bodyPr>
          <a:lstStyle/>
          <a:p>
            <a:endParaRPr lang="en-US" dirty="0"/>
          </a:p>
        </p:txBody>
      </p:sp>
      <p:sp>
        <p:nvSpPr>
          <p:cNvPr id="59" name="Title 1">
            <a:extLst>
              <a:ext uri="{FF2B5EF4-FFF2-40B4-BE49-F238E27FC236}">
                <a16:creationId xmlns:a16="http://schemas.microsoft.com/office/drawing/2014/main" id="{49E932FC-D269-435D-B2E1-0598AA2860E2}"/>
              </a:ext>
            </a:extLst>
          </p:cNvPr>
          <p:cNvSpPr>
            <a:spLocks noGrp="1"/>
          </p:cNvSpPr>
          <p:nvPr>
            <p:ph type="title"/>
          </p:nvPr>
        </p:nvSpPr>
        <p:spPr>
          <a:xfrm>
            <a:off x="210879" y="218484"/>
            <a:ext cx="10515600" cy="486260"/>
          </a:xfrm>
        </p:spPr>
        <p:txBody>
          <a:bodyPr>
            <a:noAutofit/>
          </a:bodyPr>
          <a:lstStyle/>
          <a:p>
            <a:r>
              <a:rPr lang="en-US" sz="3600" b="1" dirty="0"/>
              <a:t>Model life cycle</a:t>
            </a:r>
          </a:p>
        </p:txBody>
      </p:sp>
      <p:sp>
        <p:nvSpPr>
          <p:cNvPr id="60" name="TextBox 59">
            <a:extLst>
              <a:ext uri="{FF2B5EF4-FFF2-40B4-BE49-F238E27FC236}">
                <a16:creationId xmlns:a16="http://schemas.microsoft.com/office/drawing/2014/main" id="{72E7D296-E7A0-4A30-9FBD-A405957C7F99}"/>
              </a:ext>
            </a:extLst>
          </p:cNvPr>
          <p:cNvSpPr txBox="1"/>
          <p:nvPr/>
        </p:nvSpPr>
        <p:spPr>
          <a:xfrm>
            <a:off x="11824677" y="6557108"/>
            <a:ext cx="367323" cy="369332"/>
          </a:xfrm>
          <a:prstGeom prst="rect">
            <a:avLst/>
          </a:prstGeom>
          <a:noFill/>
        </p:spPr>
        <p:txBody>
          <a:bodyPr wrap="square" rtlCol="0">
            <a:spAutoFit/>
          </a:bodyPr>
          <a:lstStyle/>
          <a:p>
            <a:fld id="{7CF2ACEF-4BCA-41AC-A47B-E99CF8E783B8}" type="slidenum">
              <a:rPr lang="en-US" smtClean="0"/>
              <a:t>8</a:t>
            </a:fld>
            <a:endParaRPr lang="en-US" dirty="0"/>
          </a:p>
        </p:txBody>
      </p:sp>
    </p:spTree>
    <p:extLst>
      <p:ext uri="{BB962C8B-B14F-4D97-AF65-F5344CB8AC3E}">
        <p14:creationId xmlns:p14="http://schemas.microsoft.com/office/powerpoint/2010/main" val="3321613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60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90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90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110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110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90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110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3" grpId="0"/>
      <p:bldP spid="5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B2C8572B-263B-4C79-9A75-544D8FBE50E5}"/>
              </a:ext>
            </a:extLst>
          </p:cNvPr>
          <p:cNvSpPr/>
          <p:nvPr/>
        </p:nvSpPr>
        <p:spPr>
          <a:xfrm>
            <a:off x="1006071" y="1690688"/>
            <a:ext cx="2349661" cy="208908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A91A246-9158-4040-941E-1C61423ACEF3}"/>
              </a:ext>
            </a:extLst>
          </p:cNvPr>
          <p:cNvSpPr txBox="1"/>
          <p:nvPr/>
        </p:nvSpPr>
        <p:spPr>
          <a:xfrm>
            <a:off x="1454327" y="3415351"/>
            <a:ext cx="1542670" cy="369332"/>
          </a:xfrm>
          <a:prstGeom prst="rect">
            <a:avLst/>
          </a:prstGeom>
          <a:noFill/>
        </p:spPr>
        <p:txBody>
          <a:bodyPr wrap="square" rtlCol="0">
            <a:spAutoFit/>
          </a:bodyPr>
          <a:lstStyle/>
          <a:p>
            <a:pPr algn="ctr"/>
            <a:r>
              <a:rPr lang="en-US" b="1" dirty="0"/>
              <a:t>One Time</a:t>
            </a:r>
          </a:p>
        </p:txBody>
      </p:sp>
      <p:sp>
        <p:nvSpPr>
          <p:cNvPr id="31" name="Rectangle: Rounded Corners 30">
            <a:extLst>
              <a:ext uri="{FF2B5EF4-FFF2-40B4-BE49-F238E27FC236}">
                <a16:creationId xmlns:a16="http://schemas.microsoft.com/office/drawing/2014/main" id="{338CB4F9-213E-46A9-804C-02E553DAFB46}"/>
              </a:ext>
            </a:extLst>
          </p:cNvPr>
          <p:cNvSpPr/>
          <p:nvPr/>
        </p:nvSpPr>
        <p:spPr>
          <a:xfrm>
            <a:off x="4198212" y="1690688"/>
            <a:ext cx="2349661" cy="2091292"/>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041708E-E1CE-4F02-A42E-C07CC6BBAF05}"/>
              </a:ext>
            </a:extLst>
          </p:cNvPr>
          <p:cNvSpPr txBox="1"/>
          <p:nvPr/>
        </p:nvSpPr>
        <p:spPr>
          <a:xfrm>
            <a:off x="4724731" y="3426589"/>
            <a:ext cx="1542670" cy="369332"/>
          </a:xfrm>
          <a:prstGeom prst="rect">
            <a:avLst/>
          </a:prstGeom>
          <a:noFill/>
        </p:spPr>
        <p:txBody>
          <a:bodyPr wrap="square" rtlCol="0">
            <a:spAutoFit/>
          </a:bodyPr>
          <a:lstStyle/>
          <a:p>
            <a:pPr algn="ctr"/>
            <a:r>
              <a:rPr lang="en-US" b="1" dirty="0"/>
              <a:t>Every 5 Years</a:t>
            </a:r>
          </a:p>
        </p:txBody>
      </p:sp>
      <p:sp>
        <p:nvSpPr>
          <p:cNvPr id="29" name="Rectangle: Rounded Corners 28">
            <a:extLst>
              <a:ext uri="{FF2B5EF4-FFF2-40B4-BE49-F238E27FC236}">
                <a16:creationId xmlns:a16="http://schemas.microsoft.com/office/drawing/2014/main" id="{48599917-BB22-430C-9351-A8A3BD7F34DA}"/>
              </a:ext>
            </a:extLst>
          </p:cNvPr>
          <p:cNvSpPr/>
          <p:nvPr/>
        </p:nvSpPr>
        <p:spPr>
          <a:xfrm>
            <a:off x="7373073" y="1690688"/>
            <a:ext cx="2349661" cy="20924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5B77-9DB0-4FDF-9009-42A796189572}"/>
              </a:ext>
            </a:extLst>
          </p:cNvPr>
          <p:cNvSpPr>
            <a:spLocks noGrp="1"/>
          </p:cNvSpPr>
          <p:nvPr>
            <p:ph type="title"/>
          </p:nvPr>
        </p:nvSpPr>
        <p:spPr>
          <a:xfrm>
            <a:off x="838200" y="365125"/>
            <a:ext cx="10515600" cy="1325563"/>
          </a:xfrm>
        </p:spPr>
        <p:txBody>
          <a:bodyPr/>
          <a:lstStyle/>
          <a:p>
            <a:r>
              <a:rPr lang="en-US" dirty="0"/>
              <a:t>High Level View (model life cycle)</a:t>
            </a:r>
          </a:p>
        </p:txBody>
      </p:sp>
      <p:sp>
        <p:nvSpPr>
          <p:cNvPr id="4" name="Rectangle 3">
            <a:extLst>
              <a:ext uri="{FF2B5EF4-FFF2-40B4-BE49-F238E27FC236}">
                <a16:creationId xmlns:a16="http://schemas.microsoft.com/office/drawing/2014/main" id="{AA32DBE4-1B2F-442F-9DC6-C87176366D34}"/>
              </a:ext>
            </a:extLst>
          </p:cNvPr>
          <p:cNvSpPr/>
          <p:nvPr/>
        </p:nvSpPr>
        <p:spPr>
          <a:xfrm>
            <a:off x="1251217" y="1810845"/>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Estimation</a:t>
            </a:r>
          </a:p>
        </p:txBody>
      </p:sp>
      <p:sp>
        <p:nvSpPr>
          <p:cNvPr id="5" name="Rectangle 4">
            <a:extLst>
              <a:ext uri="{FF2B5EF4-FFF2-40B4-BE49-F238E27FC236}">
                <a16:creationId xmlns:a16="http://schemas.microsoft.com/office/drawing/2014/main" id="{9BC3A722-BBB8-47ED-ABF2-6F8B0C795908}"/>
              </a:ext>
            </a:extLst>
          </p:cNvPr>
          <p:cNvSpPr/>
          <p:nvPr/>
        </p:nvSpPr>
        <p:spPr>
          <a:xfrm>
            <a:off x="4416259" y="1813854"/>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Calibration</a:t>
            </a:r>
          </a:p>
        </p:txBody>
      </p:sp>
      <p:sp>
        <p:nvSpPr>
          <p:cNvPr id="6" name="Rectangle 5">
            <a:extLst>
              <a:ext uri="{FF2B5EF4-FFF2-40B4-BE49-F238E27FC236}">
                <a16:creationId xmlns:a16="http://schemas.microsoft.com/office/drawing/2014/main" id="{9A75D8B5-7407-42B3-BC7F-070F3CB1E9BC}"/>
              </a:ext>
            </a:extLst>
          </p:cNvPr>
          <p:cNvSpPr/>
          <p:nvPr/>
        </p:nvSpPr>
        <p:spPr>
          <a:xfrm>
            <a:off x="7594323" y="1817759"/>
            <a:ext cx="1909823" cy="50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Validation</a:t>
            </a:r>
          </a:p>
        </p:txBody>
      </p:sp>
      <p:sp>
        <p:nvSpPr>
          <p:cNvPr id="7" name="Rectangle: Rounded Corners 6">
            <a:extLst>
              <a:ext uri="{FF2B5EF4-FFF2-40B4-BE49-F238E27FC236}">
                <a16:creationId xmlns:a16="http://schemas.microsoft.com/office/drawing/2014/main" id="{A48A8858-4B4D-4745-B8CF-CADE063A086E}"/>
              </a:ext>
            </a:extLst>
          </p:cNvPr>
          <p:cNvSpPr/>
          <p:nvPr/>
        </p:nvSpPr>
        <p:spPr>
          <a:xfrm>
            <a:off x="7592991" y="2437393"/>
            <a:ext cx="1909823" cy="50639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Recent most year </a:t>
            </a:r>
          </a:p>
          <a:p>
            <a:pPr algn="ctr"/>
            <a:r>
              <a:rPr lang="en-US" sz="1400" b="1" dirty="0"/>
              <a:t>2019</a:t>
            </a:r>
          </a:p>
        </p:txBody>
      </p:sp>
      <p:sp>
        <p:nvSpPr>
          <p:cNvPr id="8" name="Rectangle: Rounded Corners 7">
            <a:extLst>
              <a:ext uri="{FF2B5EF4-FFF2-40B4-BE49-F238E27FC236}">
                <a16:creationId xmlns:a16="http://schemas.microsoft.com/office/drawing/2014/main" id="{81A74F0A-7B59-411D-82AA-7C018A26C269}"/>
              </a:ext>
            </a:extLst>
          </p:cNvPr>
          <p:cNvSpPr/>
          <p:nvPr/>
        </p:nvSpPr>
        <p:spPr>
          <a:xfrm>
            <a:off x="4461404" y="2422776"/>
            <a:ext cx="1862906" cy="61442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Observed data </a:t>
            </a:r>
          </a:p>
          <a:p>
            <a:pPr algn="ctr"/>
            <a:r>
              <a:rPr lang="en-US" sz="1400" b="1" dirty="0"/>
              <a:t>2015 - 2018</a:t>
            </a:r>
          </a:p>
        </p:txBody>
      </p:sp>
      <p:sp>
        <p:nvSpPr>
          <p:cNvPr id="9" name="Rectangle: Rounded Corners 8">
            <a:extLst>
              <a:ext uri="{FF2B5EF4-FFF2-40B4-BE49-F238E27FC236}">
                <a16:creationId xmlns:a16="http://schemas.microsoft.com/office/drawing/2014/main" id="{12DA341D-13FE-48D8-BD52-1082E58E1344}"/>
              </a:ext>
            </a:extLst>
          </p:cNvPr>
          <p:cNvSpPr/>
          <p:nvPr/>
        </p:nvSpPr>
        <p:spPr>
          <a:xfrm>
            <a:off x="1251217" y="2437393"/>
            <a:ext cx="1909823" cy="61442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Known Universe Control Totals </a:t>
            </a:r>
          </a:p>
          <a:p>
            <a:pPr algn="ctr"/>
            <a:r>
              <a:rPr lang="en-US" sz="1400" b="1" dirty="0"/>
              <a:t>2013 - 2017</a:t>
            </a:r>
          </a:p>
        </p:txBody>
      </p:sp>
      <p:grpSp>
        <p:nvGrpSpPr>
          <p:cNvPr id="35" name="Group 34">
            <a:extLst>
              <a:ext uri="{FF2B5EF4-FFF2-40B4-BE49-F238E27FC236}">
                <a16:creationId xmlns:a16="http://schemas.microsoft.com/office/drawing/2014/main" id="{C2F8C1D0-0D41-4A14-8FFF-8287DB018CAD}"/>
              </a:ext>
            </a:extLst>
          </p:cNvPr>
          <p:cNvGrpSpPr/>
          <p:nvPr/>
        </p:nvGrpSpPr>
        <p:grpSpPr>
          <a:xfrm>
            <a:off x="838200" y="5907040"/>
            <a:ext cx="10756393" cy="474045"/>
            <a:chOff x="838199" y="5241198"/>
            <a:chExt cx="10756393" cy="474045"/>
          </a:xfrm>
        </p:grpSpPr>
        <p:cxnSp>
          <p:nvCxnSpPr>
            <p:cNvPr id="12" name="Straight Arrow Connector 11">
              <a:extLst>
                <a:ext uri="{FF2B5EF4-FFF2-40B4-BE49-F238E27FC236}">
                  <a16:creationId xmlns:a16="http://schemas.microsoft.com/office/drawing/2014/main" id="{9D5D3862-48CB-4B7B-B7DA-5D62E9D520E1}"/>
                </a:ext>
              </a:extLst>
            </p:cNvPr>
            <p:cNvCxnSpPr>
              <a:cxnSpLocks/>
            </p:cNvCxnSpPr>
            <p:nvPr/>
          </p:nvCxnSpPr>
          <p:spPr>
            <a:xfrm>
              <a:off x="1006071" y="5241198"/>
              <a:ext cx="10588521" cy="0"/>
            </a:xfrm>
            <a:prstGeom prst="straightConnector1">
              <a:avLst/>
            </a:prstGeom>
            <a:ln w="1270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2A7F80-568A-49D4-B6E7-C62A1E2CF11C}"/>
                </a:ext>
              </a:extLst>
            </p:cNvPr>
            <p:cNvSpPr txBox="1"/>
            <p:nvPr/>
          </p:nvSpPr>
          <p:spPr>
            <a:xfrm>
              <a:off x="838199" y="5329493"/>
              <a:ext cx="1379221" cy="369332"/>
            </a:xfrm>
            <a:prstGeom prst="rect">
              <a:avLst/>
            </a:prstGeom>
            <a:noFill/>
          </p:spPr>
          <p:txBody>
            <a:bodyPr wrap="square" rtlCol="0">
              <a:spAutoFit/>
            </a:bodyPr>
            <a:lstStyle/>
            <a:p>
              <a:r>
                <a:rPr lang="en-US" dirty="0"/>
                <a:t>Year - 2015</a:t>
              </a:r>
            </a:p>
          </p:txBody>
        </p:sp>
        <p:sp>
          <p:nvSpPr>
            <p:cNvPr id="28" name="TextBox 27">
              <a:extLst>
                <a:ext uri="{FF2B5EF4-FFF2-40B4-BE49-F238E27FC236}">
                  <a16:creationId xmlns:a16="http://schemas.microsoft.com/office/drawing/2014/main" id="{01EBC1CF-D8C5-4464-AEE3-0E6F6CE8BEE2}"/>
                </a:ext>
              </a:extLst>
            </p:cNvPr>
            <p:cNvSpPr txBox="1"/>
            <p:nvPr/>
          </p:nvSpPr>
          <p:spPr>
            <a:xfrm>
              <a:off x="10032999" y="5345911"/>
              <a:ext cx="1209667" cy="369332"/>
            </a:xfrm>
            <a:prstGeom prst="rect">
              <a:avLst/>
            </a:prstGeom>
            <a:noFill/>
          </p:spPr>
          <p:txBody>
            <a:bodyPr wrap="square" rtlCol="0">
              <a:spAutoFit/>
            </a:bodyPr>
            <a:lstStyle/>
            <a:p>
              <a:r>
                <a:rPr lang="en-US" dirty="0"/>
                <a:t>Year -2020</a:t>
              </a:r>
            </a:p>
          </p:txBody>
        </p:sp>
      </p:grpSp>
      <p:sp>
        <p:nvSpPr>
          <p:cNvPr id="30" name="TextBox 29">
            <a:extLst>
              <a:ext uri="{FF2B5EF4-FFF2-40B4-BE49-F238E27FC236}">
                <a16:creationId xmlns:a16="http://schemas.microsoft.com/office/drawing/2014/main" id="{62AB5008-4627-4945-8738-5206F42FB84F}"/>
              </a:ext>
            </a:extLst>
          </p:cNvPr>
          <p:cNvSpPr txBox="1"/>
          <p:nvPr/>
        </p:nvSpPr>
        <p:spPr>
          <a:xfrm>
            <a:off x="7869396" y="3432373"/>
            <a:ext cx="1542670" cy="369332"/>
          </a:xfrm>
          <a:prstGeom prst="rect">
            <a:avLst/>
          </a:prstGeom>
          <a:noFill/>
        </p:spPr>
        <p:txBody>
          <a:bodyPr wrap="square" rtlCol="0">
            <a:spAutoFit/>
          </a:bodyPr>
          <a:lstStyle/>
          <a:p>
            <a:pPr algn="ctr"/>
            <a:r>
              <a:rPr lang="en-US" b="1" dirty="0"/>
              <a:t>Very Frequent</a:t>
            </a:r>
          </a:p>
        </p:txBody>
      </p:sp>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0D9164AC-57CE-40B1-8B17-BD647589316E}"/>
                  </a:ext>
                </a:extLst>
              </p:cNvPr>
              <p:cNvGraphicFramePr>
                <a:graphicFrameLocks noChangeAspect="1"/>
              </p:cNvGraphicFramePr>
              <p:nvPr/>
            </p:nvGraphicFramePr>
            <p:xfrm>
              <a:off x="8663940" y="3011129"/>
              <a:ext cx="745137" cy="395191"/>
            </p:xfrm>
            <a:graphic>
              <a:graphicData uri="http://schemas.microsoft.com/office/powerpoint/2016/slidezoom">
                <pslz:sldZm>
                  <pslz:sldZmObj sldId="259" cId="1758687001">
                    <pslz:zmPr id="{2D9D3F6A-F817-4417-9BEC-FDFDD8E64F54}" returnToParent="0" transitionDur="1000">
                      <p166:blipFill xmlns:p166="http://schemas.microsoft.com/office/powerpoint/2016/6/main">
                        <a:blip r:embed="rId3"/>
                        <a:stretch>
                          <a:fillRect/>
                        </a:stretch>
                      </p166:blipFill>
                      <p166:spPr xmlns:p166="http://schemas.microsoft.com/office/powerpoint/2016/6/main">
                        <a:xfrm>
                          <a:off x="0" y="0"/>
                          <a:ext cx="745137" cy="395191"/>
                        </a:xfrm>
                        <a:prstGeom prst="rect">
                          <a:avLst/>
                        </a:prstGeom>
                        <a:ln w="3175">
                          <a:solidFill>
                            <a:prstClr val="ltGray"/>
                          </a:solidFill>
                        </a:ln>
                      </p166:spPr>
                    </pslz:zmPr>
                  </pslz:sldZmObj>
                </pslz:sldZm>
              </a:graphicData>
            </a:graphic>
          </p:graphicFrame>
        </mc:Choice>
        <mc:Fallback xmlns="">
          <p:pic>
            <p:nvPicPr>
              <p:cNvPr id="39" name="Slide Zoom 38">
                <a:hlinkClick r:id="rId4" action="ppaction://hlinksldjump"/>
                <a:extLst>
                  <a:ext uri="{FF2B5EF4-FFF2-40B4-BE49-F238E27FC236}">
                    <a16:creationId xmlns:a16="http://schemas.microsoft.com/office/drawing/2014/main" id="{0D9164AC-57CE-40B1-8B17-BD647589316E}"/>
                  </a:ext>
                </a:extLst>
              </p:cNvPr>
              <p:cNvPicPr>
                <a:picLocks noGrp="1" noRot="1" noChangeAspect="1" noMove="1" noResize="1" noEditPoints="1" noAdjustHandles="1" noChangeArrowheads="1" noChangeShapeType="1"/>
              </p:cNvPicPr>
              <p:nvPr/>
            </p:nvPicPr>
            <p:blipFill>
              <a:blip r:embed="rId5"/>
              <a:stretch>
                <a:fillRect/>
              </a:stretch>
            </p:blipFill>
            <p:spPr>
              <a:xfrm>
                <a:off x="8663940" y="3011129"/>
                <a:ext cx="745137" cy="395191"/>
              </a:xfrm>
              <a:prstGeom prst="rect">
                <a:avLst/>
              </a:prstGeom>
              <a:ln w="3175">
                <a:solidFill>
                  <a:prstClr val="ltGray"/>
                </a:solidFill>
              </a:ln>
            </p:spPr>
          </p:pic>
        </mc:Fallback>
      </mc:AlternateContent>
      <p:sp>
        <p:nvSpPr>
          <p:cNvPr id="40" name="TextBox 39">
            <a:extLst>
              <a:ext uri="{FF2B5EF4-FFF2-40B4-BE49-F238E27FC236}">
                <a16:creationId xmlns:a16="http://schemas.microsoft.com/office/drawing/2014/main" id="{A21D01F9-19ED-4A9B-ACC2-E778EE50D1A7}"/>
              </a:ext>
            </a:extLst>
          </p:cNvPr>
          <p:cNvSpPr txBox="1"/>
          <p:nvPr/>
        </p:nvSpPr>
        <p:spPr>
          <a:xfrm>
            <a:off x="7390353" y="3028526"/>
            <a:ext cx="1542670" cy="338554"/>
          </a:xfrm>
          <a:prstGeom prst="rect">
            <a:avLst/>
          </a:prstGeom>
          <a:noFill/>
        </p:spPr>
        <p:txBody>
          <a:bodyPr wrap="square" rtlCol="0">
            <a:spAutoFit/>
          </a:bodyPr>
          <a:lstStyle/>
          <a:p>
            <a:pPr algn="ctr"/>
            <a:r>
              <a:rPr lang="en-US" sz="1600" i="1" dirty="0"/>
              <a:t>Example</a:t>
            </a:r>
          </a:p>
        </p:txBody>
      </p:sp>
      <p:sp>
        <p:nvSpPr>
          <p:cNvPr id="41" name="TextBox 40">
            <a:extLst>
              <a:ext uri="{FF2B5EF4-FFF2-40B4-BE49-F238E27FC236}">
                <a16:creationId xmlns:a16="http://schemas.microsoft.com/office/drawing/2014/main" id="{70E3BC2A-C2F8-4D8B-A644-AA875E3A3604}"/>
              </a:ext>
            </a:extLst>
          </p:cNvPr>
          <p:cNvSpPr txBox="1"/>
          <p:nvPr/>
        </p:nvSpPr>
        <p:spPr>
          <a:xfrm>
            <a:off x="4174982" y="3088099"/>
            <a:ext cx="1542670" cy="338554"/>
          </a:xfrm>
          <a:prstGeom prst="rect">
            <a:avLst/>
          </a:prstGeom>
          <a:noFill/>
        </p:spPr>
        <p:txBody>
          <a:bodyPr wrap="square" rtlCol="0">
            <a:spAutoFit/>
          </a:bodyPr>
          <a:lstStyle/>
          <a:p>
            <a:pPr algn="ctr"/>
            <a:r>
              <a:rPr lang="en-US" sz="1600" i="1" dirty="0"/>
              <a:t>Example</a:t>
            </a:r>
          </a:p>
        </p:txBody>
      </p:sp>
      <p:sp>
        <p:nvSpPr>
          <p:cNvPr id="42" name="TextBox 41">
            <a:extLst>
              <a:ext uri="{FF2B5EF4-FFF2-40B4-BE49-F238E27FC236}">
                <a16:creationId xmlns:a16="http://schemas.microsoft.com/office/drawing/2014/main" id="{18355DBA-BB7B-4799-BF15-DB15CC8468C7}"/>
              </a:ext>
            </a:extLst>
          </p:cNvPr>
          <p:cNvSpPr txBox="1"/>
          <p:nvPr/>
        </p:nvSpPr>
        <p:spPr>
          <a:xfrm>
            <a:off x="921019" y="3100405"/>
            <a:ext cx="1542670" cy="338554"/>
          </a:xfrm>
          <a:prstGeom prst="rect">
            <a:avLst/>
          </a:prstGeom>
          <a:noFill/>
        </p:spPr>
        <p:txBody>
          <a:bodyPr wrap="square" rtlCol="0">
            <a:spAutoFit/>
          </a:bodyPr>
          <a:lstStyle/>
          <a:p>
            <a:pPr algn="ctr"/>
            <a:r>
              <a:rPr lang="en-US" sz="1600" i="1" dirty="0"/>
              <a:t>Example</a:t>
            </a:r>
          </a:p>
        </p:txBody>
      </p:sp>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069B54D1-D0BD-4FD0-B075-4159ED5A280F}"/>
                  </a:ext>
                </a:extLst>
              </p:cNvPr>
              <p:cNvGraphicFramePr>
                <a:graphicFrameLocks noChangeAspect="1"/>
              </p:cNvGraphicFramePr>
              <p:nvPr/>
            </p:nvGraphicFramePr>
            <p:xfrm>
              <a:off x="5425440" y="3114564"/>
              <a:ext cx="788535" cy="338555"/>
            </p:xfrm>
            <a:graphic>
              <a:graphicData uri="http://schemas.microsoft.com/office/powerpoint/2016/slidezoom">
                <pslz:sldZm>
                  <pslz:sldZmObj sldId="260" cId="2580273676">
                    <pslz:zmPr id="{53A04C56-3312-4491-ABAD-0AD8BD63EFB4}" returnToParent="0" transitionDur="1000">
                      <p166:blipFill xmlns:p166="http://schemas.microsoft.com/office/powerpoint/2016/6/main">
                        <a:blip r:embed="rId6"/>
                        <a:stretch>
                          <a:fillRect/>
                        </a:stretch>
                      </p166:blipFill>
                      <p166:spPr xmlns:p166="http://schemas.microsoft.com/office/powerpoint/2016/6/main">
                        <a:xfrm>
                          <a:off x="0" y="0"/>
                          <a:ext cx="788535" cy="338555"/>
                        </a:xfrm>
                        <a:prstGeom prst="rect">
                          <a:avLst/>
                        </a:prstGeom>
                        <a:ln w="3175">
                          <a:solidFill>
                            <a:prstClr val="ltGray"/>
                          </a:solidFill>
                        </a:ln>
                      </p166:spPr>
                    </pslz:zmPr>
                  </pslz:sldZmObj>
                </pslz:sldZm>
              </a:graphicData>
            </a:graphic>
          </p:graphicFrame>
        </mc:Choice>
        <mc:Fallback xmlns="">
          <p:pic>
            <p:nvPicPr>
              <p:cNvPr id="44" name="Slide Zoom 43">
                <a:hlinkClick r:id="rId7" action="ppaction://hlinksldjump"/>
                <a:extLst>
                  <a:ext uri="{FF2B5EF4-FFF2-40B4-BE49-F238E27FC236}">
                    <a16:creationId xmlns:a16="http://schemas.microsoft.com/office/drawing/2014/main" id="{069B54D1-D0BD-4FD0-B075-4159ED5A280F}"/>
                  </a:ext>
                </a:extLst>
              </p:cNvPr>
              <p:cNvPicPr>
                <a:picLocks noGrp="1" noRot="1" noChangeAspect="1" noMove="1" noResize="1" noEditPoints="1" noAdjustHandles="1" noChangeArrowheads="1" noChangeShapeType="1"/>
              </p:cNvPicPr>
              <p:nvPr/>
            </p:nvPicPr>
            <p:blipFill>
              <a:blip r:embed="rId8"/>
              <a:stretch>
                <a:fillRect/>
              </a:stretch>
            </p:blipFill>
            <p:spPr>
              <a:xfrm>
                <a:off x="5425440" y="3114564"/>
                <a:ext cx="788535" cy="33855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6" name="Slide Zoom 45">
                <a:extLst>
                  <a:ext uri="{FF2B5EF4-FFF2-40B4-BE49-F238E27FC236}">
                    <a16:creationId xmlns:a16="http://schemas.microsoft.com/office/drawing/2014/main" id="{E86513F4-9144-475B-A626-4870DDC46647}"/>
                  </a:ext>
                </a:extLst>
              </p:cNvPr>
              <p:cNvGraphicFramePr>
                <a:graphicFrameLocks noChangeAspect="1"/>
              </p:cNvGraphicFramePr>
              <p:nvPr/>
            </p:nvGraphicFramePr>
            <p:xfrm>
              <a:off x="2217421" y="3099177"/>
              <a:ext cx="694524" cy="367472"/>
            </p:xfrm>
            <a:graphic>
              <a:graphicData uri="http://schemas.microsoft.com/office/powerpoint/2016/slidezoom">
                <pslz:sldZm>
                  <pslz:sldZmObj sldId="261" cId="594623837">
                    <pslz:zmPr id="{14939E6B-D911-448A-A9B4-6B2B15797F3D}" returnToParent="0" transitionDur="1000">
                      <p166:blipFill xmlns:p166="http://schemas.microsoft.com/office/powerpoint/2016/6/main">
                        <a:blip r:embed="rId9"/>
                        <a:stretch>
                          <a:fillRect/>
                        </a:stretch>
                      </p166:blipFill>
                      <p166:spPr xmlns:p166="http://schemas.microsoft.com/office/powerpoint/2016/6/main">
                        <a:xfrm>
                          <a:off x="0" y="0"/>
                          <a:ext cx="694524" cy="367472"/>
                        </a:xfrm>
                        <a:prstGeom prst="rect">
                          <a:avLst/>
                        </a:prstGeom>
                        <a:ln w="3175">
                          <a:solidFill>
                            <a:prstClr val="ltGray"/>
                          </a:solidFill>
                        </a:ln>
                      </p166:spPr>
                    </pslz:zmPr>
                  </pslz:sldZmObj>
                </pslz:sldZm>
              </a:graphicData>
            </a:graphic>
          </p:graphicFrame>
        </mc:Choice>
        <mc:Fallback xmlns="">
          <p:pic>
            <p:nvPicPr>
              <p:cNvPr id="46" name="Slide Zoom 45">
                <a:hlinkClick r:id="rId10" action="ppaction://hlinksldjump"/>
                <a:extLst>
                  <a:ext uri="{FF2B5EF4-FFF2-40B4-BE49-F238E27FC236}">
                    <a16:creationId xmlns:a16="http://schemas.microsoft.com/office/drawing/2014/main" id="{E86513F4-9144-475B-A626-4870DDC46647}"/>
                  </a:ext>
                </a:extLst>
              </p:cNvPr>
              <p:cNvPicPr>
                <a:picLocks noGrp="1" noRot="1" noChangeAspect="1" noMove="1" noResize="1" noEditPoints="1" noAdjustHandles="1" noChangeArrowheads="1" noChangeShapeType="1"/>
              </p:cNvPicPr>
              <p:nvPr/>
            </p:nvPicPr>
            <p:blipFill>
              <a:blip r:embed="rId11"/>
              <a:stretch>
                <a:fillRect/>
              </a:stretch>
            </p:blipFill>
            <p:spPr>
              <a:xfrm>
                <a:off x="2217421" y="3099177"/>
                <a:ext cx="694524" cy="367472"/>
              </a:xfrm>
              <a:prstGeom prst="rect">
                <a:avLst/>
              </a:prstGeom>
              <a:ln w="3175">
                <a:solidFill>
                  <a:prstClr val="ltGray"/>
                </a:solidFill>
              </a:ln>
            </p:spPr>
          </p:pic>
        </mc:Fallback>
      </mc:AlternateContent>
      <p:sp>
        <p:nvSpPr>
          <p:cNvPr id="3" name="Oval 2">
            <a:extLst>
              <a:ext uri="{FF2B5EF4-FFF2-40B4-BE49-F238E27FC236}">
                <a16:creationId xmlns:a16="http://schemas.microsoft.com/office/drawing/2014/main" id="{4A22C32B-F5F3-4A4C-B757-0D8511D8BECF}"/>
              </a:ext>
            </a:extLst>
          </p:cNvPr>
          <p:cNvSpPr/>
          <p:nvPr/>
        </p:nvSpPr>
        <p:spPr>
          <a:xfrm>
            <a:off x="5060559" y="4475531"/>
            <a:ext cx="2479545" cy="735747"/>
          </a:xfrm>
          <a:prstGeom prst="ellipse">
            <a:avLst/>
          </a:prstGeom>
          <a:solidFill>
            <a:srgbClr val="7030A0">
              <a:alpha val="36863"/>
            </a:srgbClr>
          </a:solidFill>
        </p:spPr>
        <p:txBody>
          <a:bodyPr wrap="square" rtlCol="0">
            <a:spAutoFit/>
          </a:bodyPr>
          <a:lstStyle/>
          <a:p>
            <a:pPr algn="ctr"/>
            <a:r>
              <a:rPr lang="en-US" sz="1400" dirty="0">
                <a:solidFill>
                  <a:schemeClr val="tx1"/>
                </a:solidFill>
              </a:rPr>
              <a:t>Jacksonville Survey</a:t>
            </a:r>
          </a:p>
          <a:p>
            <a:pPr algn="ctr"/>
            <a:r>
              <a:rPr lang="en-US" sz="1400" dirty="0">
                <a:solidFill>
                  <a:schemeClr val="tx1"/>
                </a:solidFill>
              </a:rPr>
              <a:t>(year 2017)</a:t>
            </a:r>
          </a:p>
        </p:txBody>
      </p:sp>
      <p:sp>
        <p:nvSpPr>
          <p:cNvPr id="49" name="Oval 48">
            <a:extLst>
              <a:ext uri="{FF2B5EF4-FFF2-40B4-BE49-F238E27FC236}">
                <a16:creationId xmlns:a16="http://schemas.microsoft.com/office/drawing/2014/main" id="{602F08EF-F7EC-4442-B8F4-81B289D10280}"/>
              </a:ext>
            </a:extLst>
          </p:cNvPr>
          <p:cNvSpPr/>
          <p:nvPr/>
        </p:nvSpPr>
        <p:spPr>
          <a:xfrm>
            <a:off x="7023269" y="4690157"/>
            <a:ext cx="2479545" cy="735747"/>
          </a:xfrm>
          <a:prstGeom prst="ellipse">
            <a:avLst/>
          </a:prstGeom>
          <a:solidFill>
            <a:srgbClr val="00B0F0">
              <a:alpha val="36863"/>
            </a:srgbClr>
          </a:solidFill>
        </p:spPr>
        <p:txBody>
          <a:bodyPr wrap="square" rtlCol="0">
            <a:spAutoFit/>
          </a:bodyPr>
          <a:lstStyle/>
          <a:p>
            <a:pPr algn="ctr"/>
            <a:r>
              <a:rPr lang="en-US" sz="1400" dirty="0"/>
              <a:t>Treasure Coast Survey (year 2018)</a:t>
            </a:r>
          </a:p>
        </p:txBody>
      </p:sp>
      <p:sp>
        <p:nvSpPr>
          <p:cNvPr id="50" name="Oval 49">
            <a:extLst>
              <a:ext uri="{FF2B5EF4-FFF2-40B4-BE49-F238E27FC236}">
                <a16:creationId xmlns:a16="http://schemas.microsoft.com/office/drawing/2014/main" id="{D71D0F85-E756-4D77-8A3E-45EBE7586D8B}"/>
              </a:ext>
            </a:extLst>
          </p:cNvPr>
          <p:cNvSpPr/>
          <p:nvPr/>
        </p:nvSpPr>
        <p:spPr>
          <a:xfrm>
            <a:off x="4579934" y="5052247"/>
            <a:ext cx="2479545" cy="735747"/>
          </a:xfrm>
          <a:prstGeom prst="ellipse">
            <a:avLst/>
          </a:prstGeom>
          <a:solidFill>
            <a:srgbClr val="92D050">
              <a:alpha val="36863"/>
            </a:srgbClr>
          </a:solidFill>
        </p:spPr>
        <p:txBody>
          <a:bodyPr wrap="square" rtlCol="0">
            <a:spAutoFit/>
          </a:bodyPr>
          <a:lstStyle/>
          <a:p>
            <a:pPr algn="ctr"/>
            <a:r>
              <a:rPr lang="en-US" sz="1400" dirty="0"/>
              <a:t>SERPM Survey</a:t>
            </a:r>
          </a:p>
          <a:p>
            <a:pPr algn="ctr"/>
            <a:r>
              <a:rPr lang="en-US" sz="1400" dirty="0"/>
              <a:t>(year 2017)</a:t>
            </a:r>
          </a:p>
        </p:txBody>
      </p:sp>
      <p:sp>
        <p:nvSpPr>
          <p:cNvPr id="51" name="Oval 50">
            <a:extLst>
              <a:ext uri="{FF2B5EF4-FFF2-40B4-BE49-F238E27FC236}">
                <a16:creationId xmlns:a16="http://schemas.microsoft.com/office/drawing/2014/main" id="{98061E10-30B9-48BC-99F2-DADDC06A59C7}"/>
              </a:ext>
            </a:extLst>
          </p:cNvPr>
          <p:cNvSpPr/>
          <p:nvPr/>
        </p:nvSpPr>
        <p:spPr>
          <a:xfrm>
            <a:off x="8482961" y="5066142"/>
            <a:ext cx="2479545" cy="735747"/>
          </a:xfrm>
          <a:prstGeom prst="ellipse">
            <a:avLst/>
          </a:prstGeom>
          <a:solidFill>
            <a:schemeClr val="accent2">
              <a:lumMod val="60000"/>
              <a:lumOff val="40000"/>
              <a:alpha val="36863"/>
            </a:schemeClr>
          </a:solidFill>
        </p:spPr>
        <p:txBody>
          <a:bodyPr wrap="square" rtlCol="0">
            <a:spAutoFit/>
          </a:bodyPr>
          <a:lstStyle/>
          <a:p>
            <a:pPr algn="ctr"/>
            <a:r>
              <a:rPr lang="en-US" sz="1400" dirty="0"/>
              <a:t>Tampa Bay Survey</a:t>
            </a:r>
          </a:p>
          <a:p>
            <a:pPr algn="ctr"/>
            <a:r>
              <a:rPr lang="en-US" sz="1400" dirty="0"/>
              <a:t> (year 2019)</a:t>
            </a:r>
          </a:p>
        </p:txBody>
      </p:sp>
      <p:sp>
        <p:nvSpPr>
          <p:cNvPr id="52" name="Oval 51">
            <a:extLst>
              <a:ext uri="{FF2B5EF4-FFF2-40B4-BE49-F238E27FC236}">
                <a16:creationId xmlns:a16="http://schemas.microsoft.com/office/drawing/2014/main" id="{35FB9700-691B-423B-86B2-08C4CDBE7ED7}"/>
              </a:ext>
            </a:extLst>
          </p:cNvPr>
          <p:cNvSpPr/>
          <p:nvPr/>
        </p:nvSpPr>
        <p:spPr>
          <a:xfrm>
            <a:off x="9036508" y="4277819"/>
            <a:ext cx="2479545" cy="735747"/>
          </a:xfrm>
          <a:prstGeom prst="ellipse">
            <a:avLst/>
          </a:prstGeom>
          <a:solidFill>
            <a:schemeClr val="accent1">
              <a:lumMod val="40000"/>
              <a:lumOff val="60000"/>
              <a:alpha val="36863"/>
            </a:schemeClr>
          </a:solidFill>
        </p:spPr>
        <p:txBody>
          <a:bodyPr wrap="square" rtlCol="0">
            <a:spAutoFit/>
          </a:bodyPr>
          <a:lstStyle/>
          <a:p>
            <a:pPr algn="ctr"/>
            <a:r>
              <a:rPr lang="en-US" sz="1400" dirty="0"/>
              <a:t>StreetLight OD data (2019)</a:t>
            </a:r>
          </a:p>
        </p:txBody>
      </p:sp>
      <p:sp>
        <p:nvSpPr>
          <p:cNvPr id="53" name="Oval 52">
            <a:extLst>
              <a:ext uri="{FF2B5EF4-FFF2-40B4-BE49-F238E27FC236}">
                <a16:creationId xmlns:a16="http://schemas.microsoft.com/office/drawing/2014/main" id="{319C370A-AFA6-4478-8D8E-5288D29E7CC3}"/>
              </a:ext>
            </a:extLst>
          </p:cNvPr>
          <p:cNvSpPr/>
          <p:nvPr/>
        </p:nvSpPr>
        <p:spPr>
          <a:xfrm>
            <a:off x="9493816" y="3680296"/>
            <a:ext cx="2479545" cy="735747"/>
          </a:xfrm>
          <a:prstGeom prst="ellipse">
            <a:avLst/>
          </a:prstGeom>
          <a:solidFill>
            <a:srgbClr val="FFF2CC">
              <a:alpha val="36863"/>
            </a:srgbClr>
          </a:solidFill>
        </p:spPr>
        <p:txBody>
          <a:bodyPr wrap="square" rtlCol="0">
            <a:spAutoFit/>
          </a:bodyPr>
          <a:lstStyle/>
          <a:p>
            <a:pPr algn="ctr"/>
            <a:r>
              <a:rPr lang="en-US" sz="1400" dirty="0"/>
              <a:t>Visitor Surveys (2019)</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820A2723-3D8F-4556-9ACD-1C1D587B3017}"/>
                  </a:ext>
                </a:extLst>
              </p:cNvPr>
              <p:cNvGraphicFramePr>
                <a:graphicFrameLocks noChangeAspect="1"/>
              </p:cNvGraphicFramePr>
              <p:nvPr>
                <p:extLst>
                  <p:ext uri="{D42A27DB-BD31-4B8C-83A1-F6EECF244321}">
                    <p14:modId xmlns:p14="http://schemas.microsoft.com/office/powerpoint/2010/main" val="1063098774"/>
                  </p:ext>
                </p:extLst>
              </p:nvPr>
            </p:nvGraphicFramePr>
            <p:xfrm>
              <a:off x="1327717" y="4378570"/>
              <a:ext cx="1584228" cy="891129"/>
            </p:xfrm>
            <a:graphic>
              <a:graphicData uri="http://schemas.microsoft.com/office/powerpoint/2016/slidezoom">
                <pslz:sldZm>
                  <pslz:sldZmObj sldId="263" cId="3869331543">
                    <pslz:zmPr id="{8E2AE940-48EE-4F48-9135-012132C6BBB4}" returnToParent="0" transitionDur="1000">
                      <p166:blipFill xmlns:p166="http://schemas.microsoft.com/office/powerpoint/2016/6/main">
                        <a:blip r:embed="rId12"/>
                        <a:stretch>
                          <a:fillRect/>
                        </a:stretch>
                      </p166:blipFill>
                      <p166:spPr xmlns:p166="http://schemas.microsoft.com/office/powerpoint/2016/6/main">
                        <a:xfrm>
                          <a:off x="0" y="0"/>
                          <a:ext cx="1584228" cy="891129"/>
                        </a:xfrm>
                        <a:prstGeom prst="rect">
                          <a:avLst/>
                        </a:prstGeom>
                        <a:ln w="3175">
                          <a:solidFill>
                            <a:prstClr val="ltGray"/>
                          </a:solidFill>
                        </a:ln>
                      </p166:spPr>
                    </pslz:zmPr>
                  </pslz:sldZmObj>
                </pslz:sldZm>
              </a:graphicData>
            </a:graphic>
          </p:graphicFrame>
        </mc:Choice>
        <mc:Fallback xmlns="">
          <p:pic>
            <p:nvPicPr>
              <p:cNvPr id="11" name="Slide Zoom 10">
                <a:hlinkClick r:id="rId13" action="ppaction://hlinksldjump"/>
                <a:extLst>
                  <a:ext uri="{FF2B5EF4-FFF2-40B4-BE49-F238E27FC236}">
                    <a16:creationId xmlns:a16="http://schemas.microsoft.com/office/drawing/2014/main" id="{820A2723-3D8F-4556-9ACD-1C1D587B3017}"/>
                  </a:ext>
                </a:extLst>
              </p:cNvPr>
              <p:cNvPicPr>
                <a:picLocks noGrp="1" noRot="1" noChangeAspect="1" noMove="1" noResize="1" noEditPoints="1" noAdjustHandles="1" noChangeArrowheads="1" noChangeShapeType="1"/>
              </p:cNvPicPr>
              <p:nvPr/>
            </p:nvPicPr>
            <p:blipFill>
              <a:blip r:embed="rId14"/>
              <a:stretch>
                <a:fillRect/>
              </a:stretch>
            </p:blipFill>
            <p:spPr>
              <a:xfrm>
                <a:off x="1327717" y="4378570"/>
                <a:ext cx="1584228" cy="891129"/>
              </a:xfrm>
              <a:prstGeom prst="rect">
                <a:avLst/>
              </a:prstGeom>
              <a:ln w="3175">
                <a:solidFill>
                  <a:prstClr val="ltGray"/>
                </a:solidFill>
              </a:ln>
            </p:spPr>
          </p:pic>
        </mc:Fallback>
      </mc:AlternateContent>
      <p:sp>
        <p:nvSpPr>
          <p:cNvPr id="54" name="TextBox 53">
            <a:extLst>
              <a:ext uri="{FF2B5EF4-FFF2-40B4-BE49-F238E27FC236}">
                <a16:creationId xmlns:a16="http://schemas.microsoft.com/office/drawing/2014/main" id="{2C7683FD-FE17-4EA0-B6CD-627E77C91A41}"/>
              </a:ext>
            </a:extLst>
          </p:cNvPr>
          <p:cNvSpPr txBox="1"/>
          <p:nvPr/>
        </p:nvSpPr>
        <p:spPr>
          <a:xfrm>
            <a:off x="1325351" y="4039518"/>
            <a:ext cx="1542670" cy="338554"/>
          </a:xfrm>
          <a:prstGeom prst="rect">
            <a:avLst/>
          </a:prstGeom>
          <a:noFill/>
        </p:spPr>
        <p:txBody>
          <a:bodyPr wrap="square" rtlCol="0">
            <a:spAutoFit/>
          </a:bodyPr>
          <a:lstStyle/>
          <a:p>
            <a:pPr algn="ctr"/>
            <a:r>
              <a:rPr lang="en-US" sz="1600" i="1" dirty="0"/>
              <a:t>Known Universe</a:t>
            </a:r>
          </a:p>
        </p:txBody>
      </p:sp>
    </p:spTree>
    <p:extLst>
      <p:ext uri="{BB962C8B-B14F-4D97-AF65-F5344CB8AC3E}">
        <p14:creationId xmlns:p14="http://schemas.microsoft.com/office/powerpoint/2010/main" val="84874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9" grpId="0" animBg="1"/>
      <p:bldP spid="50" grpId="0" animBg="1"/>
      <p:bldP spid="51" grpId="0" animBg="1"/>
      <p:bldP spid="52" grpId="0" animBg="1"/>
      <p:bldP spid="53" grpId="0" animBg="1"/>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D8B-1CB4-4B0E-A439-48FDEF53ADA9}"/>
              </a:ext>
            </a:extLst>
          </p:cNvPr>
          <p:cNvSpPr>
            <a:spLocks noGrp="1"/>
          </p:cNvSpPr>
          <p:nvPr>
            <p:ph type="ctrTitle"/>
          </p:nvPr>
        </p:nvSpPr>
        <p:spPr/>
        <p:txBody>
          <a:bodyPr/>
          <a:lstStyle/>
          <a:p>
            <a:r>
              <a:rPr lang="en-US" dirty="0"/>
              <a:t>What do we use?</a:t>
            </a:r>
          </a:p>
        </p:txBody>
      </p:sp>
    </p:spTree>
    <p:extLst>
      <p:ext uri="{BB962C8B-B14F-4D97-AF65-F5344CB8AC3E}">
        <p14:creationId xmlns:p14="http://schemas.microsoft.com/office/powerpoint/2010/main" val="1191567866"/>
      </p:ext>
    </p:extLst>
  </p:cSld>
  <p:clrMapOvr>
    <a:masterClrMapping/>
  </p:clrMapOvr>
</p:sld>
</file>

<file path=ppt/theme/theme1.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2269</TotalTime>
  <Words>5909</Words>
  <Application>Microsoft Office PowerPoint</Application>
  <PresentationFormat>Widescreen</PresentationFormat>
  <Paragraphs>697</Paragraphs>
  <Slides>52</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Century Gothic</vt:lpstr>
      <vt:lpstr>Lucida Grande</vt:lpstr>
      <vt:lpstr>Montserrat</vt:lpstr>
      <vt:lpstr>Myriad Pro</vt:lpstr>
      <vt:lpstr>Wingdings</vt:lpstr>
      <vt:lpstr>1_Office Theme</vt:lpstr>
      <vt:lpstr>Florida’s Turnpike Modeling  State of the Practice</vt:lpstr>
      <vt:lpstr>Overview</vt:lpstr>
      <vt:lpstr>What are the needs?</vt:lpstr>
      <vt:lpstr>Understanding Florida Travelers</vt:lpstr>
      <vt:lpstr>Emerging Technologies</vt:lpstr>
      <vt:lpstr>Understanding the Markets</vt:lpstr>
      <vt:lpstr>Understanding Model Development Needs</vt:lpstr>
      <vt:lpstr>Model life cycle</vt:lpstr>
      <vt:lpstr>What do we use?</vt:lpstr>
      <vt:lpstr>A New Statewide Model </vt:lpstr>
      <vt:lpstr>PowerPoint Presentation</vt:lpstr>
      <vt:lpstr>PowerPoint Presentation</vt:lpstr>
      <vt:lpstr>PowerPoint Presentation</vt:lpstr>
      <vt:lpstr>Cross-border Trips – now Part of rJourney</vt:lpstr>
      <vt:lpstr>External (EI) to DMAs – Airport Egress Trips </vt:lpstr>
      <vt:lpstr>Florida Land Use Allocation Model (FLUAM)</vt:lpstr>
      <vt:lpstr>PowerPoint Presentation</vt:lpstr>
      <vt:lpstr>PowerPoint Presentation</vt:lpstr>
      <vt:lpstr>Network Tools</vt:lpstr>
      <vt:lpstr>PowerPoint Presentation</vt:lpstr>
      <vt:lpstr>Program Insights:</vt:lpstr>
      <vt:lpstr>Program Insights:</vt:lpstr>
      <vt:lpstr>Multi-Spatial Resolution</vt:lpstr>
      <vt:lpstr>PowerPoint Presentation</vt:lpstr>
      <vt:lpstr>PowerPoint Presentation</vt:lpstr>
      <vt:lpstr>ELToD or Macro-DTA Assignment</vt:lpstr>
      <vt:lpstr>What is the ELToD Model?</vt:lpstr>
      <vt:lpstr>ELToDv4 Flow Chart</vt:lpstr>
      <vt:lpstr>Scenario Planning</vt:lpstr>
      <vt:lpstr>Mobilitics</vt:lpstr>
      <vt:lpstr>Mobilitics: Design</vt:lpstr>
      <vt:lpstr>Mobilitics: Input Variables</vt:lpstr>
      <vt:lpstr>Mobilitics: Model Output </vt:lpstr>
      <vt:lpstr>Risk Analysis</vt:lpstr>
      <vt:lpstr> - Uncertainty in Land Use (around the project) - Uncertainty in Committed Roadway Network - Uncertainty in Economy (Jobs / Incomes / Willingness to Pay) </vt:lpstr>
      <vt:lpstr>Risk &amp; Uncertainty Analysis  - How to Model </vt:lpstr>
      <vt:lpstr>Decision Making under Deep Uncertainty (DMDU)</vt:lpstr>
      <vt:lpstr>Addressing DMDU</vt:lpstr>
      <vt:lpstr>Other Topics</vt:lpstr>
      <vt:lpstr>Proposed O-D Data Project </vt:lpstr>
      <vt:lpstr>Proposed O-D Data Project </vt:lpstr>
      <vt:lpstr>GAMS Tool for High Level Traffic Forecasting</vt:lpstr>
      <vt:lpstr>Traffic Trends Forecasting Process</vt:lpstr>
      <vt:lpstr>TIME Model: Hurricane Evacuation by Regional Planning Council</vt:lpstr>
      <vt:lpstr>Project Management</vt:lpstr>
      <vt:lpstr>Current Project Status</vt:lpstr>
      <vt:lpstr>Team Members &amp; Workload</vt:lpstr>
      <vt:lpstr>Challenges</vt:lpstr>
      <vt:lpstr>Cloud Computing: Flowchart</vt:lpstr>
      <vt:lpstr>Test: TSM CAV Model Run Time and Cost</vt:lpstr>
      <vt:lpstr>Other Challenges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dc:title>
  <dc:creator>Sarvepalli, Venkat</dc:creator>
  <cp:lastModifiedBy>Segovia, Cesar</cp:lastModifiedBy>
  <cp:revision>98</cp:revision>
  <dcterms:created xsi:type="dcterms:W3CDTF">2021-09-22T12:45:02Z</dcterms:created>
  <dcterms:modified xsi:type="dcterms:W3CDTF">2022-06-30T17:25:24Z</dcterms:modified>
</cp:coreProperties>
</file>