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5"/>
  </p:notesMasterIdLst>
  <p:handoutMasterIdLst>
    <p:handoutMasterId r:id="rId46"/>
  </p:handoutMasterIdLst>
  <p:sldIdLst>
    <p:sldId id="336" r:id="rId3"/>
    <p:sldId id="364" r:id="rId4"/>
    <p:sldId id="259" r:id="rId5"/>
    <p:sldId id="361" r:id="rId6"/>
    <p:sldId id="366" r:id="rId7"/>
    <p:sldId id="367" r:id="rId8"/>
    <p:sldId id="363" r:id="rId9"/>
    <p:sldId id="262" r:id="rId10"/>
    <p:sldId id="264" r:id="rId11"/>
    <p:sldId id="368" r:id="rId12"/>
    <p:sldId id="310" r:id="rId13"/>
    <p:sldId id="344" r:id="rId14"/>
    <p:sldId id="313" r:id="rId15"/>
    <p:sldId id="308" r:id="rId16"/>
    <p:sldId id="337" r:id="rId17"/>
    <p:sldId id="339" r:id="rId18"/>
    <p:sldId id="340" r:id="rId19"/>
    <p:sldId id="341" r:id="rId20"/>
    <p:sldId id="312" r:id="rId21"/>
    <p:sldId id="342" r:id="rId22"/>
    <p:sldId id="343" r:id="rId23"/>
    <p:sldId id="315" r:id="rId24"/>
    <p:sldId id="316" r:id="rId25"/>
    <p:sldId id="317" r:id="rId26"/>
    <p:sldId id="376" r:id="rId27"/>
    <p:sldId id="319" r:id="rId28"/>
    <p:sldId id="320" r:id="rId29"/>
    <p:sldId id="345" r:id="rId30"/>
    <p:sldId id="346" r:id="rId31"/>
    <p:sldId id="347" r:id="rId32"/>
    <p:sldId id="348" r:id="rId33"/>
    <p:sldId id="349" r:id="rId34"/>
    <p:sldId id="372" r:id="rId35"/>
    <p:sldId id="350" r:id="rId36"/>
    <p:sldId id="351" r:id="rId37"/>
    <p:sldId id="352" r:id="rId38"/>
    <p:sldId id="374" r:id="rId39"/>
    <p:sldId id="353" r:id="rId40"/>
    <p:sldId id="354" r:id="rId41"/>
    <p:sldId id="375" r:id="rId42"/>
    <p:sldId id="355" r:id="rId43"/>
    <p:sldId id="37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5FB9BD-EB5C-4058-A230-C34CFEBEF88C}"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374B6213-BB25-40C2-94EB-28CB532093FC}">
      <dgm:prSet/>
      <dgm:spPr/>
      <dgm:t>
        <a:bodyPr/>
        <a:lstStyle/>
        <a:p>
          <a:r>
            <a:rPr lang="en-US" dirty="0"/>
            <a:t>UAM system for on-demand ride-sharing service performance concerns</a:t>
          </a:r>
        </a:p>
      </dgm:t>
    </dgm:pt>
    <dgm:pt modelId="{37827C18-0D0A-419A-ACC7-9B8295960DAD}" type="parTrans" cxnId="{CA9DA1C5-AF4C-4CB1-A1F4-4FC7EC66638B}">
      <dgm:prSet/>
      <dgm:spPr/>
      <dgm:t>
        <a:bodyPr/>
        <a:lstStyle/>
        <a:p>
          <a:endParaRPr lang="en-US"/>
        </a:p>
      </dgm:t>
    </dgm:pt>
    <dgm:pt modelId="{4BDF174A-2B97-4AA5-8083-8E66E8A17103}" type="sibTrans" cxnId="{CA9DA1C5-AF4C-4CB1-A1F4-4FC7EC66638B}">
      <dgm:prSet/>
      <dgm:spPr/>
      <dgm:t>
        <a:bodyPr/>
        <a:lstStyle/>
        <a:p>
          <a:endParaRPr lang="en-US"/>
        </a:p>
      </dgm:t>
    </dgm:pt>
    <dgm:pt modelId="{C985C10C-C95F-4EDA-91B1-99D89F0CB9E8}">
      <dgm:prSet/>
      <dgm:spPr/>
      <dgm:t>
        <a:bodyPr/>
        <a:lstStyle/>
        <a:p>
          <a:r>
            <a:rPr lang="en-US"/>
            <a:t>Passengers: Level of service </a:t>
          </a:r>
        </a:p>
      </dgm:t>
    </dgm:pt>
    <dgm:pt modelId="{9BED2046-2860-4AE2-A2D3-62E06425BFC6}" type="parTrans" cxnId="{F3C27BAB-9231-4960-81C0-A12387786E31}">
      <dgm:prSet/>
      <dgm:spPr/>
      <dgm:t>
        <a:bodyPr/>
        <a:lstStyle/>
        <a:p>
          <a:endParaRPr lang="en-US"/>
        </a:p>
      </dgm:t>
    </dgm:pt>
    <dgm:pt modelId="{468E10CA-84E7-4F6C-96D8-9CA9426890A7}" type="sibTrans" cxnId="{F3C27BAB-9231-4960-81C0-A12387786E31}">
      <dgm:prSet/>
      <dgm:spPr/>
      <dgm:t>
        <a:bodyPr/>
        <a:lstStyle/>
        <a:p>
          <a:endParaRPr lang="en-US"/>
        </a:p>
      </dgm:t>
    </dgm:pt>
    <dgm:pt modelId="{70E273C2-14AF-46D2-AC8A-C5F72E576AEB}">
      <dgm:prSet/>
      <dgm:spPr/>
      <dgm:t>
        <a:bodyPr/>
        <a:lstStyle/>
        <a:p>
          <a:r>
            <a:rPr lang="en-US"/>
            <a:t>Operators: eVTOL operational performance </a:t>
          </a:r>
        </a:p>
      </dgm:t>
    </dgm:pt>
    <dgm:pt modelId="{213B0573-056D-481A-84E9-79A80F8D0753}" type="parTrans" cxnId="{BA80E2EA-294C-412C-B880-0E0A4C199128}">
      <dgm:prSet/>
      <dgm:spPr/>
      <dgm:t>
        <a:bodyPr/>
        <a:lstStyle/>
        <a:p>
          <a:endParaRPr lang="en-US"/>
        </a:p>
      </dgm:t>
    </dgm:pt>
    <dgm:pt modelId="{D1076A63-3335-44C7-8E91-28966F51AB71}" type="sibTrans" cxnId="{BA80E2EA-294C-412C-B880-0E0A4C199128}">
      <dgm:prSet/>
      <dgm:spPr/>
      <dgm:t>
        <a:bodyPr/>
        <a:lstStyle/>
        <a:p>
          <a:endParaRPr lang="en-US"/>
        </a:p>
      </dgm:t>
    </dgm:pt>
    <dgm:pt modelId="{7D442E7A-5E1E-4794-AE5A-DAF75825A4A6}">
      <dgm:prSet/>
      <dgm:spPr/>
      <dgm:t>
        <a:bodyPr/>
        <a:lstStyle/>
        <a:p>
          <a:r>
            <a:rPr lang="en-US"/>
            <a:t>Service providers: infrastructure and eVTOL fleet size supply</a:t>
          </a:r>
        </a:p>
      </dgm:t>
    </dgm:pt>
    <dgm:pt modelId="{96FB7D99-D849-4187-AA06-96FAFD35E531}" type="parTrans" cxnId="{71CA6E14-B006-4B0B-875A-C8E506B494CA}">
      <dgm:prSet/>
      <dgm:spPr/>
      <dgm:t>
        <a:bodyPr/>
        <a:lstStyle/>
        <a:p>
          <a:endParaRPr lang="en-US"/>
        </a:p>
      </dgm:t>
    </dgm:pt>
    <dgm:pt modelId="{9DB459FF-55ED-44E9-A3A2-31581E89BDE2}" type="sibTrans" cxnId="{71CA6E14-B006-4B0B-875A-C8E506B494CA}">
      <dgm:prSet/>
      <dgm:spPr/>
      <dgm:t>
        <a:bodyPr/>
        <a:lstStyle/>
        <a:p>
          <a:endParaRPr lang="en-US"/>
        </a:p>
      </dgm:t>
    </dgm:pt>
    <dgm:pt modelId="{D00AE43C-E232-4E11-B9FB-77B33E42DC43}" type="pres">
      <dgm:prSet presAssocID="{9A5FB9BD-EB5C-4058-A230-C34CFEBEF88C}" presName="hierChild1" presStyleCnt="0">
        <dgm:presLayoutVars>
          <dgm:chPref val="1"/>
          <dgm:dir/>
          <dgm:animOne val="branch"/>
          <dgm:animLvl val="lvl"/>
          <dgm:resizeHandles/>
        </dgm:presLayoutVars>
      </dgm:prSet>
      <dgm:spPr/>
    </dgm:pt>
    <dgm:pt modelId="{160EB7D4-174C-474F-B312-BD49B3A00ABC}" type="pres">
      <dgm:prSet presAssocID="{374B6213-BB25-40C2-94EB-28CB532093FC}" presName="hierRoot1" presStyleCnt="0"/>
      <dgm:spPr/>
    </dgm:pt>
    <dgm:pt modelId="{A5D104B2-2B01-476A-9613-77F64B30E57F}" type="pres">
      <dgm:prSet presAssocID="{374B6213-BB25-40C2-94EB-28CB532093FC}" presName="composite" presStyleCnt="0"/>
      <dgm:spPr/>
    </dgm:pt>
    <dgm:pt modelId="{9977B0D3-CF39-4230-926D-8C8FB33B767F}" type="pres">
      <dgm:prSet presAssocID="{374B6213-BB25-40C2-94EB-28CB532093FC}" presName="background" presStyleLbl="node0" presStyleIdx="0" presStyleCnt="1"/>
      <dgm:spPr>
        <a:solidFill>
          <a:schemeClr val="tx2">
            <a:lumMod val="40000"/>
            <a:lumOff val="60000"/>
          </a:schemeClr>
        </a:solidFill>
      </dgm:spPr>
    </dgm:pt>
    <dgm:pt modelId="{9FB4AF04-016C-4206-B2EC-E7E35DF62ADC}" type="pres">
      <dgm:prSet presAssocID="{374B6213-BB25-40C2-94EB-28CB532093FC}" presName="text" presStyleLbl="fgAcc0" presStyleIdx="0" presStyleCnt="1">
        <dgm:presLayoutVars>
          <dgm:chPref val="3"/>
        </dgm:presLayoutVars>
      </dgm:prSet>
      <dgm:spPr/>
    </dgm:pt>
    <dgm:pt modelId="{D1F1DA1C-D014-4EAC-9170-DED6209BCDCB}" type="pres">
      <dgm:prSet presAssocID="{374B6213-BB25-40C2-94EB-28CB532093FC}" presName="hierChild2" presStyleCnt="0"/>
      <dgm:spPr/>
    </dgm:pt>
    <dgm:pt modelId="{171D22F3-4297-4961-8958-CBACB3184B2D}" type="pres">
      <dgm:prSet presAssocID="{9BED2046-2860-4AE2-A2D3-62E06425BFC6}" presName="Name10" presStyleLbl="parChTrans1D2" presStyleIdx="0" presStyleCnt="3"/>
      <dgm:spPr/>
    </dgm:pt>
    <dgm:pt modelId="{A9DF9B4A-FD7D-422E-B5C8-2EB0B0FBD759}" type="pres">
      <dgm:prSet presAssocID="{C985C10C-C95F-4EDA-91B1-99D89F0CB9E8}" presName="hierRoot2" presStyleCnt="0"/>
      <dgm:spPr/>
    </dgm:pt>
    <dgm:pt modelId="{6382AE3E-0E71-4D7D-B1E8-798A17740456}" type="pres">
      <dgm:prSet presAssocID="{C985C10C-C95F-4EDA-91B1-99D89F0CB9E8}" presName="composite2" presStyleCnt="0"/>
      <dgm:spPr/>
    </dgm:pt>
    <dgm:pt modelId="{51F92242-89AA-4594-9E52-E4E8E10033AE}" type="pres">
      <dgm:prSet presAssocID="{C985C10C-C95F-4EDA-91B1-99D89F0CB9E8}" presName="background2" presStyleLbl="node2" presStyleIdx="0" presStyleCnt="3"/>
      <dgm:spPr/>
    </dgm:pt>
    <dgm:pt modelId="{51429C45-58FA-4B54-95AD-D6BE8F1496B3}" type="pres">
      <dgm:prSet presAssocID="{C985C10C-C95F-4EDA-91B1-99D89F0CB9E8}" presName="text2" presStyleLbl="fgAcc2" presStyleIdx="0" presStyleCnt="3">
        <dgm:presLayoutVars>
          <dgm:chPref val="3"/>
        </dgm:presLayoutVars>
      </dgm:prSet>
      <dgm:spPr/>
    </dgm:pt>
    <dgm:pt modelId="{5A0933EA-2E63-4E2F-9156-187CAEB0FBC5}" type="pres">
      <dgm:prSet presAssocID="{C985C10C-C95F-4EDA-91B1-99D89F0CB9E8}" presName="hierChild3" presStyleCnt="0"/>
      <dgm:spPr/>
    </dgm:pt>
    <dgm:pt modelId="{5FF82B2F-2E5C-4E27-896A-69AD0F56A185}" type="pres">
      <dgm:prSet presAssocID="{213B0573-056D-481A-84E9-79A80F8D0753}" presName="Name10" presStyleLbl="parChTrans1D2" presStyleIdx="1" presStyleCnt="3"/>
      <dgm:spPr/>
    </dgm:pt>
    <dgm:pt modelId="{60717005-6F3C-452B-87A0-3097EC787B7B}" type="pres">
      <dgm:prSet presAssocID="{70E273C2-14AF-46D2-AC8A-C5F72E576AEB}" presName="hierRoot2" presStyleCnt="0"/>
      <dgm:spPr/>
    </dgm:pt>
    <dgm:pt modelId="{2F907C3C-618E-43EF-B17B-2CA197B5108A}" type="pres">
      <dgm:prSet presAssocID="{70E273C2-14AF-46D2-AC8A-C5F72E576AEB}" presName="composite2" presStyleCnt="0"/>
      <dgm:spPr/>
    </dgm:pt>
    <dgm:pt modelId="{BA96CA87-DC72-4F68-A845-D2C9C735DBB4}" type="pres">
      <dgm:prSet presAssocID="{70E273C2-14AF-46D2-AC8A-C5F72E576AEB}" presName="background2" presStyleLbl="node2" presStyleIdx="1" presStyleCnt="3"/>
      <dgm:spPr/>
    </dgm:pt>
    <dgm:pt modelId="{64557AB8-D53C-4ED7-AB5D-065BEB5B0BBD}" type="pres">
      <dgm:prSet presAssocID="{70E273C2-14AF-46D2-AC8A-C5F72E576AEB}" presName="text2" presStyleLbl="fgAcc2" presStyleIdx="1" presStyleCnt="3">
        <dgm:presLayoutVars>
          <dgm:chPref val="3"/>
        </dgm:presLayoutVars>
      </dgm:prSet>
      <dgm:spPr/>
    </dgm:pt>
    <dgm:pt modelId="{2FE56021-ED36-4FBC-82BB-E4DD0AE17E85}" type="pres">
      <dgm:prSet presAssocID="{70E273C2-14AF-46D2-AC8A-C5F72E576AEB}" presName="hierChild3" presStyleCnt="0"/>
      <dgm:spPr/>
    </dgm:pt>
    <dgm:pt modelId="{B8FB48F8-7CD8-4675-9EAB-5A7A81E87E85}" type="pres">
      <dgm:prSet presAssocID="{96FB7D99-D849-4187-AA06-96FAFD35E531}" presName="Name10" presStyleLbl="parChTrans1D2" presStyleIdx="2" presStyleCnt="3"/>
      <dgm:spPr/>
    </dgm:pt>
    <dgm:pt modelId="{5E095774-1BF9-4AB4-B4B3-FBFDCA57F016}" type="pres">
      <dgm:prSet presAssocID="{7D442E7A-5E1E-4794-AE5A-DAF75825A4A6}" presName="hierRoot2" presStyleCnt="0"/>
      <dgm:spPr/>
    </dgm:pt>
    <dgm:pt modelId="{ECA1BBB2-FF7F-42F6-86CE-5072B55B9D25}" type="pres">
      <dgm:prSet presAssocID="{7D442E7A-5E1E-4794-AE5A-DAF75825A4A6}" presName="composite2" presStyleCnt="0"/>
      <dgm:spPr/>
    </dgm:pt>
    <dgm:pt modelId="{A8A5FB0C-51C3-4731-828C-FAD72EAA8888}" type="pres">
      <dgm:prSet presAssocID="{7D442E7A-5E1E-4794-AE5A-DAF75825A4A6}" presName="background2" presStyleLbl="node2" presStyleIdx="2" presStyleCnt="3"/>
      <dgm:spPr/>
    </dgm:pt>
    <dgm:pt modelId="{DBE7AC86-CB84-4BB3-9926-54E3DBBA25F7}" type="pres">
      <dgm:prSet presAssocID="{7D442E7A-5E1E-4794-AE5A-DAF75825A4A6}" presName="text2" presStyleLbl="fgAcc2" presStyleIdx="2" presStyleCnt="3">
        <dgm:presLayoutVars>
          <dgm:chPref val="3"/>
        </dgm:presLayoutVars>
      </dgm:prSet>
      <dgm:spPr/>
    </dgm:pt>
    <dgm:pt modelId="{8B3BBCC3-488B-4893-B77B-F8C568DFFC71}" type="pres">
      <dgm:prSet presAssocID="{7D442E7A-5E1E-4794-AE5A-DAF75825A4A6}" presName="hierChild3" presStyleCnt="0"/>
      <dgm:spPr/>
    </dgm:pt>
  </dgm:ptLst>
  <dgm:cxnLst>
    <dgm:cxn modelId="{71CA6E14-B006-4B0B-875A-C8E506B494CA}" srcId="{374B6213-BB25-40C2-94EB-28CB532093FC}" destId="{7D442E7A-5E1E-4794-AE5A-DAF75825A4A6}" srcOrd="2" destOrd="0" parTransId="{96FB7D99-D849-4187-AA06-96FAFD35E531}" sibTransId="{9DB459FF-55ED-44E9-A3A2-31581E89BDE2}"/>
    <dgm:cxn modelId="{F0B33A20-0276-477C-80AC-0CB65A8B8D63}" type="presOf" srcId="{96FB7D99-D849-4187-AA06-96FAFD35E531}" destId="{B8FB48F8-7CD8-4675-9EAB-5A7A81E87E85}" srcOrd="0" destOrd="0" presId="urn:microsoft.com/office/officeart/2005/8/layout/hierarchy1"/>
    <dgm:cxn modelId="{452BF929-0694-4256-BE9A-4A54824C0A09}" type="presOf" srcId="{9BED2046-2860-4AE2-A2D3-62E06425BFC6}" destId="{171D22F3-4297-4961-8958-CBACB3184B2D}" srcOrd="0" destOrd="0" presId="urn:microsoft.com/office/officeart/2005/8/layout/hierarchy1"/>
    <dgm:cxn modelId="{B0FFB52F-9D68-4C72-8B21-5B64EFF7C091}" type="presOf" srcId="{7D442E7A-5E1E-4794-AE5A-DAF75825A4A6}" destId="{DBE7AC86-CB84-4BB3-9926-54E3DBBA25F7}" srcOrd="0" destOrd="0" presId="urn:microsoft.com/office/officeart/2005/8/layout/hierarchy1"/>
    <dgm:cxn modelId="{77A63463-EA59-4235-9DA8-CFEF5B95D8DB}" type="presOf" srcId="{70E273C2-14AF-46D2-AC8A-C5F72E576AEB}" destId="{64557AB8-D53C-4ED7-AB5D-065BEB5B0BBD}" srcOrd="0" destOrd="0" presId="urn:microsoft.com/office/officeart/2005/8/layout/hierarchy1"/>
    <dgm:cxn modelId="{C0F8684A-441C-462E-BDD1-D7F757510212}" type="presOf" srcId="{C985C10C-C95F-4EDA-91B1-99D89F0CB9E8}" destId="{51429C45-58FA-4B54-95AD-D6BE8F1496B3}" srcOrd="0" destOrd="0" presId="urn:microsoft.com/office/officeart/2005/8/layout/hierarchy1"/>
    <dgm:cxn modelId="{AD550058-9523-4A76-B483-634E0BCF4CD0}" type="presOf" srcId="{9A5FB9BD-EB5C-4058-A230-C34CFEBEF88C}" destId="{D00AE43C-E232-4E11-B9FB-77B33E42DC43}" srcOrd="0" destOrd="0" presId="urn:microsoft.com/office/officeart/2005/8/layout/hierarchy1"/>
    <dgm:cxn modelId="{D6871A92-D708-4A01-86D2-0A14256BF4EC}" type="presOf" srcId="{213B0573-056D-481A-84E9-79A80F8D0753}" destId="{5FF82B2F-2E5C-4E27-896A-69AD0F56A185}" srcOrd="0" destOrd="0" presId="urn:microsoft.com/office/officeart/2005/8/layout/hierarchy1"/>
    <dgm:cxn modelId="{F3C27BAB-9231-4960-81C0-A12387786E31}" srcId="{374B6213-BB25-40C2-94EB-28CB532093FC}" destId="{C985C10C-C95F-4EDA-91B1-99D89F0CB9E8}" srcOrd="0" destOrd="0" parTransId="{9BED2046-2860-4AE2-A2D3-62E06425BFC6}" sibTransId="{468E10CA-84E7-4F6C-96D8-9CA9426890A7}"/>
    <dgm:cxn modelId="{3DA437B0-2CF1-460E-904D-FF88A61C7B93}" type="presOf" srcId="{374B6213-BB25-40C2-94EB-28CB532093FC}" destId="{9FB4AF04-016C-4206-B2EC-E7E35DF62ADC}" srcOrd="0" destOrd="0" presId="urn:microsoft.com/office/officeart/2005/8/layout/hierarchy1"/>
    <dgm:cxn modelId="{CA9DA1C5-AF4C-4CB1-A1F4-4FC7EC66638B}" srcId="{9A5FB9BD-EB5C-4058-A230-C34CFEBEF88C}" destId="{374B6213-BB25-40C2-94EB-28CB532093FC}" srcOrd="0" destOrd="0" parTransId="{37827C18-0D0A-419A-ACC7-9B8295960DAD}" sibTransId="{4BDF174A-2B97-4AA5-8083-8E66E8A17103}"/>
    <dgm:cxn modelId="{BA80E2EA-294C-412C-B880-0E0A4C199128}" srcId="{374B6213-BB25-40C2-94EB-28CB532093FC}" destId="{70E273C2-14AF-46D2-AC8A-C5F72E576AEB}" srcOrd="1" destOrd="0" parTransId="{213B0573-056D-481A-84E9-79A80F8D0753}" sibTransId="{D1076A63-3335-44C7-8E91-28966F51AB71}"/>
    <dgm:cxn modelId="{0F581F94-4061-47AF-99AD-1E0A1C29050C}" type="presParOf" srcId="{D00AE43C-E232-4E11-B9FB-77B33E42DC43}" destId="{160EB7D4-174C-474F-B312-BD49B3A00ABC}" srcOrd="0" destOrd="0" presId="urn:microsoft.com/office/officeart/2005/8/layout/hierarchy1"/>
    <dgm:cxn modelId="{F076F0D2-D010-42B2-A5DD-54CD5B047483}" type="presParOf" srcId="{160EB7D4-174C-474F-B312-BD49B3A00ABC}" destId="{A5D104B2-2B01-476A-9613-77F64B30E57F}" srcOrd="0" destOrd="0" presId="urn:microsoft.com/office/officeart/2005/8/layout/hierarchy1"/>
    <dgm:cxn modelId="{93A10845-4230-45F7-B294-D42C56CA9C80}" type="presParOf" srcId="{A5D104B2-2B01-476A-9613-77F64B30E57F}" destId="{9977B0D3-CF39-4230-926D-8C8FB33B767F}" srcOrd="0" destOrd="0" presId="urn:microsoft.com/office/officeart/2005/8/layout/hierarchy1"/>
    <dgm:cxn modelId="{5A0B3617-1E25-4AAF-982A-11E535B878F2}" type="presParOf" srcId="{A5D104B2-2B01-476A-9613-77F64B30E57F}" destId="{9FB4AF04-016C-4206-B2EC-E7E35DF62ADC}" srcOrd="1" destOrd="0" presId="urn:microsoft.com/office/officeart/2005/8/layout/hierarchy1"/>
    <dgm:cxn modelId="{7EB25A70-0949-41D8-9424-B1A3B091A5D1}" type="presParOf" srcId="{160EB7D4-174C-474F-B312-BD49B3A00ABC}" destId="{D1F1DA1C-D014-4EAC-9170-DED6209BCDCB}" srcOrd="1" destOrd="0" presId="urn:microsoft.com/office/officeart/2005/8/layout/hierarchy1"/>
    <dgm:cxn modelId="{030F7096-7C15-44FC-A083-25D5110C0056}" type="presParOf" srcId="{D1F1DA1C-D014-4EAC-9170-DED6209BCDCB}" destId="{171D22F3-4297-4961-8958-CBACB3184B2D}" srcOrd="0" destOrd="0" presId="urn:microsoft.com/office/officeart/2005/8/layout/hierarchy1"/>
    <dgm:cxn modelId="{25F8E343-233A-468B-977F-E1680047ED12}" type="presParOf" srcId="{D1F1DA1C-D014-4EAC-9170-DED6209BCDCB}" destId="{A9DF9B4A-FD7D-422E-B5C8-2EB0B0FBD759}" srcOrd="1" destOrd="0" presId="urn:microsoft.com/office/officeart/2005/8/layout/hierarchy1"/>
    <dgm:cxn modelId="{140CD231-07FE-4060-AE66-8D284D338507}" type="presParOf" srcId="{A9DF9B4A-FD7D-422E-B5C8-2EB0B0FBD759}" destId="{6382AE3E-0E71-4D7D-B1E8-798A17740456}" srcOrd="0" destOrd="0" presId="urn:microsoft.com/office/officeart/2005/8/layout/hierarchy1"/>
    <dgm:cxn modelId="{378F3F4A-EA4A-401D-8EE5-C32C0D99B574}" type="presParOf" srcId="{6382AE3E-0E71-4D7D-B1E8-798A17740456}" destId="{51F92242-89AA-4594-9E52-E4E8E10033AE}" srcOrd="0" destOrd="0" presId="urn:microsoft.com/office/officeart/2005/8/layout/hierarchy1"/>
    <dgm:cxn modelId="{9DED0696-9CB3-465B-8741-232E43009C01}" type="presParOf" srcId="{6382AE3E-0E71-4D7D-B1E8-798A17740456}" destId="{51429C45-58FA-4B54-95AD-D6BE8F1496B3}" srcOrd="1" destOrd="0" presId="urn:microsoft.com/office/officeart/2005/8/layout/hierarchy1"/>
    <dgm:cxn modelId="{48334868-3C69-424B-9A67-99141A796AD9}" type="presParOf" srcId="{A9DF9B4A-FD7D-422E-B5C8-2EB0B0FBD759}" destId="{5A0933EA-2E63-4E2F-9156-187CAEB0FBC5}" srcOrd="1" destOrd="0" presId="urn:microsoft.com/office/officeart/2005/8/layout/hierarchy1"/>
    <dgm:cxn modelId="{ED48AFCD-6DDD-4212-963A-7B7ABE864D6D}" type="presParOf" srcId="{D1F1DA1C-D014-4EAC-9170-DED6209BCDCB}" destId="{5FF82B2F-2E5C-4E27-896A-69AD0F56A185}" srcOrd="2" destOrd="0" presId="urn:microsoft.com/office/officeart/2005/8/layout/hierarchy1"/>
    <dgm:cxn modelId="{A3BF6EAE-92AF-4169-80C6-E70CE4682B8C}" type="presParOf" srcId="{D1F1DA1C-D014-4EAC-9170-DED6209BCDCB}" destId="{60717005-6F3C-452B-87A0-3097EC787B7B}" srcOrd="3" destOrd="0" presId="urn:microsoft.com/office/officeart/2005/8/layout/hierarchy1"/>
    <dgm:cxn modelId="{8CB3B833-EBA4-48FE-BAD3-55C3B1BA804F}" type="presParOf" srcId="{60717005-6F3C-452B-87A0-3097EC787B7B}" destId="{2F907C3C-618E-43EF-B17B-2CA197B5108A}" srcOrd="0" destOrd="0" presId="urn:microsoft.com/office/officeart/2005/8/layout/hierarchy1"/>
    <dgm:cxn modelId="{5F0B0427-A738-47D7-BA67-7305A9DC3415}" type="presParOf" srcId="{2F907C3C-618E-43EF-B17B-2CA197B5108A}" destId="{BA96CA87-DC72-4F68-A845-D2C9C735DBB4}" srcOrd="0" destOrd="0" presId="urn:microsoft.com/office/officeart/2005/8/layout/hierarchy1"/>
    <dgm:cxn modelId="{D0A906B7-3173-4202-A145-BC543830A77A}" type="presParOf" srcId="{2F907C3C-618E-43EF-B17B-2CA197B5108A}" destId="{64557AB8-D53C-4ED7-AB5D-065BEB5B0BBD}" srcOrd="1" destOrd="0" presId="urn:microsoft.com/office/officeart/2005/8/layout/hierarchy1"/>
    <dgm:cxn modelId="{FD9703A3-FD61-4519-AB8E-22D052DE1A61}" type="presParOf" srcId="{60717005-6F3C-452B-87A0-3097EC787B7B}" destId="{2FE56021-ED36-4FBC-82BB-E4DD0AE17E85}" srcOrd="1" destOrd="0" presId="urn:microsoft.com/office/officeart/2005/8/layout/hierarchy1"/>
    <dgm:cxn modelId="{18491A5D-188F-4899-B041-64CC28C88F16}" type="presParOf" srcId="{D1F1DA1C-D014-4EAC-9170-DED6209BCDCB}" destId="{B8FB48F8-7CD8-4675-9EAB-5A7A81E87E85}" srcOrd="4" destOrd="0" presId="urn:microsoft.com/office/officeart/2005/8/layout/hierarchy1"/>
    <dgm:cxn modelId="{FE835A12-ECE5-4008-AEE3-D157633FE5EB}" type="presParOf" srcId="{D1F1DA1C-D014-4EAC-9170-DED6209BCDCB}" destId="{5E095774-1BF9-4AB4-B4B3-FBFDCA57F016}" srcOrd="5" destOrd="0" presId="urn:microsoft.com/office/officeart/2005/8/layout/hierarchy1"/>
    <dgm:cxn modelId="{BC4E8AB1-9805-4D10-8FF4-2C046347BB11}" type="presParOf" srcId="{5E095774-1BF9-4AB4-B4B3-FBFDCA57F016}" destId="{ECA1BBB2-FF7F-42F6-86CE-5072B55B9D25}" srcOrd="0" destOrd="0" presId="urn:microsoft.com/office/officeart/2005/8/layout/hierarchy1"/>
    <dgm:cxn modelId="{5FCC91FE-2F68-4325-95DD-D9874C6CA3B6}" type="presParOf" srcId="{ECA1BBB2-FF7F-42F6-86CE-5072B55B9D25}" destId="{A8A5FB0C-51C3-4731-828C-FAD72EAA8888}" srcOrd="0" destOrd="0" presId="urn:microsoft.com/office/officeart/2005/8/layout/hierarchy1"/>
    <dgm:cxn modelId="{3AF1482D-3A38-47E4-A54E-9C282DDAA8C4}" type="presParOf" srcId="{ECA1BBB2-FF7F-42F6-86CE-5072B55B9D25}" destId="{DBE7AC86-CB84-4BB3-9926-54E3DBBA25F7}" srcOrd="1" destOrd="0" presId="urn:microsoft.com/office/officeart/2005/8/layout/hierarchy1"/>
    <dgm:cxn modelId="{2DE92385-25BB-4A3B-98FC-5ED24558A5FD}" type="presParOf" srcId="{5E095774-1BF9-4AB4-B4B3-FBFDCA57F016}" destId="{8B3BBCC3-488B-4893-B77B-F8C568DFFC7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4A8E2C-2DA3-4142-924C-D4B0344EEE94}" type="doc">
      <dgm:prSet loTypeId="urn:microsoft.com/office/officeart/2005/8/layout/process2" loCatId="process" qsTypeId="urn:microsoft.com/office/officeart/2005/8/quickstyle/simple1" qsCatId="simple" csTypeId="urn:microsoft.com/office/officeart/2005/8/colors/accent1_2" csCatId="accent1" phldr="1"/>
      <dgm:spPr/>
    </dgm:pt>
    <dgm:pt modelId="{D5E1F03C-AE47-4C52-B2AE-DE67B87B68C5}">
      <dgm:prSet phldrT="[Text]"/>
      <dgm:spPr/>
      <dgm:t>
        <a:bodyPr/>
        <a:lstStyle/>
        <a:p>
          <a:r>
            <a:rPr lang="en-US" dirty="0"/>
            <a:t>TBRPM</a:t>
          </a:r>
        </a:p>
      </dgm:t>
    </dgm:pt>
    <dgm:pt modelId="{430F34A2-52FB-4E6D-8079-482DACD0D67D}" type="parTrans" cxnId="{E6FC8BCD-C45C-4201-9562-E9A0607C9155}">
      <dgm:prSet/>
      <dgm:spPr/>
      <dgm:t>
        <a:bodyPr/>
        <a:lstStyle/>
        <a:p>
          <a:endParaRPr lang="en-US"/>
        </a:p>
      </dgm:t>
    </dgm:pt>
    <dgm:pt modelId="{44C57FAC-1B57-4CC3-A3E2-49C77044DFDE}" type="sibTrans" cxnId="{E6FC8BCD-C45C-4201-9562-E9A0607C9155}">
      <dgm:prSet/>
      <dgm:spPr/>
      <dgm:t>
        <a:bodyPr/>
        <a:lstStyle/>
        <a:p>
          <a:endParaRPr lang="en-US"/>
        </a:p>
      </dgm:t>
    </dgm:pt>
    <dgm:pt modelId="{E859E98C-C1D3-4B27-8047-45D4E72DDB10}">
      <dgm:prSet phldrT="[Text]"/>
      <dgm:spPr/>
      <dgm:t>
        <a:bodyPr/>
        <a:lstStyle/>
        <a:p>
          <a:r>
            <a:rPr lang="en-US" dirty="0"/>
            <a:t>Integrated Network Design</a:t>
          </a:r>
        </a:p>
      </dgm:t>
    </dgm:pt>
    <dgm:pt modelId="{F46671B9-33D8-4079-9CF0-926C389FAA17}" type="parTrans" cxnId="{C2B3C7C5-E93A-4A4B-AA4F-671BC983C917}">
      <dgm:prSet/>
      <dgm:spPr/>
      <dgm:t>
        <a:bodyPr/>
        <a:lstStyle/>
        <a:p>
          <a:endParaRPr lang="en-US"/>
        </a:p>
      </dgm:t>
    </dgm:pt>
    <dgm:pt modelId="{8E703DA6-FAB0-4649-9464-B2247FCC165F}" type="sibTrans" cxnId="{C2B3C7C5-E93A-4A4B-AA4F-671BC983C917}">
      <dgm:prSet/>
      <dgm:spPr/>
      <dgm:t>
        <a:bodyPr/>
        <a:lstStyle/>
        <a:p>
          <a:endParaRPr lang="en-US"/>
        </a:p>
      </dgm:t>
    </dgm:pt>
    <dgm:pt modelId="{0C177977-F826-439E-8441-1EDAC76097EC}">
      <dgm:prSet phldrT="[Text]"/>
      <dgm:spPr/>
      <dgm:t>
        <a:bodyPr/>
        <a:lstStyle/>
        <a:p>
          <a:r>
            <a:rPr lang="en-US" dirty="0"/>
            <a:t>Vertiport Location, Passenger Demand</a:t>
          </a:r>
        </a:p>
      </dgm:t>
    </dgm:pt>
    <dgm:pt modelId="{2EC9A958-0829-4791-B59F-9835FF4E2746}" type="parTrans" cxnId="{65347637-D899-4445-87EC-3D1C422F6CFE}">
      <dgm:prSet/>
      <dgm:spPr/>
      <dgm:t>
        <a:bodyPr/>
        <a:lstStyle/>
        <a:p>
          <a:endParaRPr lang="en-US"/>
        </a:p>
      </dgm:t>
    </dgm:pt>
    <dgm:pt modelId="{3E975606-ABC9-4B8C-9E08-40BE4E9358B5}" type="sibTrans" cxnId="{65347637-D899-4445-87EC-3D1C422F6CFE}">
      <dgm:prSet/>
      <dgm:spPr/>
      <dgm:t>
        <a:bodyPr/>
        <a:lstStyle/>
        <a:p>
          <a:endParaRPr lang="en-US"/>
        </a:p>
      </dgm:t>
    </dgm:pt>
    <dgm:pt modelId="{47BEEED6-E855-49AF-A742-7521729EAFE1}" type="pres">
      <dgm:prSet presAssocID="{394A8E2C-2DA3-4142-924C-D4B0344EEE94}" presName="linearFlow" presStyleCnt="0">
        <dgm:presLayoutVars>
          <dgm:resizeHandles val="exact"/>
        </dgm:presLayoutVars>
      </dgm:prSet>
      <dgm:spPr/>
    </dgm:pt>
    <dgm:pt modelId="{6DDE16E5-9BC3-4776-B327-556365072C72}" type="pres">
      <dgm:prSet presAssocID="{D5E1F03C-AE47-4C52-B2AE-DE67B87B68C5}" presName="node" presStyleLbl="node1" presStyleIdx="0" presStyleCnt="3">
        <dgm:presLayoutVars>
          <dgm:bulletEnabled val="1"/>
        </dgm:presLayoutVars>
      </dgm:prSet>
      <dgm:spPr/>
    </dgm:pt>
    <dgm:pt modelId="{7304A095-89B8-497B-BD87-BA53379850A5}" type="pres">
      <dgm:prSet presAssocID="{44C57FAC-1B57-4CC3-A3E2-49C77044DFDE}" presName="sibTrans" presStyleLbl="sibTrans2D1" presStyleIdx="0" presStyleCnt="2"/>
      <dgm:spPr/>
    </dgm:pt>
    <dgm:pt modelId="{20D359FC-629C-4CA6-8EB1-C9F9D4C8F238}" type="pres">
      <dgm:prSet presAssocID="{44C57FAC-1B57-4CC3-A3E2-49C77044DFDE}" presName="connectorText" presStyleLbl="sibTrans2D1" presStyleIdx="0" presStyleCnt="2"/>
      <dgm:spPr/>
    </dgm:pt>
    <dgm:pt modelId="{0A4A9C9B-D43F-42CF-A4A3-6FCFF1BA9F1E}" type="pres">
      <dgm:prSet presAssocID="{E859E98C-C1D3-4B27-8047-45D4E72DDB10}" presName="node" presStyleLbl="node1" presStyleIdx="1" presStyleCnt="3">
        <dgm:presLayoutVars>
          <dgm:bulletEnabled val="1"/>
        </dgm:presLayoutVars>
      </dgm:prSet>
      <dgm:spPr/>
    </dgm:pt>
    <dgm:pt modelId="{DC998010-A5B7-4519-935D-4A4BF574F84C}" type="pres">
      <dgm:prSet presAssocID="{8E703DA6-FAB0-4649-9464-B2247FCC165F}" presName="sibTrans" presStyleLbl="sibTrans2D1" presStyleIdx="1" presStyleCnt="2"/>
      <dgm:spPr/>
    </dgm:pt>
    <dgm:pt modelId="{48FC08ED-2901-46B0-A77D-F8277DB38A13}" type="pres">
      <dgm:prSet presAssocID="{8E703DA6-FAB0-4649-9464-B2247FCC165F}" presName="connectorText" presStyleLbl="sibTrans2D1" presStyleIdx="1" presStyleCnt="2"/>
      <dgm:spPr/>
    </dgm:pt>
    <dgm:pt modelId="{A4B80E63-4595-4C76-9054-8B2F7E67CA91}" type="pres">
      <dgm:prSet presAssocID="{0C177977-F826-439E-8441-1EDAC76097EC}" presName="node" presStyleLbl="node1" presStyleIdx="2" presStyleCnt="3">
        <dgm:presLayoutVars>
          <dgm:bulletEnabled val="1"/>
        </dgm:presLayoutVars>
      </dgm:prSet>
      <dgm:spPr/>
    </dgm:pt>
  </dgm:ptLst>
  <dgm:cxnLst>
    <dgm:cxn modelId="{1DE70301-DC00-4587-942B-14B195761131}" type="presOf" srcId="{D5E1F03C-AE47-4C52-B2AE-DE67B87B68C5}" destId="{6DDE16E5-9BC3-4776-B327-556365072C72}" srcOrd="0" destOrd="0" presId="urn:microsoft.com/office/officeart/2005/8/layout/process2"/>
    <dgm:cxn modelId="{AF0F5126-408A-4879-9859-661D55E41FCE}" type="presOf" srcId="{394A8E2C-2DA3-4142-924C-D4B0344EEE94}" destId="{47BEEED6-E855-49AF-A742-7521729EAFE1}" srcOrd="0" destOrd="0" presId="urn:microsoft.com/office/officeart/2005/8/layout/process2"/>
    <dgm:cxn modelId="{43F15F27-0DFA-4A76-8C18-BC0528BB2E25}" type="presOf" srcId="{E859E98C-C1D3-4B27-8047-45D4E72DDB10}" destId="{0A4A9C9B-D43F-42CF-A4A3-6FCFF1BA9F1E}" srcOrd="0" destOrd="0" presId="urn:microsoft.com/office/officeart/2005/8/layout/process2"/>
    <dgm:cxn modelId="{65347637-D899-4445-87EC-3D1C422F6CFE}" srcId="{394A8E2C-2DA3-4142-924C-D4B0344EEE94}" destId="{0C177977-F826-439E-8441-1EDAC76097EC}" srcOrd="2" destOrd="0" parTransId="{2EC9A958-0829-4791-B59F-9835FF4E2746}" sibTransId="{3E975606-ABC9-4B8C-9E08-40BE4E9358B5}"/>
    <dgm:cxn modelId="{858A5D64-5A04-4318-964D-5AD38D7444B9}" type="presOf" srcId="{0C177977-F826-439E-8441-1EDAC76097EC}" destId="{A4B80E63-4595-4C76-9054-8B2F7E67CA91}" srcOrd="0" destOrd="0" presId="urn:microsoft.com/office/officeart/2005/8/layout/process2"/>
    <dgm:cxn modelId="{76106553-0E41-4AA1-9F07-157DB45AB4BA}" type="presOf" srcId="{8E703DA6-FAB0-4649-9464-B2247FCC165F}" destId="{48FC08ED-2901-46B0-A77D-F8277DB38A13}" srcOrd="1" destOrd="0" presId="urn:microsoft.com/office/officeart/2005/8/layout/process2"/>
    <dgm:cxn modelId="{696754B1-0ADB-45CC-BEF4-08DC9DB390DA}" type="presOf" srcId="{44C57FAC-1B57-4CC3-A3E2-49C77044DFDE}" destId="{7304A095-89B8-497B-BD87-BA53379850A5}" srcOrd="0" destOrd="0" presId="urn:microsoft.com/office/officeart/2005/8/layout/process2"/>
    <dgm:cxn modelId="{C2B3C7C5-E93A-4A4B-AA4F-671BC983C917}" srcId="{394A8E2C-2DA3-4142-924C-D4B0344EEE94}" destId="{E859E98C-C1D3-4B27-8047-45D4E72DDB10}" srcOrd="1" destOrd="0" parTransId="{F46671B9-33D8-4079-9CF0-926C389FAA17}" sibTransId="{8E703DA6-FAB0-4649-9464-B2247FCC165F}"/>
    <dgm:cxn modelId="{EBBEE3C6-3865-4AF2-9278-1B4976966A9D}" type="presOf" srcId="{44C57FAC-1B57-4CC3-A3E2-49C77044DFDE}" destId="{20D359FC-629C-4CA6-8EB1-C9F9D4C8F238}" srcOrd="1" destOrd="0" presId="urn:microsoft.com/office/officeart/2005/8/layout/process2"/>
    <dgm:cxn modelId="{E6FC8BCD-C45C-4201-9562-E9A0607C9155}" srcId="{394A8E2C-2DA3-4142-924C-D4B0344EEE94}" destId="{D5E1F03C-AE47-4C52-B2AE-DE67B87B68C5}" srcOrd="0" destOrd="0" parTransId="{430F34A2-52FB-4E6D-8079-482DACD0D67D}" sibTransId="{44C57FAC-1B57-4CC3-A3E2-49C77044DFDE}"/>
    <dgm:cxn modelId="{C86B8FDC-6D1C-4B8A-876F-EE787601319D}" type="presOf" srcId="{8E703DA6-FAB0-4649-9464-B2247FCC165F}" destId="{DC998010-A5B7-4519-935D-4A4BF574F84C}" srcOrd="0" destOrd="0" presId="urn:microsoft.com/office/officeart/2005/8/layout/process2"/>
    <dgm:cxn modelId="{1CC8081C-1D4D-4665-BDA7-60AA2F0918E8}" type="presParOf" srcId="{47BEEED6-E855-49AF-A742-7521729EAFE1}" destId="{6DDE16E5-9BC3-4776-B327-556365072C72}" srcOrd="0" destOrd="0" presId="urn:microsoft.com/office/officeart/2005/8/layout/process2"/>
    <dgm:cxn modelId="{AFABCB67-047C-4965-8FF9-31A78A36D64D}" type="presParOf" srcId="{47BEEED6-E855-49AF-A742-7521729EAFE1}" destId="{7304A095-89B8-497B-BD87-BA53379850A5}" srcOrd="1" destOrd="0" presId="urn:microsoft.com/office/officeart/2005/8/layout/process2"/>
    <dgm:cxn modelId="{05AE5C1A-40DC-4A26-B675-DB7450E2B63A}" type="presParOf" srcId="{7304A095-89B8-497B-BD87-BA53379850A5}" destId="{20D359FC-629C-4CA6-8EB1-C9F9D4C8F238}" srcOrd="0" destOrd="0" presId="urn:microsoft.com/office/officeart/2005/8/layout/process2"/>
    <dgm:cxn modelId="{CE0D22E2-9F43-45F4-A41C-E2235AAA7C15}" type="presParOf" srcId="{47BEEED6-E855-49AF-A742-7521729EAFE1}" destId="{0A4A9C9B-D43F-42CF-A4A3-6FCFF1BA9F1E}" srcOrd="2" destOrd="0" presId="urn:microsoft.com/office/officeart/2005/8/layout/process2"/>
    <dgm:cxn modelId="{E1C4BF37-A362-4E71-A017-1BFE68C942EF}" type="presParOf" srcId="{47BEEED6-E855-49AF-A742-7521729EAFE1}" destId="{DC998010-A5B7-4519-935D-4A4BF574F84C}" srcOrd="3" destOrd="0" presId="urn:microsoft.com/office/officeart/2005/8/layout/process2"/>
    <dgm:cxn modelId="{E771565C-70CB-46D1-A14A-691C53940D26}" type="presParOf" srcId="{DC998010-A5B7-4519-935D-4A4BF574F84C}" destId="{48FC08ED-2901-46B0-A77D-F8277DB38A13}" srcOrd="0" destOrd="0" presId="urn:microsoft.com/office/officeart/2005/8/layout/process2"/>
    <dgm:cxn modelId="{25A96D3E-7998-4819-9519-2053D08E995A}" type="presParOf" srcId="{47BEEED6-E855-49AF-A742-7521729EAFE1}" destId="{A4B80E63-4595-4C76-9054-8B2F7E67CA91}"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B48F8-7CD8-4675-9EAB-5A7A81E87E85}">
      <dsp:nvSpPr>
        <dsp:cNvPr id="0" name=""/>
        <dsp:cNvSpPr/>
      </dsp:nvSpPr>
      <dsp:spPr>
        <a:xfrm>
          <a:off x="5340923" y="1405930"/>
          <a:ext cx="2705811" cy="643860"/>
        </a:xfrm>
        <a:custGeom>
          <a:avLst/>
          <a:gdLst/>
          <a:ahLst/>
          <a:cxnLst/>
          <a:rect l="0" t="0" r="0" b="0"/>
          <a:pathLst>
            <a:path>
              <a:moveTo>
                <a:pt x="0" y="0"/>
              </a:moveTo>
              <a:lnTo>
                <a:pt x="0" y="438771"/>
              </a:lnTo>
              <a:lnTo>
                <a:pt x="2705811" y="438771"/>
              </a:lnTo>
              <a:lnTo>
                <a:pt x="2705811" y="64386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F82B2F-2E5C-4E27-896A-69AD0F56A185}">
      <dsp:nvSpPr>
        <dsp:cNvPr id="0" name=""/>
        <dsp:cNvSpPr/>
      </dsp:nvSpPr>
      <dsp:spPr>
        <a:xfrm>
          <a:off x="5295203" y="1405930"/>
          <a:ext cx="91440" cy="643860"/>
        </a:xfrm>
        <a:custGeom>
          <a:avLst/>
          <a:gdLst/>
          <a:ahLst/>
          <a:cxnLst/>
          <a:rect l="0" t="0" r="0" b="0"/>
          <a:pathLst>
            <a:path>
              <a:moveTo>
                <a:pt x="45720" y="0"/>
              </a:moveTo>
              <a:lnTo>
                <a:pt x="45720" y="64386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1D22F3-4297-4961-8958-CBACB3184B2D}">
      <dsp:nvSpPr>
        <dsp:cNvPr id="0" name=""/>
        <dsp:cNvSpPr/>
      </dsp:nvSpPr>
      <dsp:spPr>
        <a:xfrm>
          <a:off x="2635111" y="1405930"/>
          <a:ext cx="2705811" cy="643860"/>
        </a:xfrm>
        <a:custGeom>
          <a:avLst/>
          <a:gdLst/>
          <a:ahLst/>
          <a:cxnLst/>
          <a:rect l="0" t="0" r="0" b="0"/>
          <a:pathLst>
            <a:path>
              <a:moveTo>
                <a:pt x="2705811" y="0"/>
              </a:moveTo>
              <a:lnTo>
                <a:pt x="2705811" y="438771"/>
              </a:lnTo>
              <a:lnTo>
                <a:pt x="0" y="438771"/>
              </a:lnTo>
              <a:lnTo>
                <a:pt x="0" y="64386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77B0D3-CF39-4230-926D-8C8FB33B767F}">
      <dsp:nvSpPr>
        <dsp:cNvPr id="0" name=""/>
        <dsp:cNvSpPr/>
      </dsp:nvSpPr>
      <dsp:spPr>
        <a:xfrm>
          <a:off x="4234000" y="138"/>
          <a:ext cx="2213845" cy="1405792"/>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4AF04-016C-4206-B2EC-E7E35DF62ADC}">
      <dsp:nvSpPr>
        <dsp:cNvPr id="0" name=""/>
        <dsp:cNvSpPr/>
      </dsp:nvSpPr>
      <dsp:spPr>
        <a:xfrm>
          <a:off x="4479983" y="233822"/>
          <a:ext cx="2213845" cy="14057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UAM system for on-demand ride-sharing service performance concerns</a:t>
          </a:r>
        </a:p>
      </dsp:txBody>
      <dsp:txXfrm>
        <a:off x="4521157" y="274996"/>
        <a:ext cx="2131497" cy="1323444"/>
      </dsp:txXfrm>
    </dsp:sp>
    <dsp:sp modelId="{51F92242-89AA-4594-9E52-E4E8E10033AE}">
      <dsp:nvSpPr>
        <dsp:cNvPr id="0" name=""/>
        <dsp:cNvSpPr/>
      </dsp:nvSpPr>
      <dsp:spPr>
        <a:xfrm>
          <a:off x="1528188" y="2049790"/>
          <a:ext cx="2213845" cy="14057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429C45-58FA-4B54-95AD-D6BE8F1496B3}">
      <dsp:nvSpPr>
        <dsp:cNvPr id="0" name=""/>
        <dsp:cNvSpPr/>
      </dsp:nvSpPr>
      <dsp:spPr>
        <a:xfrm>
          <a:off x="1774171" y="2283474"/>
          <a:ext cx="2213845" cy="140579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Passengers: Level of service </a:t>
          </a:r>
        </a:p>
      </dsp:txBody>
      <dsp:txXfrm>
        <a:off x="1815345" y="2324648"/>
        <a:ext cx="2131497" cy="1323444"/>
      </dsp:txXfrm>
    </dsp:sp>
    <dsp:sp modelId="{BA96CA87-DC72-4F68-A845-D2C9C735DBB4}">
      <dsp:nvSpPr>
        <dsp:cNvPr id="0" name=""/>
        <dsp:cNvSpPr/>
      </dsp:nvSpPr>
      <dsp:spPr>
        <a:xfrm>
          <a:off x="4234000" y="2049790"/>
          <a:ext cx="2213845" cy="14057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557AB8-D53C-4ED7-AB5D-065BEB5B0BBD}">
      <dsp:nvSpPr>
        <dsp:cNvPr id="0" name=""/>
        <dsp:cNvSpPr/>
      </dsp:nvSpPr>
      <dsp:spPr>
        <a:xfrm>
          <a:off x="4479983" y="2283474"/>
          <a:ext cx="2213845" cy="140579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Operators: eVTOL operational performance </a:t>
          </a:r>
        </a:p>
      </dsp:txBody>
      <dsp:txXfrm>
        <a:off x="4521157" y="2324648"/>
        <a:ext cx="2131497" cy="1323444"/>
      </dsp:txXfrm>
    </dsp:sp>
    <dsp:sp modelId="{A8A5FB0C-51C3-4731-828C-FAD72EAA8888}">
      <dsp:nvSpPr>
        <dsp:cNvPr id="0" name=""/>
        <dsp:cNvSpPr/>
      </dsp:nvSpPr>
      <dsp:spPr>
        <a:xfrm>
          <a:off x="6939811" y="2049790"/>
          <a:ext cx="2213845" cy="14057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E7AC86-CB84-4BB3-9926-54E3DBBA25F7}">
      <dsp:nvSpPr>
        <dsp:cNvPr id="0" name=""/>
        <dsp:cNvSpPr/>
      </dsp:nvSpPr>
      <dsp:spPr>
        <a:xfrm>
          <a:off x="7185794" y="2283474"/>
          <a:ext cx="2213845" cy="140579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Service providers: infrastructure and eVTOL fleet size supply</a:t>
          </a:r>
        </a:p>
      </dsp:txBody>
      <dsp:txXfrm>
        <a:off x="7226968" y="2324648"/>
        <a:ext cx="2131497" cy="1323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E16E5-9BC3-4776-B327-556365072C72}">
      <dsp:nvSpPr>
        <dsp:cNvPr id="0" name=""/>
        <dsp:cNvSpPr/>
      </dsp:nvSpPr>
      <dsp:spPr>
        <a:xfrm>
          <a:off x="444809" y="0"/>
          <a:ext cx="2064687" cy="1147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TBRPM</a:t>
          </a:r>
        </a:p>
      </dsp:txBody>
      <dsp:txXfrm>
        <a:off x="478405" y="33596"/>
        <a:ext cx="1997495" cy="1079856"/>
      </dsp:txXfrm>
    </dsp:sp>
    <dsp:sp modelId="{7304A095-89B8-497B-BD87-BA53379850A5}">
      <dsp:nvSpPr>
        <dsp:cNvPr id="0" name=""/>
        <dsp:cNvSpPr/>
      </dsp:nvSpPr>
      <dsp:spPr>
        <a:xfrm rot="5400000">
          <a:off x="1262081" y="1175724"/>
          <a:ext cx="430143" cy="5161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322302" y="1218738"/>
        <a:ext cx="309703" cy="301100"/>
      </dsp:txXfrm>
    </dsp:sp>
    <dsp:sp modelId="{0A4A9C9B-D43F-42CF-A4A3-6FCFF1BA9F1E}">
      <dsp:nvSpPr>
        <dsp:cNvPr id="0" name=""/>
        <dsp:cNvSpPr/>
      </dsp:nvSpPr>
      <dsp:spPr>
        <a:xfrm>
          <a:off x="444809" y="1720573"/>
          <a:ext cx="2064687" cy="1147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Integrated Network Design</a:t>
          </a:r>
        </a:p>
      </dsp:txBody>
      <dsp:txXfrm>
        <a:off x="478405" y="1754169"/>
        <a:ext cx="1997495" cy="1079856"/>
      </dsp:txXfrm>
    </dsp:sp>
    <dsp:sp modelId="{DC998010-A5B7-4519-935D-4A4BF574F84C}">
      <dsp:nvSpPr>
        <dsp:cNvPr id="0" name=""/>
        <dsp:cNvSpPr/>
      </dsp:nvSpPr>
      <dsp:spPr>
        <a:xfrm rot="5400000">
          <a:off x="1262081" y="2896298"/>
          <a:ext cx="430143" cy="5161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322302" y="2939312"/>
        <a:ext cx="309703" cy="301100"/>
      </dsp:txXfrm>
    </dsp:sp>
    <dsp:sp modelId="{A4B80E63-4595-4C76-9054-8B2F7E67CA91}">
      <dsp:nvSpPr>
        <dsp:cNvPr id="0" name=""/>
        <dsp:cNvSpPr/>
      </dsp:nvSpPr>
      <dsp:spPr>
        <a:xfrm>
          <a:off x="444809" y="3441146"/>
          <a:ext cx="2064687" cy="1147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Vertiport Location, Passenger Demand</a:t>
          </a:r>
        </a:p>
      </dsp:txBody>
      <dsp:txXfrm>
        <a:off x="478405" y="3474742"/>
        <a:ext cx="1997495" cy="10798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82B036-E0FE-4072-0675-7CEB62FE8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3FD441-A96E-8078-0E2B-349E0AE49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A7686A-9B5B-4BD9-8A79-BC84F1854610}" type="datetimeFigureOut">
              <a:rPr lang="en-US" smtClean="0"/>
              <a:t>6/24/2022</a:t>
            </a:fld>
            <a:endParaRPr lang="en-US"/>
          </a:p>
        </p:txBody>
      </p:sp>
      <p:sp>
        <p:nvSpPr>
          <p:cNvPr id="4" name="Footer Placeholder 3">
            <a:extLst>
              <a:ext uri="{FF2B5EF4-FFF2-40B4-BE49-F238E27FC236}">
                <a16:creationId xmlns:a16="http://schemas.microsoft.com/office/drawing/2014/main" id="{4B7EB54E-AB9E-5507-4590-F2799F1F3A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B9F324-CD50-D26F-F448-FECC59328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3B1691-4E39-42C5-89A9-6D9980FCAD02}" type="slidenum">
              <a:rPr lang="en-US" smtClean="0"/>
              <a:t>‹#›</a:t>
            </a:fld>
            <a:endParaRPr lang="en-US"/>
          </a:p>
        </p:txBody>
      </p:sp>
    </p:spTree>
    <p:extLst>
      <p:ext uri="{BB962C8B-B14F-4D97-AF65-F5344CB8AC3E}">
        <p14:creationId xmlns:p14="http://schemas.microsoft.com/office/powerpoint/2010/main" val="18500450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BA15A-397C-45F8-99B4-B3B8A800A923}" type="datetimeFigureOut">
              <a:rPr lang="en-US" smtClean="0"/>
              <a:t>6/24/2022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768EF-BDE0-4DB9-8346-0DFA2B895CF8}" type="slidenum">
              <a:rPr lang="en-US" smtClean="0"/>
              <a:t>‹#›</a:t>
            </a:fld>
            <a:endParaRPr lang="en-US"/>
          </a:p>
        </p:txBody>
      </p:sp>
    </p:spTree>
    <p:extLst>
      <p:ext uri="{BB962C8B-B14F-4D97-AF65-F5344CB8AC3E}">
        <p14:creationId xmlns:p14="http://schemas.microsoft.com/office/powerpoint/2010/main" val="27909624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FD34-9067-4F39-994B-3317EC8DDC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DEBA15-FF5F-463C-8BB3-2D69E2674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80CDDC-5255-4D97-BA2D-252EF644BF2D}"/>
              </a:ext>
            </a:extLst>
          </p:cNvPr>
          <p:cNvSpPr>
            <a:spLocks noGrp="1"/>
          </p:cNvSpPr>
          <p:nvPr>
            <p:ph type="dt" sz="half" idx="10"/>
          </p:nvPr>
        </p:nvSpPr>
        <p:spPr/>
        <p:txBody>
          <a:bodyPr/>
          <a:lstStyle/>
          <a:p>
            <a:fld id="{51DA2174-A14A-402A-9EE0-E3346E6B805E}" type="datetime1">
              <a:rPr lang="en-US" smtClean="0"/>
              <a:t>6/24/2022</a:t>
            </a:fld>
            <a:endParaRPr lang="en-US"/>
          </a:p>
        </p:txBody>
      </p:sp>
      <p:sp>
        <p:nvSpPr>
          <p:cNvPr id="5" name="Footer Placeholder 4">
            <a:extLst>
              <a:ext uri="{FF2B5EF4-FFF2-40B4-BE49-F238E27FC236}">
                <a16:creationId xmlns:a16="http://schemas.microsoft.com/office/drawing/2014/main" id="{CA6C6EFD-91B3-4982-8BA5-6A160D663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1CD76-1F50-46BA-ADDB-2B6D2FE02EC6}"/>
              </a:ext>
            </a:extLst>
          </p:cNvPr>
          <p:cNvSpPr>
            <a:spLocks noGrp="1"/>
          </p:cNvSpPr>
          <p:nvPr>
            <p:ph type="sldNum" sz="quarter" idx="12"/>
          </p:nvPr>
        </p:nvSpPr>
        <p:spPr/>
        <p:txBody>
          <a:bodyPr/>
          <a:lstStyle/>
          <a:p>
            <a:fld id="{8F4EA2E9-26C9-4DAA-A1D0-C1E9DF4F73A8}" type="slidenum">
              <a:rPr lang="en-US" smtClean="0"/>
              <a:t>‹#›</a:t>
            </a:fld>
            <a:endParaRPr lang="en-US"/>
          </a:p>
        </p:txBody>
      </p:sp>
    </p:spTree>
    <p:extLst>
      <p:ext uri="{BB962C8B-B14F-4D97-AF65-F5344CB8AC3E}">
        <p14:creationId xmlns:p14="http://schemas.microsoft.com/office/powerpoint/2010/main" val="183633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C5B1-41EC-4B42-B32F-252521A02F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8621F8-2EAF-4F3B-B409-4E469A182A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AE096-7462-4F0A-8754-A9E764EAA1B6}"/>
              </a:ext>
            </a:extLst>
          </p:cNvPr>
          <p:cNvSpPr>
            <a:spLocks noGrp="1"/>
          </p:cNvSpPr>
          <p:nvPr>
            <p:ph type="dt" sz="half" idx="10"/>
          </p:nvPr>
        </p:nvSpPr>
        <p:spPr/>
        <p:txBody>
          <a:bodyPr/>
          <a:lstStyle/>
          <a:p>
            <a:fld id="{5BD76E0D-F758-4977-B60E-08A93C418B0B}" type="datetime1">
              <a:rPr lang="en-US" smtClean="0"/>
              <a:t>6/24/2022</a:t>
            </a:fld>
            <a:endParaRPr lang="en-US"/>
          </a:p>
        </p:txBody>
      </p:sp>
      <p:sp>
        <p:nvSpPr>
          <p:cNvPr id="5" name="Footer Placeholder 4">
            <a:extLst>
              <a:ext uri="{FF2B5EF4-FFF2-40B4-BE49-F238E27FC236}">
                <a16:creationId xmlns:a16="http://schemas.microsoft.com/office/drawing/2014/main" id="{060C98CE-3293-46AB-9331-033A221BE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EAA53-CC28-46EF-B3BE-6D392B20377C}"/>
              </a:ext>
            </a:extLst>
          </p:cNvPr>
          <p:cNvSpPr>
            <a:spLocks noGrp="1"/>
          </p:cNvSpPr>
          <p:nvPr>
            <p:ph type="sldNum" sz="quarter" idx="12"/>
          </p:nvPr>
        </p:nvSpPr>
        <p:spPr/>
        <p:txBody>
          <a:bodyPr/>
          <a:lstStyle/>
          <a:p>
            <a:fld id="{8F4EA2E9-26C9-4DAA-A1D0-C1E9DF4F73A8}" type="slidenum">
              <a:rPr lang="en-US" smtClean="0"/>
              <a:t>‹#›</a:t>
            </a:fld>
            <a:endParaRPr lang="en-US"/>
          </a:p>
        </p:txBody>
      </p:sp>
    </p:spTree>
    <p:extLst>
      <p:ext uri="{BB962C8B-B14F-4D97-AF65-F5344CB8AC3E}">
        <p14:creationId xmlns:p14="http://schemas.microsoft.com/office/powerpoint/2010/main" val="67724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1A7B60-9F66-4753-B79B-C8B850417F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8F7FA7-3068-47BC-8C53-DDA6D8A079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AF997-C5A5-4371-A65F-FFAC054CAE36}"/>
              </a:ext>
            </a:extLst>
          </p:cNvPr>
          <p:cNvSpPr>
            <a:spLocks noGrp="1"/>
          </p:cNvSpPr>
          <p:nvPr>
            <p:ph type="dt" sz="half" idx="10"/>
          </p:nvPr>
        </p:nvSpPr>
        <p:spPr/>
        <p:txBody>
          <a:bodyPr/>
          <a:lstStyle/>
          <a:p>
            <a:fld id="{EF1E60D6-347A-4164-8C4D-680D420CA7BE}" type="datetime1">
              <a:rPr lang="en-US" smtClean="0"/>
              <a:t>6/24/2022</a:t>
            </a:fld>
            <a:endParaRPr lang="en-US"/>
          </a:p>
        </p:txBody>
      </p:sp>
      <p:sp>
        <p:nvSpPr>
          <p:cNvPr id="5" name="Footer Placeholder 4">
            <a:extLst>
              <a:ext uri="{FF2B5EF4-FFF2-40B4-BE49-F238E27FC236}">
                <a16:creationId xmlns:a16="http://schemas.microsoft.com/office/drawing/2014/main" id="{8658E8DD-3645-4634-970F-E716002E1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C0D34-91FA-46FA-9FF4-ED702541395A}"/>
              </a:ext>
            </a:extLst>
          </p:cNvPr>
          <p:cNvSpPr>
            <a:spLocks noGrp="1"/>
          </p:cNvSpPr>
          <p:nvPr>
            <p:ph type="sldNum" sz="quarter" idx="12"/>
          </p:nvPr>
        </p:nvSpPr>
        <p:spPr/>
        <p:txBody>
          <a:bodyPr/>
          <a:lstStyle/>
          <a:p>
            <a:fld id="{8F4EA2E9-26C9-4DAA-A1D0-C1E9DF4F73A8}" type="slidenum">
              <a:rPr lang="en-US" smtClean="0"/>
              <a:t>‹#›</a:t>
            </a:fld>
            <a:endParaRPr lang="en-US"/>
          </a:p>
        </p:txBody>
      </p:sp>
    </p:spTree>
    <p:extLst>
      <p:ext uri="{BB962C8B-B14F-4D97-AF65-F5344CB8AC3E}">
        <p14:creationId xmlns:p14="http://schemas.microsoft.com/office/powerpoint/2010/main" val="2007061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PPT_masterSlides6-16x9.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1172" cy="6858000"/>
          </a:xfrm>
          <a:prstGeom prst="rect">
            <a:avLst/>
          </a:prstGeom>
        </p:spPr>
      </p:pic>
      <p:sp>
        <p:nvSpPr>
          <p:cNvPr id="2" name="Title 1"/>
          <p:cNvSpPr>
            <a:spLocks noGrp="1"/>
          </p:cNvSpPr>
          <p:nvPr>
            <p:ph type="ctrTitle"/>
          </p:nvPr>
        </p:nvSpPr>
        <p:spPr>
          <a:xfrm>
            <a:off x="609601" y="1041400"/>
            <a:ext cx="6974540" cy="2387600"/>
          </a:xfrm>
        </p:spPr>
        <p:txBody>
          <a:bodyPr anchor="b"/>
          <a:lstStyle>
            <a:lvl1pPr algn="l">
              <a:defRPr sz="6000" b="1">
                <a:solidFill>
                  <a:srgbClr val="E8EA18"/>
                </a:solidFill>
                <a:latin typeface="Chap Semibold" panose="02010700000000000000" pitchFamily="50"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09601" y="3521075"/>
            <a:ext cx="6974540" cy="1655763"/>
          </a:xfrm>
        </p:spPr>
        <p:txBody>
          <a:bodyPr/>
          <a:lstStyle>
            <a:lvl1pPr marL="0" indent="0" algn="l">
              <a:buNone/>
              <a:defRPr sz="2400" cap="all" baseline="0">
                <a:solidFill>
                  <a:srgbClr val="E8EA18"/>
                </a:solidFill>
                <a:latin typeface="Trade Gothic LT Std" panose="00000500000000000000" pitchFamily="50" charset="0"/>
                <a:cs typeface="Arial" panose="020B0604020202020204" pitchFamily="34"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1773466853"/>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PPT_masterSlides6-16x91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1172" cy="6858000"/>
          </a:xfrm>
          <a:prstGeom prst="rect">
            <a:avLst/>
          </a:prstGeom>
        </p:spPr>
      </p:pic>
      <p:sp>
        <p:nvSpPr>
          <p:cNvPr id="2" name="Title 1"/>
          <p:cNvSpPr>
            <a:spLocks noGrp="1"/>
          </p:cNvSpPr>
          <p:nvPr>
            <p:ph type="title"/>
          </p:nvPr>
        </p:nvSpPr>
        <p:spPr>
          <a:xfrm>
            <a:off x="781051" y="768537"/>
            <a:ext cx="10515600" cy="1325563"/>
          </a:xfrm>
        </p:spPr>
        <p:txBody>
          <a:bodyPr/>
          <a:lstStyle>
            <a:lvl1pPr>
              <a:defRPr b="1">
                <a:solidFill>
                  <a:srgbClr val="E8EA18"/>
                </a:solidFill>
                <a:latin typeface="Chap Semibold" panose="020107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781051" y="2229037"/>
            <a:ext cx="10515600" cy="4351339"/>
          </a:xfrm>
        </p:spPr>
        <p:txBody>
          <a:bodyPr/>
          <a:lstStyle>
            <a:lvl1pPr marL="228594" indent="-228594">
              <a:buClr>
                <a:srgbClr val="D9F21C"/>
              </a:buClr>
              <a:buFont typeface="Wingdings" panose="05000000000000000000" pitchFamily="2" charset="2"/>
              <a:buChar char="§"/>
              <a:defRPr>
                <a:solidFill>
                  <a:schemeClr val="bg1"/>
                </a:solidFill>
                <a:latin typeface="Trade Gothic LT Std" panose="00000500000000000000" pitchFamily="50" charset="0"/>
                <a:cs typeface="Arial" panose="020B0604020202020204" pitchFamily="34" charset="0"/>
              </a:defRPr>
            </a:lvl1pPr>
            <a:lvl2pPr marL="685783" indent="-228594">
              <a:buClr>
                <a:srgbClr val="D9F21C"/>
              </a:buClr>
              <a:buFont typeface="Wingdings" panose="05000000000000000000" pitchFamily="2" charset="2"/>
              <a:buChar char="§"/>
              <a:defRPr>
                <a:solidFill>
                  <a:schemeClr val="bg1"/>
                </a:solidFill>
                <a:latin typeface="Trade Gothic LT Std" panose="00000500000000000000" pitchFamily="50" charset="0"/>
                <a:cs typeface="Arial" panose="020B0604020202020204" pitchFamily="34" charset="0"/>
              </a:defRPr>
            </a:lvl2pPr>
            <a:lvl3pPr marL="1142971" indent="-228594">
              <a:buClr>
                <a:srgbClr val="D9F21C"/>
              </a:buClr>
              <a:buFont typeface="Wingdings" panose="05000000000000000000" pitchFamily="2" charset="2"/>
              <a:buChar char="§"/>
              <a:defRPr>
                <a:solidFill>
                  <a:schemeClr val="bg1"/>
                </a:solidFill>
                <a:latin typeface="Trade Gothic LT Std" panose="00000500000000000000" pitchFamily="50" charset="0"/>
                <a:cs typeface="Arial" panose="020B0604020202020204" pitchFamily="34" charset="0"/>
              </a:defRPr>
            </a:lvl3pPr>
            <a:lvl4pPr marL="1600160" indent="-228594">
              <a:buClr>
                <a:srgbClr val="D9F21C"/>
              </a:buClr>
              <a:buFont typeface="Wingdings" panose="05000000000000000000" pitchFamily="2" charset="2"/>
              <a:buChar char="§"/>
              <a:defRPr>
                <a:solidFill>
                  <a:schemeClr val="bg1"/>
                </a:solidFill>
                <a:latin typeface="Trade Gothic LT Std" panose="00000500000000000000" pitchFamily="50" charset="0"/>
                <a:cs typeface="Arial" panose="020B0604020202020204" pitchFamily="34" charset="0"/>
              </a:defRPr>
            </a:lvl4pPr>
            <a:lvl5pPr marL="2057349" indent="-228594">
              <a:buClr>
                <a:srgbClr val="D9F21C"/>
              </a:buClr>
              <a:buFont typeface="Wingdings" panose="05000000000000000000" pitchFamily="2" charset="2"/>
              <a:buChar char="§"/>
              <a:defRPr>
                <a:solidFill>
                  <a:schemeClr val="bg1"/>
                </a:solidFill>
                <a:latin typeface="Trade Gothic LT Std" panose="00000500000000000000" pitchFamily="50"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4518670"/>
      </p:ext>
    </p:extLst>
  </p:cSld>
  <p:clrMapOvr>
    <a:masterClrMapping/>
  </p:clrMapOvr>
  <p:extLst>
    <p:ext uri="{DCECCB84-F9BA-43D5-87BE-67443E8EF086}">
      <p15:sldGuideLst xmlns:p15="http://schemas.microsoft.com/office/powerpoint/2012/main">
        <p15:guide id="1" orient="horz" pos="2160">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PPT_masterSlides6-16x9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1172" cy="6858000"/>
          </a:xfrm>
          <a:prstGeom prst="rect">
            <a:avLst/>
          </a:prstGeom>
        </p:spPr>
      </p:pic>
      <p:sp>
        <p:nvSpPr>
          <p:cNvPr id="2" name="Title 1"/>
          <p:cNvSpPr>
            <a:spLocks noGrp="1"/>
          </p:cNvSpPr>
          <p:nvPr>
            <p:ph type="title"/>
          </p:nvPr>
        </p:nvSpPr>
        <p:spPr>
          <a:xfrm>
            <a:off x="781051" y="768537"/>
            <a:ext cx="10515600" cy="1325563"/>
          </a:xfrm>
        </p:spPr>
        <p:txBody>
          <a:bodyPr/>
          <a:lstStyle>
            <a:lvl1pPr>
              <a:defRPr b="1">
                <a:solidFill>
                  <a:srgbClr val="006747"/>
                </a:solidFill>
                <a:latin typeface="Chap Semibold" panose="020107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781051" y="2229037"/>
            <a:ext cx="10515600" cy="4351339"/>
          </a:xfrm>
        </p:spPr>
        <p:txBody>
          <a:bodyPr/>
          <a:lstStyle>
            <a:lvl1pPr marL="228594" indent="-228594">
              <a:buClr>
                <a:srgbClr val="006747"/>
              </a:buClr>
              <a:buFont typeface="Wingdings" panose="05000000000000000000" pitchFamily="2" charset="2"/>
              <a:buChar char="§"/>
              <a:defRPr>
                <a:solidFill>
                  <a:srgbClr val="006747"/>
                </a:solidFill>
                <a:latin typeface="Trade Gothic LT Std" panose="00000500000000000000" pitchFamily="50" charset="0"/>
                <a:cs typeface="Arial" panose="020B0604020202020204" pitchFamily="34" charset="0"/>
              </a:defRPr>
            </a:lvl1pPr>
            <a:lvl2pPr marL="685783" indent="-228594">
              <a:buClr>
                <a:srgbClr val="006747"/>
              </a:buClr>
              <a:buFont typeface="Wingdings" panose="05000000000000000000" pitchFamily="2" charset="2"/>
              <a:buChar char="§"/>
              <a:defRPr>
                <a:solidFill>
                  <a:srgbClr val="006747"/>
                </a:solidFill>
                <a:latin typeface="Trade Gothic LT Std" panose="00000500000000000000" pitchFamily="50" charset="0"/>
                <a:cs typeface="Arial" panose="020B0604020202020204" pitchFamily="34" charset="0"/>
              </a:defRPr>
            </a:lvl2pPr>
            <a:lvl3pPr marL="1142971" indent="-228594">
              <a:buClr>
                <a:srgbClr val="006747"/>
              </a:buClr>
              <a:buFont typeface="Wingdings" panose="05000000000000000000" pitchFamily="2" charset="2"/>
              <a:buChar char="§"/>
              <a:defRPr>
                <a:solidFill>
                  <a:srgbClr val="006747"/>
                </a:solidFill>
                <a:latin typeface="Trade Gothic LT Std" panose="00000500000000000000" pitchFamily="50" charset="0"/>
                <a:cs typeface="Arial" panose="020B0604020202020204" pitchFamily="34" charset="0"/>
              </a:defRPr>
            </a:lvl3pPr>
            <a:lvl4pPr marL="1600160" indent="-228594">
              <a:buClr>
                <a:srgbClr val="006747"/>
              </a:buClr>
              <a:buFont typeface="Wingdings" panose="05000000000000000000" pitchFamily="2" charset="2"/>
              <a:buChar char="§"/>
              <a:defRPr>
                <a:solidFill>
                  <a:srgbClr val="006747"/>
                </a:solidFill>
                <a:latin typeface="Trade Gothic LT Std" panose="00000500000000000000" pitchFamily="50" charset="0"/>
                <a:cs typeface="Arial" panose="020B0604020202020204" pitchFamily="34" charset="0"/>
              </a:defRPr>
            </a:lvl4pPr>
            <a:lvl5pPr marL="2057349" indent="-228594">
              <a:buClr>
                <a:srgbClr val="006747"/>
              </a:buClr>
              <a:buFont typeface="Wingdings" panose="05000000000000000000" pitchFamily="2" charset="2"/>
              <a:buChar char="§"/>
              <a:defRPr>
                <a:solidFill>
                  <a:srgbClr val="006747"/>
                </a:solidFill>
                <a:latin typeface="Trade Gothic LT Std" panose="00000500000000000000" pitchFamily="50"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1766851"/>
      </p:ext>
    </p:extLst>
  </p:cSld>
  <p:clrMapOvr>
    <a:masterClrMapping/>
  </p:clrMapOvr>
  <p:extLst>
    <p:ext uri="{DCECCB84-F9BA-43D5-87BE-67443E8EF086}">
      <p15:sldGuideLst xmlns:p15="http://schemas.microsoft.com/office/powerpoint/2012/main">
        <p15:guide id="1" orient="horz" pos="2160">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descr="PPT_masterSlides6-16x99.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1172" cy="6858000"/>
          </a:xfrm>
          <a:prstGeom prst="rect">
            <a:avLst/>
          </a:prstGeom>
        </p:spPr>
      </p:pic>
      <p:sp>
        <p:nvSpPr>
          <p:cNvPr id="2" name="Title 1"/>
          <p:cNvSpPr>
            <a:spLocks noGrp="1"/>
          </p:cNvSpPr>
          <p:nvPr>
            <p:ph type="title"/>
          </p:nvPr>
        </p:nvSpPr>
        <p:spPr>
          <a:xfrm>
            <a:off x="781051" y="768537"/>
            <a:ext cx="10515600" cy="1325563"/>
          </a:xfrm>
        </p:spPr>
        <p:txBody>
          <a:bodyPr/>
          <a:lstStyle>
            <a:lvl1pPr>
              <a:defRPr b="1">
                <a:solidFill>
                  <a:srgbClr val="006747"/>
                </a:solidFill>
                <a:latin typeface="Chap Semibold" panose="020107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781051" y="2229037"/>
            <a:ext cx="10515600" cy="4351339"/>
          </a:xfrm>
        </p:spPr>
        <p:txBody>
          <a:bodyPr/>
          <a:lstStyle>
            <a:lvl1pPr marL="228594" indent="-228594">
              <a:buClr>
                <a:srgbClr val="006747"/>
              </a:buClr>
              <a:buFont typeface="Wingdings" panose="05000000000000000000" pitchFamily="2" charset="2"/>
              <a:buChar char="§"/>
              <a:defRPr>
                <a:solidFill>
                  <a:srgbClr val="006747"/>
                </a:solidFill>
                <a:latin typeface="Trade Gothic LT Std" panose="00000500000000000000" pitchFamily="50" charset="0"/>
                <a:cs typeface="Arial" panose="020B0604020202020204" pitchFamily="34" charset="0"/>
              </a:defRPr>
            </a:lvl1pPr>
            <a:lvl2pPr marL="685783" indent="-228594">
              <a:buClr>
                <a:srgbClr val="006747"/>
              </a:buClr>
              <a:buFont typeface="Wingdings" panose="05000000000000000000" pitchFamily="2" charset="2"/>
              <a:buChar char="§"/>
              <a:defRPr>
                <a:solidFill>
                  <a:srgbClr val="006747"/>
                </a:solidFill>
                <a:latin typeface="Trade Gothic LT Std" panose="00000500000000000000" pitchFamily="50" charset="0"/>
                <a:cs typeface="Arial" panose="020B0604020202020204" pitchFamily="34" charset="0"/>
              </a:defRPr>
            </a:lvl2pPr>
            <a:lvl3pPr marL="1142971" indent="-228594">
              <a:buClr>
                <a:srgbClr val="006747"/>
              </a:buClr>
              <a:buFont typeface="Wingdings" panose="05000000000000000000" pitchFamily="2" charset="2"/>
              <a:buChar char="§"/>
              <a:defRPr>
                <a:solidFill>
                  <a:srgbClr val="006747"/>
                </a:solidFill>
                <a:latin typeface="Trade Gothic LT Std" panose="00000500000000000000" pitchFamily="50" charset="0"/>
                <a:cs typeface="Arial" panose="020B0604020202020204" pitchFamily="34" charset="0"/>
              </a:defRPr>
            </a:lvl3pPr>
            <a:lvl4pPr marL="1600160" indent="-228594">
              <a:buClr>
                <a:srgbClr val="006747"/>
              </a:buClr>
              <a:buFont typeface="Wingdings" panose="05000000000000000000" pitchFamily="2" charset="2"/>
              <a:buChar char="§"/>
              <a:defRPr>
                <a:solidFill>
                  <a:srgbClr val="006747"/>
                </a:solidFill>
                <a:latin typeface="Trade Gothic LT Std" panose="00000500000000000000" pitchFamily="50" charset="0"/>
                <a:cs typeface="Arial" panose="020B0604020202020204" pitchFamily="34" charset="0"/>
              </a:defRPr>
            </a:lvl4pPr>
            <a:lvl5pPr marL="2057349" indent="-228594">
              <a:buClr>
                <a:srgbClr val="006747"/>
              </a:buClr>
              <a:buFont typeface="Wingdings" panose="05000000000000000000" pitchFamily="2" charset="2"/>
              <a:buChar char="§"/>
              <a:defRPr>
                <a:solidFill>
                  <a:srgbClr val="006747"/>
                </a:solidFill>
                <a:latin typeface="Trade Gothic LT Std" panose="00000500000000000000" pitchFamily="50"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5596948"/>
      </p:ext>
    </p:extLst>
  </p:cSld>
  <p:clrMapOvr>
    <a:masterClrMapping/>
  </p:clrMapOvr>
  <p:extLst>
    <p:ext uri="{DCECCB84-F9BA-43D5-87BE-67443E8EF086}">
      <p15:sldGuideLst xmlns:p15="http://schemas.microsoft.com/office/powerpoint/2012/main">
        <p15:guide id="1" orient="horz" pos="2160">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descr="PPT_masterSlides6-16x99.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1172" cy="6858000"/>
          </a:xfrm>
          <a:prstGeom prst="rect">
            <a:avLst/>
          </a:prstGeom>
        </p:spPr>
      </p:pic>
      <p:sp>
        <p:nvSpPr>
          <p:cNvPr id="2" name="Title 1"/>
          <p:cNvSpPr>
            <a:spLocks noGrp="1"/>
          </p:cNvSpPr>
          <p:nvPr>
            <p:ph type="title"/>
          </p:nvPr>
        </p:nvSpPr>
        <p:spPr>
          <a:xfrm>
            <a:off x="781051" y="768537"/>
            <a:ext cx="10515600" cy="1325563"/>
          </a:xfrm>
        </p:spPr>
        <p:txBody>
          <a:bodyPr/>
          <a:lstStyle>
            <a:lvl1pPr>
              <a:defRPr b="1">
                <a:solidFill>
                  <a:srgbClr val="006747"/>
                </a:solidFill>
                <a:latin typeface="Chap Semibold" panose="02010700000000000000" pitchFamily="50" charset="0"/>
                <a:cs typeface="Arial" panose="020B0604020202020204" pitchFamily="34" charset="0"/>
              </a:defRPr>
            </a:lvl1pPr>
          </a:lstStyle>
          <a:p>
            <a:r>
              <a:rPr lang="en-US" dirty="0"/>
              <a:t>Click to edit Master title style</a:t>
            </a:r>
          </a:p>
        </p:txBody>
      </p:sp>
      <p:sp>
        <p:nvSpPr>
          <p:cNvPr id="5" name="Content Placeholder 2"/>
          <p:cNvSpPr>
            <a:spLocks noGrp="1"/>
          </p:cNvSpPr>
          <p:nvPr>
            <p:ph sz="half" idx="1"/>
          </p:nvPr>
        </p:nvSpPr>
        <p:spPr>
          <a:xfrm>
            <a:off x="781051" y="2227449"/>
            <a:ext cx="5181600" cy="4351339"/>
          </a:xfrm>
        </p:spPr>
        <p:txBody>
          <a:bodyPr/>
          <a:lstStyle>
            <a:lvl1pPr marL="228594" indent="-228594">
              <a:buFont typeface="Wingdings" panose="05000000000000000000" pitchFamily="2" charset="2"/>
              <a:buChar char="§"/>
              <a:defRPr>
                <a:solidFill>
                  <a:srgbClr val="006747"/>
                </a:solidFill>
                <a:latin typeface="Trade Gothic LT Std" panose="00000500000000000000" pitchFamily="50" charset="0"/>
              </a:defRPr>
            </a:lvl1pPr>
            <a:lvl2pPr marL="685783" indent="-228594">
              <a:buFont typeface="Wingdings" panose="05000000000000000000" pitchFamily="2" charset="2"/>
              <a:buChar char="§"/>
              <a:defRPr>
                <a:solidFill>
                  <a:srgbClr val="006747"/>
                </a:solidFill>
                <a:latin typeface="Trade Gothic LT Std" panose="00000500000000000000" pitchFamily="50" charset="0"/>
              </a:defRPr>
            </a:lvl2pPr>
            <a:lvl3pPr marL="1142971" indent="-228594">
              <a:buFont typeface="Wingdings" panose="05000000000000000000" pitchFamily="2" charset="2"/>
              <a:buChar char="§"/>
              <a:defRPr>
                <a:solidFill>
                  <a:srgbClr val="006747"/>
                </a:solidFill>
                <a:latin typeface="Trade Gothic LT Std" panose="00000500000000000000" pitchFamily="50" charset="0"/>
              </a:defRPr>
            </a:lvl3pPr>
            <a:lvl4pPr marL="1600160" indent="-228594">
              <a:buFont typeface="Wingdings" panose="05000000000000000000" pitchFamily="2" charset="2"/>
              <a:buChar char="§"/>
              <a:defRPr>
                <a:solidFill>
                  <a:srgbClr val="006747"/>
                </a:solidFill>
                <a:latin typeface="Trade Gothic LT Std" panose="00000500000000000000" pitchFamily="50" charset="0"/>
              </a:defRPr>
            </a:lvl4pPr>
            <a:lvl5pPr marL="2057349" indent="-228594">
              <a:buFont typeface="Wingdings" panose="05000000000000000000" pitchFamily="2" charset="2"/>
              <a:buChar char="§"/>
              <a:defRPr>
                <a:solidFill>
                  <a:srgbClr val="006747"/>
                </a:solidFill>
                <a:latin typeface="Trade Gothic LT Std" panose="00000500000000000000"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p:nvPr>
        </p:nvSpPr>
        <p:spPr>
          <a:xfrm>
            <a:off x="6115051" y="2227449"/>
            <a:ext cx="5181600" cy="4351339"/>
          </a:xfrm>
        </p:spPr>
        <p:txBody>
          <a:bodyPr/>
          <a:lstStyle>
            <a:lvl1pPr marL="228594" indent="-228594">
              <a:buFont typeface="Wingdings" panose="05000000000000000000" pitchFamily="2" charset="2"/>
              <a:buChar char="§"/>
              <a:defRPr>
                <a:solidFill>
                  <a:srgbClr val="006747"/>
                </a:solidFill>
                <a:latin typeface="Trade Gothic LT Std" panose="00000500000000000000" pitchFamily="50" charset="0"/>
              </a:defRPr>
            </a:lvl1pPr>
            <a:lvl2pPr marL="685783" indent="-228594">
              <a:buFont typeface="Wingdings" panose="05000000000000000000" pitchFamily="2" charset="2"/>
              <a:buChar char="§"/>
              <a:defRPr>
                <a:solidFill>
                  <a:srgbClr val="006747"/>
                </a:solidFill>
                <a:latin typeface="Trade Gothic LT Std" panose="00000500000000000000" pitchFamily="50" charset="0"/>
              </a:defRPr>
            </a:lvl2pPr>
            <a:lvl3pPr marL="1142971" indent="-228594">
              <a:buFont typeface="Wingdings" panose="05000000000000000000" pitchFamily="2" charset="2"/>
              <a:buChar char="§"/>
              <a:defRPr>
                <a:solidFill>
                  <a:srgbClr val="006747"/>
                </a:solidFill>
                <a:latin typeface="Trade Gothic LT Std" panose="00000500000000000000" pitchFamily="50" charset="0"/>
              </a:defRPr>
            </a:lvl3pPr>
            <a:lvl4pPr marL="1600160" indent="-228594">
              <a:buFont typeface="Wingdings" panose="05000000000000000000" pitchFamily="2" charset="2"/>
              <a:buChar char="§"/>
              <a:defRPr>
                <a:solidFill>
                  <a:srgbClr val="006747"/>
                </a:solidFill>
                <a:latin typeface="Trade Gothic LT Std" panose="00000500000000000000" pitchFamily="50" charset="0"/>
              </a:defRPr>
            </a:lvl4pPr>
            <a:lvl5pPr marL="2057349" indent="-228594">
              <a:buFont typeface="Wingdings" panose="05000000000000000000" pitchFamily="2" charset="2"/>
              <a:buChar char="§"/>
              <a:defRPr>
                <a:solidFill>
                  <a:srgbClr val="006747"/>
                </a:solidFill>
                <a:latin typeface="Trade Gothic LT Std" panose="00000500000000000000"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0855763"/>
      </p:ext>
    </p:extLst>
  </p:cSld>
  <p:clrMapOvr>
    <a:masterClrMapping/>
  </p:clrMapOvr>
  <p:extLst>
    <p:ext uri="{DCECCB84-F9BA-43D5-87BE-67443E8EF086}">
      <p15:sldGuideLst xmlns:p15="http://schemas.microsoft.com/office/powerpoint/2012/main">
        <p15:guide id="1" orient="horz" pos="2160">
          <p15:clr>
            <a:srgbClr val="FBAE40"/>
          </p15:clr>
        </p15:guide>
        <p15:guide id="2" pos="5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PPT_masterSlides6-16x91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1172" cy="6858000"/>
          </a:xfrm>
          <a:prstGeom prst="rect">
            <a:avLst/>
          </a:prstGeom>
        </p:spPr>
      </p:pic>
      <p:sp>
        <p:nvSpPr>
          <p:cNvPr id="2" name="Title 1"/>
          <p:cNvSpPr>
            <a:spLocks noGrp="1"/>
          </p:cNvSpPr>
          <p:nvPr>
            <p:ph type="title" hasCustomPrompt="1"/>
          </p:nvPr>
        </p:nvSpPr>
        <p:spPr>
          <a:xfrm>
            <a:off x="756587" y="1962151"/>
            <a:ext cx="10515600" cy="1905000"/>
          </a:xfrm>
        </p:spPr>
        <p:txBody>
          <a:bodyPr anchor="b"/>
          <a:lstStyle>
            <a:lvl1pPr>
              <a:defRPr sz="6000" b="1">
                <a:solidFill>
                  <a:srgbClr val="006747"/>
                </a:solidFill>
                <a:latin typeface="Chap Semibold" panose="02010700000000000000" pitchFamily="50" charset="0"/>
                <a:cs typeface="Arial" panose="020B0604020202020204" pitchFamily="34" charset="0"/>
              </a:defRPr>
            </a:lvl1pPr>
          </a:lstStyle>
          <a:p>
            <a:r>
              <a:rPr lang="en-US" dirty="0"/>
              <a:t>Click to edit Master subtitle style</a:t>
            </a:r>
          </a:p>
        </p:txBody>
      </p:sp>
    </p:spTree>
    <p:extLst>
      <p:ext uri="{BB962C8B-B14F-4D97-AF65-F5344CB8AC3E}">
        <p14:creationId xmlns:p14="http://schemas.microsoft.com/office/powerpoint/2010/main" val="3090306411"/>
      </p:ext>
    </p:extLst>
  </p:cSld>
  <p:clrMapOvr>
    <a:masterClrMapping/>
  </p:clrMapOvr>
  <p:extLst>
    <p:ext uri="{DCECCB84-F9BA-43D5-87BE-67443E8EF086}">
      <p15:sldGuideLst xmlns:p15="http://schemas.microsoft.com/office/powerpoint/2012/main">
        <p15:guide id="1" orient="horz" pos="2160">
          <p15:clr>
            <a:srgbClr val="FBAE40"/>
          </p15:clr>
        </p15:guide>
        <p15:guide id="2" pos="5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PPT_masterSlides6-16x92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1172" cy="6858000"/>
          </a:xfrm>
          <a:prstGeom prst="rect">
            <a:avLst/>
          </a:prstGeom>
        </p:spPr>
      </p:pic>
    </p:spTree>
    <p:extLst>
      <p:ext uri="{BB962C8B-B14F-4D97-AF65-F5344CB8AC3E}">
        <p14:creationId xmlns:p14="http://schemas.microsoft.com/office/powerpoint/2010/main" val="183790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DFCA-AE59-4C5C-AB24-0E2C05CF6B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C6FE9-0821-4EB2-9BD0-D600C26DAF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9434A-A70C-4781-A5E4-72A27BC5217D}"/>
              </a:ext>
            </a:extLst>
          </p:cNvPr>
          <p:cNvSpPr>
            <a:spLocks noGrp="1"/>
          </p:cNvSpPr>
          <p:nvPr>
            <p:ph type="dt" sz="half" idx="10"/>
          </p:nvPr>
        </p:nvSpPr>
        <p:spPr/>
        <p:txBody>
          <a:bodyPr/>
          <a:lstStyle/>
          <a:p>
            <a:fld id="{2FA5C602-E5FC-4774-888F-1F23A3A2756D}" type="datetime1">
              <a:rPr lang="en-US" smtClean="0"/>
              <a:t>6/24/2022</a:t>
            </a:fld>
            <a:endParaRPr lang="en-US"/>
          </a:p>
        </p:txBody>
      </p:sp>
      <p:sp>
        <p:nvSpPr>
          <p:cNvPr id="5" name="Footer Placeholder 4">
            <a:extLst>
              <a:ext uri="{FF2B5EF4-FFF2-40B4-BE49-F238E27FC236}">
                <a16:creationId xmlns:a16="http://schemas.microsoft.com/office/drawing/2014/main" id="{1BB0562A-1A13-4932-8F0F-3ECF741B1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C55D3-4DB4-41D0-85BF-8ED1025773EF}"/>
              </a:ext>
            </a:extLst>
          </p:cNvPr>
          <p:cNvSpPr>
            <a:spLocks noGrp="1"/>
          </p:cNvSpPr>
          <p:nvPr>
            <p:ph type="sldNum" sz="quarter" idx="12"/>
          </p:nvPr>
        </p:nvSpPr>
        <p:spPr/>
        <p:txBody>
          <a:bodyPr/>
          <a:lstStyle/>
          <a:p>
            <a:fld id="{8F4EA2E9-26C9-4DAA-A1D0-C1E9DF4F73A8}" type="slidenum">
              <a:rPr lang="en-US" smtClean="0"/>
              <a:t>‹#›</a:t>
            </a:fld>
            <a:endParaRPr lang="en-US"/>
          </a:p>
        </p:txBody>
      </p:sp>
    </p:spTree>
    <p:extLst>
      <p:ext uri="{BB962C8B-B14F-4D97-AF65-F5344CB8AC3E}">
        <p14:creationId xmlns:p14="http://schemas.microsoft.com/office/powerpoint/2010/main" val="172728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D26A-0CD7-4AE7-8520-2CDC91F905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C9F4BE-4721-4A2B-BF33-E18C3B2DB6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F459AD-72D0-4E51-94A2-3659323EDAFC}"/>
              </a:ext>
            </a:extLst>
          </p:cNvPr>
          <p:cNvSpPr>
            <a:spLocks noGrp="1"/>
          </p:cNvSpPr>
          <p:nvPr>
            <p:ph type="dt" sz="half" idx="10"/>
          </p:nvPr>
        </p:nvSpPr>
        <p:spPr/>
        <p:txBody>
          <a:bodyPr/>
          <a:lstStyle/>
          <a:p>
            <a:fld id="{2541A308-091E-4118-98D1-6F8E1F95672B}" type="datetime1">
              <a:rPr lang="en-US" smtClean="0"/>
              <a:t>6/24/2022</a:t>
            </a:fld>
            <a:endParaRPr lang="en-US"/>
          </a:p>
        </p:txBody>
      </p:sp>
      <p:sp>
        <p:nvSpPr>
          <p:cNvPr id="5" name="Footer Placeholder 4">
            <a:extLst>
              <a:ext uri="{FF2B5EF4-FFF2-40B4-BE49-F238E27FC236}">
                <a16:creationId xmlns:a16="http://schemas.microsoft.com/office/drawing/2014/main" id="{FC351E86-EC98-4052-BAB9-422E88F47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71B54-58FB-4F1E-AA84-F7F36604F35E}"/>
              </a:ext>
            </a:extLst>
          </p:cNvPr>
          <p:cNvSpPr>
            <a:spLocks noGrp="1"/>
          </p:cNvSpPr>
          <p:nvPr>
            <p:ph type="sldNum" sz="quarter" idx="12"/>
          </p:nvPr>
        </p:nvSpPr>
        <p:spPr/>
        <p:txBody>
          <a:bodyPr/>
          <a:lstStyle/>
          <a:p>
            <a:fld id="{8F4EA2E9-26C9-4DAA-A1D0-C1E9DF4F73A8}" type="slidenum">
              <a:rPr lang="en-US" smtClean="0"/>
              <a:t>‹#›</a:t>
            </a:fld>
            <a:endParaRPr lang="en-US"/>
          </a:p>
        </p:txBody>
      </p:sp>
    </p:spTree>
    <p:extLst>
      <p:ext uri="{BB962C8B-B14F-4D97-AF65-F5344CB8AC3E}">
        <p14:creationId xmlns:p14="http://schemas.microsoft.com/office/powerpoint/2010/main" val="130586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6541-B39C-44F2-9BCA-F5CCDA173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6B8CC6-45E3-478F-BF0D-D5A743CF45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85523B-A4BB-4B3F-B023-6F79AD2F3E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BCAA49-EEE3-4074-B2FD-F164E806530C}"/>
              </a:ext>
            </a:extLst>
          </p:cNvPr>
          <p:cNvSpPr>
            <a:spLocks noGrp="1"/>
          </p:cNvSpPr>
          <p:nvPr>
            <p:ph type="dt" sz="half" idx="10"/>
          </p:nvPr>
        </p:nvSpPr>
        <p:spPr/>
        <p:txBody>
          <a:bodyPr/>
          <a:lstStyle/>
          <a:p>
            <a:fld id="{267DD60E-55DA-4037-9E90-184CF6D8F507}" type="datetime1">
              <a:rPr lang="en-US" smtClean="0"/>
              <a:t>6/24/2022</a:t>
            </a:fld>
            <a:endParaRPr lang="en-US"/>
          </a:p>
        </p:txBody>
      </p:sp>
      <p:sp>
        <p:nvSpPr>
          <p:cNvPr id="6" name="Footer Placeholder 5">
            <a:extLst>
              <a:ext uri="{FF2B5EF4-FFF2-40B4-BE49-F238E27FC236}">
                <a16:creationId xmlns:a16="http://schemas.microsoft.com/office/drawing/2014/main" id="{1DCD07B2-1F50-4CAD-84E1-24E725A63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5B6D1A-04EC-4197-B85F-21C94F33DAC8}"/>
              </a:ext>
            </a:extLst>
          </p:cNvPr>
          <p:cNvSpPr>
            <a:spLocks noGrp="1"/>
          </p:cNvSpPr>
          <p:nvPr>
            <p:ph type="sldNum" sz="quarter" idx="12"/>
          </p:nvPr>
        </p:nvSpPr>
        <p:spPr/>
        <p:txBody>
          <a:bodyPr/>
          <a:lstStyle/>
          <a:p>
            <a:fld id="{8F4EA2E9-26C9-4DAA-A1D0-C1E9DF4F73A8}" type="slidenum">
              <a:rPr lang="en-US" smtClean="0"/>
              <a:t>‹#›</a:t>
            </a:fld>
            <a:endParaRPr lang="en-US"/>
          </a:p>
        </p:txBody>
      </p:sp>
    </p:spTree>
    <p:extLst>
      <p:ext uri="{BB962C8B-B14F-4D97-AF65-F5344CB8AC3E}">
        <p14:creationId xmlns:p14="http://schemas.microsoft.com/office/powerpoint/2010/main" val="334398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ABAA-1D4E-435E-9112-0892C0B3D7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909A4B-E0B4-429D-9863-F95F3F3181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773DC5-2A48-45CE-9106-82465A9223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7344A4-BA5A-4EF1-BF0D-4AE6FDB33B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90067F-8928-4C40-86FE-FF95761E65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FFF3A5-2B88-4CC7-8718-AA8309B52327}"/>
              </a:ext>
            </a:extLst>
          </p:cNvPr>
          <p:cNvSpPr>
            <a:spLocks noGrp="1"/>
          </p:cNvSpPr>
          <p:nvPr>
            <p:ph type="dt" sz="half" idx="10"/>
          </p:nvPr>
        </p:nvSpPr>
        <p:spPr/>
        <p:txBody>
          <a:bodyPr/>
          <a:lstStyle/>
          <a:p>
            <a:fld id="{08C25371-8C07-40FE-BA2F-262E86088011}" type="datetime1">
              <a:rPr lang="en-US" smtClean="0"/>
              <a:t>6/24/2022</a:t>
            </a:fld>
            <a:endParaRPr lang="en-US"/>
          </a:p>
        </p:txBody>
      </p:sp>
      <p:sp>
        <p:nvSpPr>
          <p:cNvPr id="8" name="Footer Placeholder 7">
            <a:extLst>
              <a:ext uri="{FF2B5EF4-FFF2-40B4-BE49-F238E27FC236}">
                <a16:creationId xmlns:a16="http://schemas.microsoft.com/office/drawing/2014/main" id="{8F1B7B6E-391B-4053-93AE-1B4816C9C1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152855-9D06-4F39-AFE0-57720016604E}"/>
              </a:ext>
            </a:extLst>
          </p:cNvPr>
          <p:cNvSpPr>
            <a:spLocks noGrp="1"/>
          </p:cNvSpPr>
          <p:nvPr>
            <p:ph type="sldNum" sz="quarter" idx="12"/>
          </p:nvPr>
        </p:nvSpPr>
        <p:spPr/>
        <p:txBody>
          <a:bodyPr/>
          <a:lstStyle/>
          <a:p>
            <a:fld id="{8F4EA2E9-26C9-4DAA-A1D0-C1E9DF4F73A8}" type="slidenum">
              <a:rPr lang="en-US" smtClean="0"/>
              <a:t>‹#›</a:t>
            </a:fld>
            <a:endParaRPr lang="en-US"/>
          </a:p>
        </p:txBody>
      </p:sp>
    </p:spTree>
    <p:extLst>
      <p:ext uri="{BB962C8B-B14F-4D97-AF65-F5344CB8AC3E}">
        <p14:creationId xmlns:p14="http://schemas.microsoft.com/office/powerpoint/2010/main" val="237466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B00D-3AE0-4DEA-BC73-1A58AC855E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770D48-5907-47FE-B386-0DE736E5E63B}"/>
              </a:ext>
            </a:extLst>
          </p:cNvPr>
          <p:cNvSpPr>
            <a:spLocks noGrp="1"/>
          </p:cNvSpPr>
          <p:nvPr>
            <p:ph type="dt" sz="half" idx="10"/>
          </p:nvPr>
        </p:nvSpPr>
        <p:spPr/>
        <p:txBody>
          <a:bodyPr/>
          <a:lstStyle/>
          <a:p>
            <a:fld id="{FB7C8AB9-9BFA-4A95-95F9-C66A8FBFBEDE}" type="datetime1">
              <a:rPr lang="en-US" smtClean="0"/>
              <a:t>6/24/2022</a:t>
            </a:fld>
            <a:endParaRPr lang="en-US"/>
          </a:p>
        </p:txBody>
      </p:sp>
      <p:sp>
        <p:nvSpPr>
          <p:cNvPr id="4" name="Footer Placeholder 3">
            <a:extLst>
              <a:ext uri="{FF2B5EF4-FFF2-40B4-BE49-F238E27FC236}">
                <a16:creationId xmlns:a16="http://schemas.microsoft.com/office/drawing/2014/main" id="{FD5AFEF2-FB90-488B-8789-096688978A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FF4A27-7859-4580-BEC6-A4936292B8FC}"/>
              </a:ext>
            </a:extLst>
          </p:cNvPr>
          <p:cNvSpPr>
            <a:spLocks noGrp="1"/>
          </p:cNvSpPr>
          <p:nvPr>
            <p:ph type="sldNum" sz="quarter" idx="12"/>
          </p:nvPr>
        </p:nvSpPr>
        <p:spPr/>
        <p:txBody>
          <a:bodyPr/>
          <a:lstStyle/>
          <a:p>
            <a:fld id="{8F4EA2E9-26C9-4DAA-A1D0-C1E9DF4F73A8}" type="slidenum">
              <a:rPr lang="en-US" smtClean="0"/>
              <a:t>‹#›</a:t>
            </a:fld>
            <a:endParaRPr lang="en-US"/>
          </a:p>
        </p:txBody>
      </p:sp>
    </p:spTree>
    <p:extLst>
      <p:ext uri="{BB962C8B-B14F-4D97-AF65-F5344CB8AC3E}">
        <p14:creationId xmlns:p14="http://schemas.microsoft.com/office/powerpoint/2010/main" val="176348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7C5690-314A-4AA2-B544-0CCBA70FE39B}"/>
              </a:ext>
            </a:extLst>
          </p:cNvPr>
          <p:cNvSpPr>
            <a:spLocks noGrp="1"/>
          </p:cNvSpPr>
          <p:nvPr>
            <p:ph type="dt" sz="half" idx="10"/>
          </p:nvPr>
        </p:nvSpPr>
        <p:spPr/>
        <p:txBody>
          <a:bodyPr/>
          <a:lstStyle/>
          <a:p>
            <a:fld id="{652FE906-88F6-4BE3-A89D-920C3894FE2D}" type="datetime1">
              <a:rPr lang="en-US" smtClean="0"/>
              <a:t>6/24/2022</a:t>
            </a:fld>
            <a:endParaRPr lang="en-US"/>
          </a:p>
        </p:txBody>
      </p:sp>
      <p:sp>
        <p:nvSpPr>
          <p:cNvPr id="3" name="Footer Placeholder 2">
            <a:extLst>
              <a:ext uri="{FF2B5EF4-FFF2-40B4-BE49-F238E27FC236}">
                <a16:creationId xmlns:a16="http://schemas.microsoft.com/office/drawing/2014/main" id="{9A39B1D0-2789-49AB-9AC0-A7ED1E0D9A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4A501E-4171-4892-B37B-016C37DDBFEA}"/>
              </a:ext>
            </a:extLst>
          </p:cNvPr>
          <p:cNvSpPr>
            <a:spLocks noGrp="1"/>
          </p:cNvSpPr>
          <p:nvPr>
            <p:ph type="sldNum" sz="quarter" idx="12"/>
          </p:nvPr>
        </p:nvSpPr>
        <p:spPr/>
        <p:txBody>
          <a:bodyPr/>
          <a:lstStyle/>
          <a:p>
            <a:fld id="{8F4EA2E9-26C9-4DAA-A1D0-C1E9DF4F73A8}" type="slidenum">
              <a:rPr lang="en-US" smtClean="0"/>
              <a:t>‹#›</a:t>
            </a:fld>
            <a:endParaRPr lang="en-US"/>
          </a:p>
        </p:txBody>
      </p:sp>
    </p:spTree>
    <p:extLst>
      <p:ext uri="{BB962C8B-B14F-4D97-AF65-F5344CB8AC3E}">
        <p14:creationId xmlns:p14="http://schemas.microsoft.com/office/powerpoint/2010/main" val="680452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FDC4E-AEFE-4F76-A9AF-490DC0BE1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B99A02-23A2-435C-8B90-516D4228E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A118E6-6190-4AE5-BB80-53E7112D4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67FA1-F623-45E2-864A-5F8D2F620B5A}"/>
              </a:ext>
            </a:extLst>
          </p:cNvPr>
          <p:cNvSpPr>
            <a:spLocks noGrp="1"/>
          </p:cNvSpPr>
          <p:nvPr>
            <p:ph type="dt" sz="half" idx="10"/>
          </p:nvPr>
        </p:nvSpPr>
        <p:spPr/>
        <p:txBody>
          <a:bodyPr/>
          <a:lstStyle/>
          <a:p>
            <a:fld id="{828EAA4A-449D-4B55-AFAB-B9091AA716A9}" type="datetime1">
              <a:rPr lang="en-US" smtClean="0"/>
              <a:t>6/24/2022</a:t>
            </a:fld>
            <a:endParaRPr lang="en-US"/>
          </a:p>
        </p:txBody>
      </p:sp>
      <p:sp>
        <p:nvSpPr>
          <p:cNvPr id="6" name="Footer Placeholder 5">
            <a:extLst>
              <a:ext uri="{FF2B5EF4-FFF2-40B4-BE49-F238E27FC236}">
                <a16:creationId xmlns:a16="http://schemas.microsoft.com/office/drawing/2014/main" id="{E04EC57C-75E8-4FAC-8D7B-CE238BF0A2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A0348-A114-4CC4-8426-1617286C3DBE}"/>
              </a:ext>
            </a:extLst>
          </p:cNvPr>
          <p:cNvSpPr>
            <a:spLocks noGrp="1"/>
          </p:cNvSpPr>
          <p:nvPr>
            <p:ph type="sldNum" sz="quarter" idx="12"/>
          </p:nvPr>
        </p:nvSpPr>
        <p:spPr/>
        <p:txBody>
          <a:bodyPr/>
          <a:lstStyle/>
          <a:p>
            <a:fld id="{8F4EA2E9-26C9-4DAA-A1D0-C1E9DF4F73A8}" type="slidenum">
              <a:rPr lang="en-US" smtClean="0"/>
              <a:t>‹#›</a:t>
            </a:fld>
            <a:endParaRPr lang="en-US"/>
          </a:p>
        </p:txBody>
      </p:sp>
    </p:spTree>
    <p:extLst>
      <p:ext uri="{BB962C8B-B14F-4D97-AF65-F5344CB8AC3E}">
        <p14:creationId xmlns:p14="http://schemas.microsoft.com/office/powerpoint/2010/main" val="147409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A0A3-73C4-4307-8D0D-34E427D21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93B4-008B-4A57-B011-9FAC53BAFD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9D0808-15AD-4732-A544-D76C7D4C3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6A2605-B3FA-4DD8-B412-97E3FAC36ACF}"/>
              </a:ext>
            </a:extLst>
          </p:cNvPr>
          <p:cNvSpPr>
            <a:spLocks noGrp="1"/>
          </p:cNvSpPr>
          <p:nvPr>
            <p:ph type="dt" sz="half" idx="10"/>
          </p:nvPr>
        </p:nvSpPr>
        <p:spPr/>
        <p:txBody>
          <a:bodyPr/>
          <a:lstStyle/>
          <a:p>
            <a:fld id="{CCEB41D4-6B1A-444A-9F42-E23E1D954F13}" type="datetime1">
              <a:rPr lang="en-US" smtClean="0"/>
              <a:t>6/24/2022</a:t>
            </a:fld>
            <a:endParaRPr lang="en-US"/>
          </a:p>
        </p:txBody>
      </p:sp>
      <p:sp>
        <p:nvSpPr>
          <p:cNvPr id="6" name="Footer Placeholder 5">
            <a:extLst>
              <a:ext uri="{FF2B5EF4-FFF2-40B4-BE49-F238E27FC236}">
                <a16:creationId xmlns:a16="http://schemas.microsoft.com/office/drawing/2014/main" id="{F38D80E7-BB27-4A0B-A7FD-2EC13A956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1A3EB-9059-418F-9C3D-DA80E5D25A55}"/>
              </a:ext>
            </a:extLst>
          </p:cNvPr>
          <p:cNvSpPr>
            <a:spLocks noGrp="1"/>
          </p:cNvSpPr>
          <p:nvPr>
            <p:ph type="sldNum" sz="quarter" idx="12"/>
          </p:nvPr>
        </p:nvSpPr>
        <p:spPr/>
        <p:txBody>
          <a:bodyPr/>
          <a:lstStyle/>
          <a:p>
            <a:fld id="{8F4EA2E9-26C9-4DAA-A1D0-C1E9DF4F73A8}" type="slidenum">
              <a:rPr lang="en-US" smtClean="0"/>
              <a:t>‹#›</a:t>
            </a:fld>
            <a:endParaRPr lang="en-US"/>
          </a:p>
        </p:txBody>
      </p:sp>
    </p:spTree>
    <p:extLst>
      <p:ext uri="{BB962C8B-B14F-4D97-AF65-F5344CB8AC3E}">
        <p14:creationId xmlns:p14="http://schemas.microsoft.com/office/powerpoint/2010/main" val="3948116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BF0B41-C758-45ED-824A-C5EA3236B9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9CBE07-C4B2-449E-8262-FDCF3E521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9AFFE-7F6C-4898-B435-817E843B3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3C538-CAF6-488E-9C4D-E3DA78E68776}" type="datetime1">
              <a:rPr lang="en-US" smtClean="0"/>
              <a:t>6/24/2022</a:t>
            </a:fld>
            <a:endParaRPr lang="en-US"/>
          </a:p>
        </p:txBody>
      </p:sp>
      <p:sp>
        <p:nvSpPr>
          <p:cNvPr id="5" name="Footer Placeholder 4">
            <a:extLst>
              <a:ext uri="{FF2B5EF4-FFF2-40B4-BE49-F238E27FC236}">
                <a16:creationId xmlns:a16="http://schemas.microsoft.com/office/drawing/2014/main" id="{59893293-A921-468D-9104-5238B5DEC1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EB837C-D767-449D-9149-14154FFD3B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EA2E9-26C9-4DAA-A1D0-C1E9DF4F73A8}" type="slidenum">
              <a:rPr lang="en-US" smtClean="0"/>
              <a:t>‹#›</a:t>
            </a:fld>
            <a:endParaRPr lang="en-US"/>
          </a:p>
        </p:txBody>
      </p:sp>
    </p:spTree>
    <p:extLst>
      <p:ext uri="{BB962C8B-B14F-4D97-AF65-F5344CB8AC3E}">
        <p14:creationId xmlns:p14="http://schemas.microsoft.com/office/powerpoint/2010/main" val="2805254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fld id="{F5332FE6-DD51-443E-803B-CD03CAB1B243}" type="slidenum">
              <a:rPr lang="en-US" smtClean="0"/>
              <a:t>‹#›</a:t>
            </a:fld>
            <a:endParaRPr lang="en-US"/>
          </a:p>
        </p:txBody>
      </p:sp>
    </p:spTree>
    <p:extLst>
      <p:ext uri="{BB962C8B-B14F-4D97-AF65-F5344CB8AC3E}">
        <p14:creationId xmlns:p14="http://schemas.microsoft.com/office/powerpoint/2010/main" val="930591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png"/><Relationship Id="rId7" Type="http://schemas.openxmlformats.org/officeDocument/2006/relationships/diagramColors" Target="../diagrams/colors2.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Related image">
            <a:extLst>
              <a:ext uri="{FF2B5EF4-FFF2-40B4-BE49-F238E27FC236}">
                <a16:creationId xmlns:a16="http://schemas.microsoft.com/office/drawing/2014/main" id="{06ABD9A9-1F68-49AA-AEE5-5D5C1FC0E8E3}"/>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4981" r="-1" b="-1"/>
          <a:stretch/>
        </p:blipFill>
        <p:spPr bwMode="auto">
          <a:xfrm>
            <a:off x="22" y="-43795"/>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BE1560B8-9CF3-47D1-A9C0-A9B5D5A751BB}"/>
              </a:ext>
            </a:extLst>
          </p:cNvPr>
          <p:cNvSpPr>
            <a:spLocks noGrp="1"/>
          </p:cNvSpPr>
          <p:nvPr>
            <p:ph type="title"/>
          </p:nvPr>
        </p:nvSpPr>
        <p:spPr>
          <a:xfrm>
            <a:off x="684431" y="1122363"/>
            <a:ext cx="11290376" cy="3063240"/>
          </a:xfrm>
        </p:spPr>
        <p:txBody>
          <a:bodyPr vert="horz" lIns="91440" tIns="45720" rIns="91440" bIns="45720" rtlCol="0" anchor="b">
            <a:noAutofit/>
          </a:bodyPr>
          <a:lstStyle/>
          <a:p>
            <a:pPr algn="ctr"/>
            <a:r>
              <a:rPr lang="en-US" sz="5400" dirty="0">
                <a:solidFill>
                  <a:srgbClr val="FFFFFF"/>
                </a:solidFill>
              </a:rPr>
              <a:t>A Simulation Platform for On-Demand Urban Air Mobility</a:t>
            </a:r>
          </a:p>
        </p:txBody>
      </p:sp>
      <p:sp>
        <p:nvSpPr>
          <p:cNvPr id="27"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4FBED75-123E-3B03-9104-EB38A84E1779}"/>
              </a:ext>
            </a:extLst>
          </p:cNvPr>
          <p:cNvSpPr txBox="1"/>
          <p:nvPr/>
        </p:nvSpPr>
        <p:spPr>
          <a:xfrm>
            <a:off x="3974206" y="4845773"/>
            <a:ext cx="5279303" cy="830997"/>
          </a:xfrm>
          <a:prstGeom prst="rect">
            <a:avLst/>
          </a:prstGeom>
          <a:noFill/>
        </p:spPr>
        <p:txBody>
          <a:bodyPr wrap="square" rtlCol="0">
            <a:spAutoFit/>
          </a:bodyPr>
          <a:lstStyle/>
          <a:p>
            <a:pPr algn="ctr"/>
            <a:r>
              <a:rPr lang="en-US" sz="2400" dirty="0"/>
              <a:t>Zhiqiang (Adam) Wu, PhD candidate</a:t>
            </a:r>
          </a:p>
          <a:p>
            <a:pPr algn="ctr"/>
            <a:r>
              <a:rPr lang="en-US" sz="2400" dirty="0"/>
              <a:t>Yu Zhang, PhD</a:t>
            </a:r>
          </a:p>
        </p:txBody>
      </p:sp>
      <p:sp>
        <p:nvSpPr>
          <p:cNvPr id="3" name="Slide Number Placeholder 2">
            <a:extLst>
              <a:ext uri="{FF2B5EF4-FFF2-40B4-BE49-F238E27FC236}">
                <a16:creationId xmlns:a16="http://schemas.microsoft.com/office/drawing/2014/main" id="{7EF60EE2-75C9-7174-C01F-442FC7D0E0A7}"/>
              </a:ext>
            </a:extLst>
          </p:cNvPr>
          <p:cNvSpPr>
            <a:spLocks noGrp="1"/>
          </p:cNvSpPr>
          <p:nvPr>
            <p:ph type="sldNum" sz="quarter" idx="12"/>
          </p:nvPr>
        </p:nvSpPr>
        <p:spPr/>
        <p:txBody>
          <a:bodyPr/>
          <a:lstStyle/>
          <a:p>
            <a:fld id="{8F4EA2E9-26C9-4DAA-A1D0-C1E9DF4F73A8}" type="slidenum">
              <a:rPr lang="en-US" smtClean="0"/>
              <a:t>1</a:t>
            </a:fld>
            <a:endParaRPr lang="en-US"/>
          </a:p>
        </p:txBody>
      </p:sp>
    </p:spTree>
    <p:extLst>
      <p:ext uri="{BB962C8B-B14F-4D97-AF65-F5344CB8AC3E}">
        <p14:creationId xmlns:p14="http://schemas.microsoft.com/office/powerpoint/2010/main" val="4090425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2FF2B4-1EC3-4185-B1DC-ABFDA73CB950}"/>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a:r>
              <a:rPr lang="en-US" sz="3000" kern="1200">
                <a:solidFill>
                  <a:schemeClr val="bg1"/>
                </a:solidFill>
                <a:latin typeface="+mj-lt"/>
                <a:ea typeface="+mj-ea"/>
                <a:cs typeface="+mj-cs"/>
              </a:rPr>
              <a:t>Simulation Platform Design – Introduction</a:t>
            </a:r>
          </a:p>
        </p:txBody>
      </p:sp>
      <p:graphicFrame>
        <p:nvGraphicFramePr>
          <p:cNvPr id="11" name="TextBox 2">
            <a:extLst>
              <a:ext uri="{FF2B5EF4-FFF2-40B4-BE49-F238E27FC236}">
                <a16:creationId xmlns:a16="http://schemas.microsoft.com/office/drawing/2014/main" id="{61CBC7F9-9F27-4859-8C76-469A7268ADDB}"/>
              </a:ext>
            </a:extLst>
          </p:cNvPr>
          <p:cNvGraphicFramePr/>
          <p:nvPr>
            <p:extLst>
              <p:ext uri="{D42A27DB-BD31-4B8C-83A1-F6EECF244321}">
                <p14:modId xmlns:p14="http://schemas.microsoft.com/office/powerpoint/2010/main" val="2513591937"/>
              </p:ext>
            </p:extLst>
          </p:nvPr>
        </p:nvGraphicFramePr>
        <p:xfrm>
          <a:off x="556532" y="2163218"/>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E6839C55-E0BF-A85D-AE84-B9C6B6EDD9FA}"/>
              </a:ext>
            </a:extLst>
          </p:cNvPr>
          <p:cNvSpPr>
            <a:spLocks noGrp="1"/>
          </p:cNvSpPr>
          <p:nvPr>
            <p:ph type="sldNum" sz="quarter" idx="12"/>
          </p:nvPr>
        </p:nvSpPr>
        <p:spPr/>
        <p:txBody>
          <a:bodyPr/>
          <a:lstStyle/>
          <a:p>
            <a:fld id="{8F4EA2E9-26C9-4DAA-A1D0-C1E9DF4F73A8}" type="slidenum">
              <a:rPr lang="en-US" smtClean="0"/>
              <a:t>10</a:t>
            </a:fld>
            <a:endParaRPr lang="en-US"/>
          </a:p>
        </p:txBody>
      </p:sp>
    </p:spTree>
    <p:extLst>
      <p:ext uri="{BB962C8B-B14F-4D97-AF65-F5344CB8AC3E}">
        <p14:creationId xmlns:p14="http://schemas.microsoft.com/office/powerpoint/2010/main" val="419194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67">
              <a:solidFill>
                <a:prstClr val="white"/>
              </a:solidFill>
              <a:latin typeface="Calibri" panose="020F0502020204030204"/>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Problem Statement</a:t>
            </a:r>
          </a:p>
        </p:txBody>
      </p:sp>
      <p:sp>
        <p:nvSpPr>
          <p:cNvPr id="41" name="Rectangle 40">
            <a:extLst>
              <a:ext uri="{FF2B5EF4-FFF2-40B4-BE49-F238E27FC236}">
                <a16:creationId xmlns:a16="http://schemas.microsoft.com/office/drawing/2014/main" id="{04B0D63E-693F-4C4E-885D-84E461BF78D5}"/>
              </a:ext>
            </a:extLst>
          </p:cNvPr>
          <p:cNvSpPr/>
          <p:nvPr/>
        </p:nvSpPr>
        <p:spPr>
          <a:xfrm>
            <a:off x="1354657" y="1646893"/>
            <a:ext cx="9131544" cy="1015663"/>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Given the UAM network, eVTOL fleet size, vertiport infrastructure equipment, and passenger arrival distribution, the platform is designed to simulate the eVTOL operation and service process in the network over certain study horizon. </a:t>
            </a:r>
          </a:p>
        </p:txBody>
      </p:sp>
      <p:grpSp>
        <p:nvGrpSpPr>
          <p:cNvPr id="7" name="Group 6">
            <a:extLst>
              <a:ext uri="{FF2B5EF4-FFF2-40B4-BE49-F238E27FC236}">
                <a16:creationId xmlns:a16="http://schemas.microsoft.com/office/drawing/2014/main" id="{A7191B61-447F-665F-23B6-F77E451FBA37}"/>
              </a:ext>
            </a:extLst>
          </p:cNvPr>
          <p:cNvGrpSpPr/>
          <p:nvPr/>
        </p:nvGrpSpPr>
        <p:grpSpPr>
          <a:xfrm>
            <a:off x="875288" y="2683439"/>
            <a:ext cx="10976161" cy="4088784"/>
            <a:chOff x="875288" y="2683439"/>
            <a:chExt cx="10976161" cy="4088784"/>
          </a:xfrm>
        </p:grpSpPr>
        <p:grpSp>
          <p:nvGrpSpPr>
            <p:cNvPr id="87" name="Group 86">
              <a:extLst>
                <a:ext uri="{FF2B5EF4-FFF2-40B4-BE49-F238E27FC236}">
                  <a16:creationId xmlns:a16="http://schemas.microsoft.com/office/drawing/2014/main" id="{85C0D37F-1B51-4C93-B289-9890E25F3AFA}"/>
                </a:ext>
              </a:extLst>
            </p:cNvPr>
            <p:cNvGrpSpPr/>
            <p:nvPr/>
          </p:nvGrpSpPr>
          <p:grpSpPr>
            <a:xfrm>
              <a:off x="875288" y="2999023"/>
              <a:ext cx="6463046" cy="3773200"/>
              <a:chOff x="244973" y="2830347"/>
              <a:chExt cx="6463046" cy="3773200"/>
            </a:xfrm>
          </p:grpSpPr>
          <p:pic>
            <p:nvPicPr>
              <p:cNvPr id="38" name="Picture 8" descr="eVTOL Aircraft Complete Market Overview by TransportUP">
                <a:extLst>
                  <a:ext uri="{FF2B5EF4-FFF2-40B4-BE49-F238E27FC236}">
                    <a16:creationId xmlns:a16="http://schemas.microsoft.com/office/drawing/2014/main" id="{64CFCABF-F5A8-4FEC-BF55-738BF98D0C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13566">
                <a:off x="1653442" y="4085140"/>
                <a:ext cx="957601" cy="42708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VTOL Aircraft Complete Market Overview by TransportUP">
                <a:extLst>
                  <a:ext uri="{FF2B5EF4-FFF2-40B4-BE49-F238E27FC236}">
                    <a16:creationId xmlns:a16="http://schemas.microsoft.com/office/drawing/2014/main" id="{364CF5FB-F7DE-4068-A33B-B3047E5778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6147">
                <a:off x="3523946" y="2830347"/>
                <a:ext cx="979984" cy="48999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89EBFDCB-1ED4-48BB-B992-C19A3D348600}"/>
                  </a:ext>
                </a:extLst>
              </p:cNvPr>
              <p:cNvGrpSpPr/>
              <p:nvPr/>
            </p:nvGrpSpPr>
            <p:grpSpPr>
              <a:xfrm>
                <a:off x="2137069" y="2916793"/>
                <a:ext cx="1200112" cy="890770"/>
                <a:chOff x="1275894" y="3073635"/>
                <a:chExt cx="1200112" cy="890770"/>
              </a:xfrm>
            </p:grpSpPr>
            <p:sp>
              <p:nvSpPr>
                <p:cNvPr id="15" name="Hexagon 14">
                  <a:extLst>
                    <a:ext uri="{FF2B5EF4-FFF2-40B4-BE49-F238E27FC236}">
                      <a16:creationId xmlns:a16="http://schemas.microsoft.com/office/drawing/2014/main" id="{7DFF649F-F05F-49CE-8353-2B918D991A9D}"/>
                    </a:ext>
                  </a:extLst>
                </p:cNvPr>
                <p:cNvSpPr/>
                <p:nvPr/>
              </p:nvSpPr>
              <p:spPr>
                <a:xfrm>
                  <a:off x="1275894" y="3073635"/>
                  <a:ext cx="1200112" cy="89077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67">
                    <a:solidFill>
                      <a:prstClr val="white"/>
                    </a:solidFill>
                    <a:latin typeface="Calibri" panose="020F0502020204030204"/>
                  </a:endParaRPr>
                </a:p>
              </p:txBody>
            </p:sp>
            <p:sp>
              <p:nvSpPr>
                <p:cNvPr id="4" name="TextBox 3">
                  <a:extLst>
                    <a:ext uri="{FF2B5EF4-FFF2-40B4-BE49-F238E27FC236}">
                      <a16:creationId xmlns:a16="http://schemas.microsoft.com/office/drawing/2014/main" id="{0B365168-AF10-418D-8638-DB0FCF4D49D8}"/>
                    </a:ext>
                  </a:extLst>
                </p:cNvPr>
                <p:cNvSpPr txBox="1"/>
                <p:nvPr/>
              </p:nvSpPr>
              <p:spPr>
                <a:xfrm>
                  <a:off x="1410135" y="3345065"/>
                  <a:ext cx="1022477" cy="338554"/>
                </a:xfrm>
                <a:prstGeom prst="rect">
                  <a:avLst/>
                </a:prstGeom>
                <a:noFill/>
              </p:spPr>
              <p:txBody>
                <a:bodyPr wrap="square" rtlCol="0">
                  <a:spAutoFit/>
                </a:bodyPr>
                <a:lstStyle/>
                <a:p>
                  <a:pPr defTabSz="914377"/>
                  <a:r>
                    <a:rPr lang="en-US" sz="1600" dirty="0">
                      <a:solidFill>
                        <a:prstClr val="black"/>
                      </a:solidFill>
                      <a:latin typeface="Calibri" panose="020F0502020204030204"/>
                    </a:rPr>
                    <a:t>Vertiport</a:t>
                  </a:r>
                </a:p>
              </p:txBody>
            </p:sp>
          </p:grpSp>
          <p:grpSp>
            <p:nvGrpSpPr>
              <p:cNvPr id="27" name="Group 26">
                <a:extLst>
                  <a:ext uri="{FF2B5EF4-FFF2-40B4-BE49-F238E27FC236}">
                    <a16:creationId xmlns:a16="http://schemas.microsoft.com/office/drawing/2014/main" id="{74248A2C-FE06-49D1-AC6A-FC4B98260FE4}"/>
                  </a:ext>
                </a:extLst>
              </p:cNvPr>
              <p:cNvGrpSpPr/>
              <p:nvPr/>
            </p:nvGrpSpPr>
            <p:grpSpPr>
              <a:xfrm>
                <a:off x="4293641" y="4050102"/>
                <a:ext cx="1200112" cy="890770"/>
                <a:chOff x="4433778" y="3532434"/>
                <a:chExt cx="1200112" cy="890770"/>
              </a:xfrm>
            </p:grpSpPr>
            <p:sp>
              <p:nvSpPr>
                <p:cNvPr id="17" name="Hexagon 16">
                  <a:extLst>
                    <a:ext uri="{FF2B5EF4-FFF2-40B4-BE49-F238E27FC236}">
                      <a16:creationId xmlns:a16="http://schemas.microsoft.com/office/drawing/2014/main" id="{31F9796C-6F30-46C4-84F7-FB7CBBB573C2}"/>
                    </a:ext>
                  </a:extLst>
                </p:cNvPr>
                <p:cNvSpPr/>
                <p:nvPr/>
              </p:nvSpPr>
              <p:spPr>
                <a:xfrm>
                  <a:off x="4433778" y="3532434"/>
                  <a:ext cx="1200112" cy="89077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67">
                    <a:solidFill>
                      <a:prstClr val="white"/>
                    </a:solidFill>
                    <a:latin typeface="Calibri" panose="020F0502020204030204"/>
                  </a:endParaRPr>
                </a:p>
              </p:txBody>
            </p:sp>
            <p:sp>
              <p:nvSpPr>
                <p:cNvPr id="19" name="TextBox 18">
                  <a:extLst>
                    <a:ext uri="{FF2B5EF4-FFF2-40B4-BE49-F238E27FC236}">
                      <a16:creationId xmlns:a16="http://schemas.microsoft.com/office/drawing/2014/main" id="{813A7725-D4CD-4F74-B2A9-9EE1DF7F5970}"/>
                    </a:ext>
                  </a:extLst>
                </p:cNvPr>
                <p:cNvSpPr txBox="1"/>
                <p:nvPr/>
              </p:nvSpPr>
              <p:spPr>
                <a:xfrm>
                  <a:off x="4534517" y="3816861"/>
                  <a:ext cx="951884" cy="338554"/>
                </a:xfrm>
                <a:prstGeom prst="rect">
                  <a:avLst/>
                </a:prstGeom>
                <a:noFill/>
              </p:spPr>
              <p:txBody>
                <a:bodyPr wrap="square" rtlCol="0">
                  <a:spAutoFit/>
                </a:bodyPr>
                <a:lstStyle/>
                <a:p>
                  <a:pPr defTabSz="914377"/>
                  <a:r>
                    <a:rPr lang="en-US" sz="1600" dirty="0">
                      <a:solidFill>
                        <a:prstClr val="black"/>
                      </a:solidFill>
                      <a:latin typeface="Calibri" panose="020F0502020204030204"/>
                    </a:rPr>
                    <a:t>Vertiport</a:t>
                  </a:r>
                </a:p>
              </p:txBody>
            </p:sp>
          </p:grpSp>
          <p:grpSp>
            <p:nvGrpSpPr>
              <p:cNvPr id="32" name="Group 31">
                <a:extLst>
                  <a:ext uri="{FF2B5EF4-FFF2-40B4-BE49-F238E27FC236}">
                    <a16:creationId xmlns:a16="http://schemas.microsoft.com/office/drawing/2014/main" id="{C5DB23B4-312D-4E94-8C6B-7F1BF5753C96}"/>
                  </a:ext>
                </a:extLst>
              </p:cNvPr>
              <p:cNvGrpSpPr/>
              <p:nvPr/>
            </p:nvGrpSpPr>
            <p:grpSpPr>
              <a:xfrm>
                <a:off x="244973" y="3944465"/>
                <a:ext cx="1251040" cy="890770"/>
                <a:chOff x="754601" y="5664060"/>
                <a:chExt cx="1200112" cy="890770"/>
              </a:xfrm>
            </p:grpSpPr>
            <p:sp>
              <p:nvSpPr>
                <p:cNvPr id="16" name="Hexagon 15">
                  <a:extLst>
                    <a:ext uri="{FF2B5EF4-FFF2-40B4-BE49-F238E27FC236}">
                      <a16:creationId xmlns:a16="http://schemas.microsoft.com/office/drawing/2014/main" id="{A5CE106A-A9A0-4F8F-8601-AE4493157172}"/>
                    </a:ext>
                  </a:extLst>
                </p:cNvPr>
                <p:cNvSpPr/>
                <p:nvPr/>
              </p:nvSpPr>
              <p:spPr>
                <a:xfrm>
                  <a:off x="754601" y="5664060"/>
                  <a:ext cx="1200112" cy="89077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67">
                    <a:solidFill>
                      <a:prstClr val="white"/>
                    </a:solidFill>
                    <a:latin typeface="Calibri" panose="020F0502020204030204"/>
                  </a:endParaRPr>
                </a:p>
              </p:txBody>
            </p:sp>
            <p:sp>
              <p:nvSpPr>
                <p:cNvPr id="21" name="TextBox 20">
                  <a:extLst>
                    <a:ext uri="{FF2B5EF4-FFF2-40B4-BE49-F238E27FC236}">
                      <a16:creationId xmlns:a16="http://schemas.microsoft.com/office/drawing/2014/main" id="{DB2A3688-8644-45E2-9684-85CC3F072445}"/>
                    </a:ext>
                  </a:extLst>
                </p:cNvPr>
                <p:cNvSpPr txBox="1"/>
                <p:nvPr/>
              </p:nvSpPr>
              <p:spPr>
                <a:xfrm>
                  <a:off x="816624" y="5948488"/>
                  <a:ext cx="1027441" cy="338554"/>
                </a:xfrm>
                <a:prstGeom prst="rect">
                  <a:avLst/>
                </a:prstGeom>
                <a:noFill/>
              </p:spPr>
              <p:txBody>
                <a:bodyPr wrap="square" rtlCol="0">
                  <a:spAutoFit/>
                </a:bodyPr>
                <a:lstStyle/>
                <a:p>
                  <a:pPr defTabSz="914377"/>
                  <a:r>
                    <a:rPr lang="en-US" sz="1600" dirty="0">
                      <a:solidFill>
                        <a:prstClr val="black"/>
                      </a:solidFill>
                      <a:latin typeface="Calibri" panose="020F0502020204030204"/>
                    </a:rPr>
                    <a:t>Vertiport</a:t>
                  </a:r>
                </a:p>
              </p:txBody>
            </p:sp>
          </p:grpSp>
          <p:grpSp>
            <p:nvGrpSpPr>
              <p:cNvPr id="34" name="Group 33">
                <a:extLst>
                  <a:ext uri="{FF2B5EF4-FFF2-40B4-BE49-F238E27FC236}">
                    <a16:creationId xmlns:a16="http://schemas.microsoft.com/office/drawing/2014/main" id="{0F4F6BB7-FB95-43BC-BD9E-A8CA163202DC}"/>
                  </a:ext>
                </a:extLst>
              </p:cNvPr>
              <p:cNvGrpSpPr/>
              <p:nvPr/>
            </p:nvGrpSpPr>
            <p:grpSpPr>
              <a:xfrm>
                <a:off x="2575954" y="5712777"/>
                <a:ext cx="1200112" cy="890770"/>
                <a:chOff x="4141936" y="5648055"/>
                <a:chExt cx="1200112" cy="890770"/>
              </a:xfrm>
            </p:grpSpPr>
            <p:sp>
              <p:nvSpPr>
                <p:cNvPr id="3" name="Hexagon 2">
                  <a:extLst>
                    <a:ext uri="{FF2B5EF4-FFF2-40B4-BE49-F238E27FC236}">
                      <a16:creationId xmlns:a16="http://schemas.microsoft.com/office/drawing/2014/main" id="{133A1213-4B87-4FB8-B5BA-5045AF0151C6}"/>
                    </a:ext>
                  </a:extLst>
                </p:cNvPr>
                <p:cNvSpPr/>
                <p:nvPr/>
              </p:nvSpPr>
              <p:spPr>
                <a:xfrm>
                  <a:off x="4141936" y="5648055"/>
                  <a:ext cx="1200112" cy="89077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67">
                    <a:solidFill>
                      <a:prstClr val="white"/>
                    </a:solidFill>
                    <a:latin typeface="Calibri" panose="020F0502020204030204"/>
                  </a:endParaRPr>
                </a:p>
              </p:txBody>
            </p:sp>
            <p:sp>
              <p:nvSpPr>
                <p:cNvPr id="22" name="TextBox 21">
                  <a:extLst>
                    <a:ext uri="{FF2B5EF4-FFF2-40B4-BE49-F238E27FC236}">
                      <a16:creationId xmlns:a16="http://schemas.microsoft.com/office/drawing/2014/main" id="{019149F5-B39E-4219-89E3-61449C37A8FE}"/>
                    </a:ext>
                  </a:extLst>
                </p:cNvPr>
                <p:cNvSpPr txBox="1"/>
                <p:nvPr/>
              </p:nvSpPr>
              <p:spPr>
                <a:xfrm>
                  <a:off x="4263192" y="5953899"/>
                  <a:ext cx="957601" cy="338554"/>
                </a:xfrm>
                <a:prstGeom prst="rect">
                  <a:avLst/>
                </a:prstGeom>
                <a:noFill/>
              </p:spPr>
              <p:txBody>
                <a:bodyPr wrap="square" rtlCol="0">
                  <a:spAutoFit/>
                </a:bodyPr>
                <a:lstStyle/>
                <a:p>
                  <a:pPr defTabSz="914377"/>
                  <a:r>
                    <a:rPr lang="en-US" sz="1600" dirty="0">
                      <a:solidFill>
                        <a:prstClr val="black"/>
                      </a:solidFill>
                      <a:latin typeface="Calibri" panose="020F0502020204030204"/>
                    </a:rPr>
                    <a:t>Vertiport</a:t>
                  </a:r>
                </a:p>
              </p:txBody>
            </p:sp>
          </p:grpSp>
          <p:cxnSp>
            <p:nvCxnSpPr>
              <p:cNvPr id="18" name="Connector: Curved 17">
                <a:extLst>
                  <a:ext uri="{FF2B5EF4-FFF2-40B4-BE49-F238E27FC236}">
                    <a16:creationId xmlns:a16="http://schemas.microsoft.com/office/drawing/2014/main" id="{A2795B5A-EC66-4546-ADB1-892463C1A3E7}"/>
                  </a:ext>
                </a:extLst>
              </p:cNvPr>
              <p:cNvCxnSpPr>
                <a:cxnSpLocks/>
                <a:stCxn id="15" idx="5"/>
                <a:endCxn id="17" idx="4"/>
              </p:cNvCxnSpPr>
              <p:nvPr/>
            </p:nvCxnSpPr>
            <p:spPr>
              <a:xfrm rot="16200000" flipH="1">
                <a:off x="3248756" y="2782525"/>
                <a:ext cx="1133309" cy="1401845"/>
              </a:xfrm>
              <a:prstGeom prst="curvedConnector3">
                <a:avLst>
                  <a:gd name="adj1" fmla="val 25263"/>
                </a:avLst>
              </a:prstGeom>
              <a:ln w="19050">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9E77CE5D-9717-456B-89EA-5A0C549B8D22}"/>
                  </a:ext>
                </a:extLst>
              </p:cNvPr>
              <p:cNvCxnSpPr>
                <a:cxnSpLocks/>
                <a:stCxn id="16" idx="0"/>
                <a:endCxn id="17" idx="2"/>
              </p:cNvCxnSpPr>
              <p:nvPr/>
            </p:nvCxnSpPr>
            <p:spPr>
              <a:xfrm>
                <a:off x="1496013" y="4389850"/>
                <a:ext cx="3020321" cy="551022"/>
              </a:xfrm>
              <a:prstGeom prst="curvedConnector4">
                <a:avLst>
                  <a:gd name="adj1" fmla="val 46313"/>
                  <a:gd name="adj2" fmla="val 141487"/>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pic>
            <p:nvPicPr>
              <p:cNvPr id="37" name="Picture 8" descr="eVTOL Aircraft Complete Market Overview by TransportUP">
                <a:extLst>
                  <a:ext uri="{FF2B5EF4-FFF2-40B4-BE49-F238E27FC236}">
                    <a16:creationId xmlns:a16="http://schemas.microsoft.com/office/drawing/2014/main" id="{EA61D764-9816-4713-B538-A1523D915D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9147" y="4886095"/>
                <a:ext cx="957601" cy="42708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eVTOL Aircraft Complete Market Overview by TransportUP">
                <a:extLst>
                  <a:ext uri="{FF2B5EF4-FFF2-40B4-BE49-F238E27FC236}">
                    <a16:creationId xmlns:a16="http://schemas.microsoft.com/office/drawing/2014/main" id="{BE9D38D6-4AF9-4058-8C35-4C726DC5AD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818465" y="4290263"/>
                <a:ext cx="957601" cy="427085"/>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Connector: Curved 39">
                <a:extLst>
                  <a:ext uri="{FF2B5EF4-FFF2-40B4-BE49-F238E27FC236}">
                    <a16:creationId xmlns:a16="http://schemas.microsoft.com/office/drawing/2014/main" id="{DD981F0B-9CE0-4F14-9FE3-BA4AE06328F4}"/>
                  </a:ext>
                </a:extLst>
              </p:cNvPr>
              <p:cNvCxnSpPr>
                <a:cxnSpLocks/>
                <a:stCxn id="3" idx="5"/>
                <a:endCxn id="15" idx="1"/>
              </p:cNvCxnSpPr>
              <p:nvPr/>
            </p:nvCxnSpPr>
            <p:spPr>
              <a:xfrm rot="16200000" flipV="1">
                <a:off x="2381325" y="4540727"/>
                <a:ext cx="1905214" cy="438885"/>
              </a:xfrm>
              <a:prstGeom prst="curvedConnector3">
                <a:avLst>
                  <a:gd name="adj1" fmla="val 50000"/>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B22C8897-32DD-47A1-A260-9A0E7F7BD385}"/>
                  </a:ext>
                </a:extLst>
              </p:cNvPr>
              <p:cNvCxnSpPr>
                <a:cxnSpLocks/>
                <a:stCxn id="16" idx="1"/>
                <a:endCxn id="3" idx="4"/>
              </p:cNvCxnSpPr>
              <p:nvPr/>
            </p:nvCxnSpPr>
            <p:spPr>
              <a:xfrm rot="16200000" flipH="1">
                <a:off x="1597213" y="4511343"/>
                <a:ext cx="877542" cy="1525326"/>
              </a:xfrm>
              <a:prstGeom prst="curvedConnector3">
                <a:avLst>
                  <a:gd name="adj1" fmla="val 50000"/>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Arrow: Right 50">
                <a:extLst>
                  <a:ext uri="{FF2B5EF4-FFF2-40B4-BE49-F238E27FC236}">
                    <a16:creationId xmlns:a16="http://schemas.microsoft.com/office/drawing/2014/main" id="{C074F351-CABF-41D7-A40F-5022DD5F0C6A}"/>
                  </a:ext>
                </a:extLst>
              </p:cNvPr>
              <p:cNvSpPr/>
              <p:nvPr/>
            </p:nvSpPr>
            <p:spPr>
              <a:xfrm>
                <a:off x="5524093" y="4392415"/>
                <a:ext cx="1183926" cy="175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67">
                  <a:solidFill>
                    <a:prstClr val="white"/>
                  </a:solidFill>
                  <a:latin typeface="Calibri" panose="020F0502020204030204"/>
                </a:endParaRPr>
              </a:p>
            </p:txBody>
          </p:sp>
        </p:grpSp>
        <p:pic>
          <p:nvPicPr>
            <p:cNvPr id="6" name="Picture 5">
              <a:extLst>
                <a:ext uri="{FF2B5EF4-FFF2-40B4-BE49-F238E27FC236}">
                  <a16:creationId xmlns:a16="http://schemas.microsoft.com/office/drawing/2014/main" id="{06D78AB7-0D79-1740-1AA9-E92FC18D09CE}"/>
                </a:ext>
              </a:extLst>
            </p:cNvPr>
            <p:cNvPicPr>
              <a:picLocks noChangeAspect="1"/>
            </p:cNvPicPr>
            <p:nvPr/>
          </p:nvPicPr>
          <p:blipFill>
            <a:blip r:embed="rId3"/>
            <a:stretch>
              <a:fillRect/>
            </a:stretch>
          </p:blipFill>
          <p:spPr>
            <a:xfrm>
              <a:off x="6997783" y="2683439"/>
              <a:ext cx="4853666" cy="3885405"/>
            </a:xfrm>
            <a:prstGeom prst="rect">
              <a:avLst/>
            </a:prstGeom>
          </p:spPr>
        </p:pic>
      </p:grpSp>
      <p:sp>
        <p:nvSpPr>
          <p:cNvPr id="5" name="Slide Number Placeholder 4">
            <a:extLst>
              <a:ext uri="{FF2B5EF4-FFF2-40B4-BE49-F238E27FC236}">
                <a16:creationId xmlns:a16="http://schemas.microsoft.com/office/drawing/2014/main" id="{76C13E5A-F673-F725-85AD-325B7BD45380}"/>
              </a:ext>
            </a:extLst>
          </p:cNvPr>
          <p:cNvSpPr>
            <a:spLocks noGrp="1"/>
          </p:cNvSpPr>
          <p:nvPr>
            <p:ph type="sldNum" sz="quarter" idx="12"/>
          </p:nvPr>
        </p:nvSpPr>
        <p:spPr/>
        <p:txBody>
          <a:bodyPr/>
          <a:lstStyle/>
          <a:p>
            <a:fld id="{8F4EA2E9-26C9-4DAA-A1D0-C1E9DF4F73A8}" type="slidenum">
              <a:rPr lang="en-US" smtClean="0"/>
              <a:t>11</a:t>
            </a:fld>
            <a:endParaRPr lang="en-US"/>
          </a:p>
        </p:txBody>
      </p:sp>
    </p:spTree>
    <p:extLst>
      <p:ext uri="{BB962C8B-B14F-4D97-AF65-F5344CB8AC3E}">
        <p14:creationId xmlns:p14="http://schemas.microsoft.com/office/powerpoint/2010/main" val="3038325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Objectives</a:t>
            </a:r>
          </a:p>
        </p:txBody>
      </p:sp>
      <p:sp>
        <p:nvSpPr>
          <p:cNvPr id="7" name="Rectangle 6">
            <a:extLst>
              <a:ext uri="{FF2B5EF4-FFF2-40B4-BE49-F238E27FC236}">
                <a16:creationId xmlns:a16="http://schemas.microsoft.com/office/drawing/2014/main" id="{43DA2435-4374-4D24-ACD5-B4DF97209B26}"/>
              </a:ext>
            </a:extLst>
          </p:cNvPr>
          <p:cNvSpPr/>
          <p:nvPr/>
        </p:nvSpPr>
        <p:spPr>
          <a:xfrm>
            <a:off x="1372413" y="2170676"/>
            <a:ext cx="9131544" cy="1938992"/>
          </a:xfrm>
          <a:prstGeom prst="rect">
            <a:avLst/>
          </a:prstGeom>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Develop a platform to simulate the operation and service process of eVTOL over UAM network and enabled to evaluate the performance of the system.</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platform will be adopted as the foundation for finding the optimal infrastructure and eVTOL fleet size design. </a:t>
            </a:r>
          </a:p>
        </p:txBody>
      </p:sp>
      <p:sp>
        <p:nvSpPr>
          <p:cNvPr id="3" name="Slide Number Placeholder 2">
            <a:extLst>
              <a:ext uri="{FF2B5EF4-FFF2-40B4-BE49-F238E27FC236}">
                <a16:creationId xmlns:a16="http://schemas.microsoft.com/office/drawing/2014/main" id="{119D7052-7254-22F1-148C-220F9094BFC2}"/>
              </a:ext>
            </a:extLst>
          </p:cNvPr>
          <p:cNvSpPr>
            <a:spLocks noGrp="1"/>
          </p:cNvSpPr>
          <p:nvPr>
            <p:ph type="sldNum" sz="quarter" idx="12"/>
          </p:nvPr>
        </p:nvSpPr>
        <p:spPr/>
        <p:txBody>
          <a:bodyPr/>
          <a:lstStyle/>
          <a:p>
            <a:fld id="{8F4EA2E9-26C9-4DAA-A1D0-C1E9DF4F73A8}" type="slidenum">
              <a:rPr lang="en-US" smtClean="0"/>
              <a:t>12</a:t>
            </a:fld>
            <a:endParaRPr lang="en-US"/>
          </a:p>
        </p:txBody>
      </p:sp>
    </p:spTree>
    <p:extLst>
      <p:ext uri="{BB962C8B-B14F-4D97-AF65-F5344CB8AC3E}">
        <p14:creationId xmlns:p14="http://schemas.microsoft.com/office/powerpoint/2010/main" val="38826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67">
              <a:solidFill>
                <a:prstClr val="white"/>
              </a:solidFill>
              <a:latin typeface="Calibri" panose="020F0502020204030204"/>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Assumptions</a:t>
            </a:r>
          </a:p>
        </p:txBody>
      </p:sp>
      <p:sp>
        <p:nvSpPr>
          <p:cNvPr id="8" name="Rectangle 7">
            <a:extLst>
              <a:ext uri="{FF2B5EF4-FFF2-40B4-BE49-F238E27FC236}">
                <a16:creationId xmlns:a16="http://schemas.microsoft.com/office/drawing/2014/main" id="{29CBAEA6-1FD5-42FD-B75B-BBE641558735}"/>
              </a:ext>
            </a:extLst>
          </p:cNvPr>
          <p:cNvSpPr/>
          <p:nvPr/>
        </p:nvSpPr>
        <p:spPr>
          <a:xfrm>
            <a:off x="735181" y="1815363"/>
            <a:ext cx="10850177" cy="4401205"/>
          </a:xfrm>
          <a:prstGeom prst="rect">
            <a:avLst/>
          </a:prstGeom>
        </p:spPr>
        <p:txBody>
          <a:bodyPr wrap="square">
            <a:spAutoFit/>
          </a:bodyPr>
          <a:lstStyle/>
          <a:p>
            <a:pPr marL="342900" indent="-342900">
              <a:buFont typeface="Arial" panose="020B0604020202020204" pitchFamily="34" charset="0"/>
              <a:buChar char="•"/>
            </a:pPr>
            <a:r>
              <a:rPr lang="en-US" sz="2000" dirty="0">
                <a:solidFill>
                  <a:prstClr val="black"/>
                </a:solidFill>
                <a:latin typeface="Calibri" panose="020F0502020204030204"/>
              </a:rPr>
              <a:t>There is no congestion in airspace and eVTOL cruise at a constant speed.</a:t>
            </a:r>
          </a:p>
          <a:p>
            <a:pPr marL="342900" indent="-342900">
              <a:buFont typeface="Arial" panose="020B0604020202020204" pitchFamily="34" charset="0"/>
              <a:buChar char="•"/>
            </a:pPr>
            <a:endParaRPr lang="en-US" sz="2000" dirty="0">
              <a:solidFill>
                <a:prstClr val="black"/>
              </a:solidFill>
              <a:latin typeface="Calibri" panose="020F0502020204030204"/>
            </a:endParaRPr>
          </a:p>
          <a:p>
            <a:pPr marL="342900" indent="-342900">
              <a:buFont typeface="Arial" panose="020B0604020202020204" pitchFamily="34" charset="0"/>
              <a:buChar char="•"/>
            </a:pPr>
            <a:r>
              <a:rPr lang="en-US" sz="2000" dirty="0">
                <a:solidFill>
                  <a:prstClr val="black"/>
                </a:solidFill>
                <a:latin typeface="Calibri" panose="020F0502020204030204"/>
              </a:rPr>
              <a:t>Time and energy consumption at each state is deterministic.</a:t>
            </a:r>
          </a:p>
          <a:p>
            <a:pPr marL="342900" indent="-342900">
              <a:buFont typeface="Arial" panose="020B0604020202020204" pitchFamily="34" charset="0"/>
              <a:buChar char="•"/>
            </a:pPr>
            <a:endParaRPr lang="en-US" sz="2000" dirty="0">
              <a:solidFill>
                <a:prstClr val="black"/>
              </a:solidFill>
              <a:latin typeface="Calibri" panose="020F0502020204030204"/>
            </a:endParaRPr>
          </a:p>
          <a:p>
            <a:pPr marL="342900" indent="-342900">
              <a:buFont typeface="Arial" panose="020B0604020202020204" pitchFamily="34" charset="0"/>
              <a:buChar char="•"/>
            </a:pPr>
            <a:r>
              <a:rPr lang="en-US" sz="2000" dirty="0">
                <a:solidFill>
                  <a:prstClr val="black"/>
                </a:solidFill>
                <a:latin typeface="Calibri" panose="020F0502020204030204"/>
              </a:rPr>
              <a:t>All the eVTOL in the network share the same property with respect to capacity, energy and time consumption at each state.</a:t>
            </a:r>
          </a:p>
          <a:p>
            <a:pPr marL="342900" indent="-342900">
              <a:buFont typeface="Arial" panose="020B0604020202020204" pitchFamily="34" charset="0"/>
              <a:buChar char="•"/>
            </a:pPr>
            <a:endParaRPr lang="en-US" sz="2000" dirty="0">
              <a:solidFill>
                <a:prstClr val="black"/>
              </a:solidFill>
              <a:latin typeface="Calibri" panose="020F0502020204030204"/>
            </a:endParaRPr>
          </a:p>
          <a:p>
            <a:pPr marL="342900" indent="-342900">
              <a:buFont typeface="Arial" panose="020B0604020202020204" pitchFamily="34" charset="0"/>
              <a:buChar char="•"/>
            </a:pPr>
            <a:r>
              <a:rPr lang="en-US" sz="2000" dirty="0">
                <a:solidFill>
                  <a:prstClr val="black"/>
                </a:solidFill>
                <a:latin typeface="Calibri" panose="020F0502020204030204"/>
              </a:rPr>
              <a:t>All vertiports have the same infrastructure structure design, including taxi-way, touchdown and liftoff pads and staging pads. </a:t>
            </a:r>
          </a:p>
          <a:p>
            <a:endParaRPr lang="en-US" sz="2000" dirty="0">
              <a:solidFill>
                <a:prstClr val="black"/>
              </a:solidFill>
              <a:latin typeface="Calibri" panose="020F0502020204030204"/>
            </a:endParaRPr>
          </a:p>
          <a:p>
            <a:pPr marL="342900" indent="-342900">
              <a:buFont typeface="Arial" panose="020B0604020202020204" pitchFamily="34" charset="0"/>
              <a:buChar char="•"/>
            </a:pPr>
            <a:r>
              <a:rPr lang="en-US" sz="2000" dirty="0">
                <a:solidFill>
                  <a:prstClr val="black"/>
                </a:solidFill>
                <a:latin typeface="Calibri" panose="020F0502020204030204"/>
              </a:rPr>
              <a:t>Within certain time horizon (e.g. 15 minutes), passenger arrivals can be known and generated in advance. </a:t>
            </a:r>
          </a:p>
          <a:p>
            <a:pPr marL="342900" indent="-342900">
              <a:buFont typeface="Arial" panose="020B0604020202020204" pitchFamily="34" charset="0"/>
              <a:buChar char="•"/>
            </a:pPr>
            <a:endParaRPr lang="en-US" sz="2000" dirty="0">
              <a:solidFill>
                <a:prstClr val="black"/>
              </a:solidFill>
              <a:latin typeface="Calibri" panose="020F0502020204030204"/>
            </a:endParaRPr>
          </a:p>
          <a:p>
            <a:pPr marL="342900" indent="-342900">
              <a:buFont typeface="Arial" panose="020B0604020202020204" pitchFamily="34" charset="0"/>
              <a:buChar char="•"/>
            </a:pPr>
            <a:r>
              <a:rPr lang="en-US" sz="2000" dirty="0">
                <a:solidFill>
                  <a:prstClr val="black"/>
                </a:solidFill>
                <a:latin typeface="Calibri" panose="020F0502020204030204"/>
              </a:rPr>
              <a:t>No trans-shipment of passengers at vertiports – that is, one trip goes through only two vertiports</a:t>
            </a:r>
          </a:p>
        </p:txBody>
      </p:sp>
      <p:sp>
        <p:nvSpPr>
          <p:cNvPr id="3" name="Slide Number Placeholder 2">
            <a:extLst>
              <a:ext uri="{FF2B5EF4-FFF2-40B4-BE49-F238E27FC236}">
                <a16:creationId xmlns:a16="http://schemas.microsoft.com/office/drawing/2014/main" id="{94C5EE95-DAB3-7103-A5EC-2B0641E54CDA}"/>
              </a:ext>
            </a:extLst>
          </p:cNvPr>
          <p:cNvSpPr>
            <a:spLocks noGrp="1"/>
          </p:cNvSpPr>
          <p:nvPr>
            <p:ph type="sldNum" sz="quarter" idx="12"/>
          </p:nvPr>
        </p:nvSpPr>
        <p:spPr/>
        <p:txBody>
          <a:bodyPr/>
          <a:lstStyle/>
          <a:p>
            <a:fld id="{8F4EA2E9-26C9-4DAA-A1D0-C1E9DF4F73A8}" type="slidenum">
              <a:rPr lang="en-US" smtClean="0"/>
              <a:t>13</a:t>
            </a:fld>
            <a:endParaRPr lang="en-US"/>
          </a:p>
        </p:txBody>
      </p:sp>
    </p:spTree>
    <p:extLst>
      <p:ext uri="{BB962C8B-B14F-4D97-AF65-F5344CB8AC3E}">
        <p14:creationId xmlns:p14="http://schemas.microsoft.com/office/powerpoint/2010/main" val="2508913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67">
              <a:solidFill>
                <a:prstClr val="white"/>
              </a:solidFill>
              <a:latin typeface="Calibri" panose="020F0502020204030204"/>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Element Description</a:t>
            </a:r>
          </a:p>
        </p:txBody>
      </p:sp>
      <p:sp>
        <p:nvSpPr>
          <p:cNvPr id="26" name="Rectangle 25">
            <a:extLst>
              <a:ext uri="{FF2B5EF4-FFF2-40B4-BE49-F238E27FC236}">
                <a16:creationId xmlns:a16="http://schemas.microsoft.com/office/drawing/2014/main" id="{DAC607B2-0701-4EA8-8A63-1B6353716C90}"/>
              </a:ext>
            </a:extLst>
          </p:cNvPr>
          <p:cNvSpPr/>
          <p:nvPr/>
        </p:nvSpPr>
        <p:spPr>
          <a:xfrm>
            <a:off x="4411115" y="3439968"/>
            <a:ext cx="1750880" cy="8902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prstClr val="black"/>
                </a:solidFill>
                <a:latin typeface="Calibri" panose="020F0502020204030204"/>
              </a:rPr>
              <a:t>User Object</a:t>
            </a:r>
          </a:p>
        </p:txBody>
      </p:sp>
      <p:sp>
        <p:nvSpPr>
          <p:cNvPr id="28" name="Rectangle 27">
            <a:extLst>
              <a:ext uri="{FF2B5EF4-FFF2-40B4-BE49-F238E27FC236}">
                <a16:creationId xmlns:a16="http://schemas.microsoft.com/office/drawing/2014/main" id="{BCAEEBDA-A9B9-40CA-83BA-8167321ABEF8}"/>
              </a:ext>
            </a:extLst>
          </p:cNvPr>
          <p:cNvSpPr/>
          <p:nvPr/>
        </p:nvSpPr>
        <p:spPr>
          <a:xfrm>
            <a:off x="8134151" y="3429554"/>
            <a:ext cx="1755574" cy="8902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prstClr val="black"/>
                </a:solidFill>
                <a:latin typeface="Calibri" panose="020F0502020204030204"/>
              </a:rPr>
              <a:t>eVTOL Object</a:t>
            </a:r>
          </a:p>
        </p:txBody>
      </p:sp>
      <p:sp>
        <p:nvSpPr>
          <p:cNvPr id="30" name="Rectangle 29">
            <a:extLst>
              <a:ext uri="{FF2B5EF4-FFF2-40B4-BE49-F238E27FC236}">
                <a16:creationId xmlns:a16="http://schemas.microsoft.com/office/drawing/2014/main" id="{2B1F100E-EEF8-404C-9BF0-5917CBC0BB8F}"/>
              </a:ext>
            </a:extLst>
          </p:cNvPr>
          <p:cNvSpPr/>
          <p:nvPr/>
        </p:nvSpPr>
        <p:spPr>
          <a:xfrm>
            <a:off x="906993" y="3450937"/>
            <a:ext cx="1750880" cy="86834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prstClr val="black"/>
                </a:solidFill>
                <a:latin typeface="Calibri" panose="020F0502020204030204"/>
              </a:rPr>
              <a:t>Vertiport Object</a:t>
            </a:r>
          </a:p>
        </p:txBody>
      </p:sp>
      <p:sp>
        <p:nvSpPr>
          <p:cNvPr id="3" name="Slide Number Placeholder 2">
            <a:extLst>
              <a:ext uri="{FF2B5EF4-FFF2-40B4-BE49-F238E27FC236}">
                <a16:creationId xmlns:a16="http://schemas.microsoft.com/office/drawing/2014/main" id="{8F389AA4-0EB2-6081-745B-ED633FAE90EF}"/>
              </a:ext>
            </a:extLst>
          </p:cNvPr>
          <p:cNvSpPr>
            <a:spLocks noGrp="1"/>
          </p:cNvSpPr>
          <p:nvPr>
            <p:ph type="sldNum" sz="quarter" idx="12"/>
          </p:nvPr>
        </p:nvSpPr>
        <p:spPr/>
        <p:txBody>
          <a:bodyPr/>
          <a:lstStyle/>
          <a:p>
            <a:fld id="{8F4EA2E9-26C9-4DAA-A1D0-C1E9DF4F73A8}" type="slidenum">
              <a:rPr lang="en-US" smtClean="0"/>
              <a:t>14</a:t>
            </a:fld>
            <a:endParaRPr lang="en-US"/>
          </a:p>
        </p:txBody>
      </p:sp>
    </p:spTree>
    <p:extLst>
      <p:ext uri="{BB962C8B-B14F-4D97-AF65-F5344CB8AC3E}">
        <p14:creationId xmlns:p14="http://schemas.microsoft.com/office/powerpoint/2010/main" val="172531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Element Description</a:t>
            </a:r>
          </a:p>
        </p:txBody>
      </p:sp>
      <p:sp>
        <p:nvSpPr>
          <p:cNvPr id="26" name="Rectangle 25">
            <a:extLst>
              <a:ext uri="{FF2B5EF4-FFF2-40B4-BE49-F238E27FC236}">
                <a16:creationId xmlns:a16="http://schemas.microsoft.com/office/drawing/2014/main" id="{DAC607B2-0701-4EA8-8A63-1B6353716C90}"/>
              </a:ext>
            </a:extLst>
          </p:cNvPr>
          <p:cNvSpPr/>
          <p:nvPr/>
        </p:nvSpPr>
        <p:spPr>
          <a:xfrm>
            <a:off x="4570913" y="2081684"/>
            <a:ext cx="5416466" cy="1025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Fixed input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Number of touch</a:t>
            </a:r>
            <a:r>
              <a:rPr lang="en-US" sz="2400" dirty="0">
                <a:solidFill>
                  <a:prstClr val="black"/>
                </a:solidFill>
                <a:latin typeface="Calibri" panose="020F0502020204030204"/>
              </a:rPr>
              <a:t>down and liftoff pads, and staging pads, passenger arrival distribution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BCAEEBDA-A9B9-40CA-83BA-8167321ABEF8}"/>
              </a:ext>
            </a:extLst>
          </p:cNvPr>
          <p:cNvSpPr/>
          <p:nvPr/>
        </p:nvSpPr>
        <p:spPr>
          <a:xfrm>
            <a:off x="4570912" y="4565895"/>
            <a:ext cx="5416465" cy="1025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Status </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variables</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facility occupation, passenger waiting queue, eVTOL status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B1F100E-EEF8-404C-9BF0-5917CBC0BB8F}"/>
              </a:ext>
            </a:extLst>
          </p:cNvPr>
          <p:cNvSpPr/>
          <p:nvPr/>
        </p:nvSpPr>
        <p:spPr>
          <a:xfrm>
            <a:off x="906993" y="3450937"/>
            <a:ext cx="1750880" cy="86834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Vertiport Object</a:t>
            </a:r>
          </a:p>
        </p:txBody>
      </p:sp>
      <p:cxnSp>
        <p:nvCxnSpPr>
          <p:cNvPr id="4" name="Straight Arrow Connector 3">
            <a:extLst>
              <a:ext uri="{FF2B5EF4-FFF2-40B4-BE49-F238E27FC236}">
                <a16:creationId xmlns:a16="http://schemas.microsoft.com/office/drawing/2014/main" id="{5596AFC4-3324-4A0F-9C21-BF7AB59D7D6F}"/>
              </a:ext>
            </a:extLst>
          </p:cNvPr>
          <p:cNvCxnSpPr>
            <a:stCxn id="30" idx="3"/>
            <a:endCxn id="26" idx="1"/>
          </p:cNvCxnSpPr>
          <p:nvPr/>
        </p:nvCxnSpPr>
        <p:spPr>
          <a:xfrm flipV="1">
            <a:off x="2657873" y="2594434"/>
            <a:ext cx="1913040" cy="129067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8968F705-7380-4360-8AFA-C0FF7D7D037F}"/>
              </a:ext>
            </a:extLst>
          </p:cNvPr>
          <p:cNvCxnSpPr>
            <a:cxnSpLocks/>
            <a:stCxn id="30" idx="3"/>
            <a:endCxn id="28" idx="1"/>
          </p:cNvCxnSpPr>
          <p:nvPr/>
        </p:nvCxnSpPr>
        <p:spPr>
          <a:xfrm>
            <a:off x="2657873" y="3885110"/>
            <a:ext cx="1913039" cy="119353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 name="Slide Number Placeholder 2">
            <a:extLst>
              <a:ext uri="{FF2B5EF4-FFF2-40B4-BE49-F238E27FC236}">
                <a16:creationId xmlns:a16="http://schemas.microsoft.com/office/drawing/2014/main" id="{FD2E8D14-9655-D04E-D282-D15C6D28B3B7}"/>
              </a:ext>
            </a:extLst>
          </p:cNvPr>
          <p:cNvSpPr>
            <a:spLocks noGrp="1"/>
          </p:cNvSpPr>
          <p:nvPr>
            <p:ph type="sldNum" sz="quarter" idx="12"/>
          </p:nvPr>
        </p:nvSpPr>
        <p:spPr/>
        <p:txBody>
          <a:bodyPr/>
          <a:lstStyle/>
          <a:p>
            <a:fld id="{8F4EA2E9-26C9-4DAA-A1D0-C1E9DF4F73A8}" type="slidenum">
              <a:rPr lang="en-US" smtClean="0"/>
              <a:t>15</a:t>
            </a:fld>
            <a:endParaRPr lang="en-US"/>
          </a:p>
        </p:txBody>
      </p:sp>
    </p:spTree>
    <p:extLst>
      <p:ext uri="{BB962C8B-B14F-4D97-AF65-F5344CB8AC3E}">
        <p14:creationId xmlns:p14="http://schemas.microsoft.com/office/powerpoint/2010/main" val="151291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Element Description</a:t>
            </a:r>
          </a:p>
        </p:txBody>
      </p:sp>
      <p:sp>
        <p:nvSpPr>
          <p:cNvPr id="26" name="Rectangle 25">
            <a:extLst>
              <a:ext uri="{FF2B5EF4-FFF2-40B4-BE49-F238E27FC236}">
                <a16:creationId xmlns:a16="http://schemas.microsoft.com/office/drawing/2014/main" id="{DAC607B2-0701-4EA8-8A63-1B6353716C90}"/>
              </a:ext>
            </a:extLst>
          </p:cNvPr>
          <p:cNvSpPr/>
          <p:nvPr/>
        </p:nvSpPr>
        <p:spPr>
          <a:xfrm>
            <a:off x="4570913" y="2081684"/>
            <a:ext cx="5416466" cy="1025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a:defRPr/>
            </a:pPr>
            <a:r>
              <a:rPr lang="en-US" sz="2400" b="1" dirty="0">
                <a:solidFill>
                  <a:prstClr val="black"/>
                </a:solidFill>
              </a:rPr>
              <a:t>Fixed input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origin &amp; destination (OD), arrival time</a:t>
            </a:r>
          </a:p>
        </p:txBody>
      </p:sp>
      <p:sp>
        <p:nvSpPr>
          <p:cNvPr id="28" name="Rectangle 27">
            <a:extLst>
              <a:ext uri="{FF2B5EF4-FFF2-40B4-BE49-F238E27FC236}">
                <a16:creationId xmlns:a16="http://schemas.microsoft.com/office/drawing/2014/main" id="{BCAEEBDA-A9B9-40CA-83BA-8167321ABEF8}"/>
              </a:ext>
            </a:extLst>
          </p:cNvPr>
          <p:cNvSpPr/>
          <p:nvPr/>
        </p:nvSpPr>
        <p:spPr>
          <a:xfrm>
            <a:off x="4570912" y="4565895"/>
            <a:ext cx="5416465" cy="1025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Status </a:t>
            </a:r>
            <a:r>
              <a:rPr lang="en-US" sz="2400" b="1" dirty="0">
                <a:solidFill>
                  <a:prstClr val="black"/>
                </a:solidFill>
              </a:rPr>
              <a:t>variables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400" dirty="0">
                <a:solidFill>
                  <a:prstClr val="black"/>
                </a:solidFill>
              </a:rPr>
              <a:t>vehicle assignment,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out-of-vehicle</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waiting time, in-vehicle waiting time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B1F100E-EEF8-404C-9BF0-5917CBC0BB8F}"/>
              </a:ext>
            </a:extLst>
          </p:cNvPr>
          <p:cNvSpPr/>
          <p:nvPr/>
        </p:nvSpPr>
        <p:spPr>
          <a:xfrm>
            <a:off x="906993" y="3450937"/>
            <a:ext cx="1750880" cy="86834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User Object</a:t>
            </a:r>
          </a:p>
        </p:txBody>
      </p:sp>
      <p:cxnSp>
        <p:nvCxnSpPr>
          <p:cNvPr id="4" name="Straight Arrow Connector 3">
            <a:extLst>
              <a:ext uri="{FF2B5EF4-FFF2-40B4-BE49-F238E27FC236}">
                <a16:creationId xmlns:a16="http://schemas.microsoft.com/office/drawing/2014/main" id="{5596AFC4-3324-4A0F-9C21-BF7AB59D7D6F}"/>
              </a:ext>
            </a:extLst>
          </p:cNvPr>
          <p:cNvCxnSpPr>
            <a:stCxn id="30" idx="3"/>
            <a:endCxn id="26" idx="1"/>
          </p:cNvCxnSpPr>
          <p:nvPr/>
        </p:nvCxnSpPr>
        <p:spPr>
          <a:xfrm flipV="1">
            <a:off x="2657873" y="2594434"/>
            <a:ext cx="1913040" cy="129067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8968F705-7380-4360-8AFA-C0FF7D7D037F}"/>
              </a:ext>
            </a:extLst>
          </p:cNvPr>
          <p:cNvCxnSpPr>
            <a:cxnSpLocks/>
            <a:stCxn id="30" idx="3"/>
            <a:endCxn id="28" idx="1"/>
          </p:cNvCxnSpPr>
          <p:nvPr/>
        </p:nvCxnSpPr>
        <p:spPr>
          <a:xfrm>
            <a:off x="2657873" y="3885110"/>
            <a:ext cx="1913039" cy="119353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 name="Slide Number Placeholder 2">
            <a:extLst>
              <a:ext uri="{FF2B5EF4-FFF2-40B4-BE49-F238E27FC236}">
                <a16:creationId xmlns:a16="http://schemas.microsoft.com/office/drawing/2014/main" id="{EE3CB9DF-42E8-08FD-1242-688821A3BA97}"/>
              </a:ext>
            </a:extLst>
          </p:cNvPr>
          <p:cNvSpPr>
            <a:spLocks noGrp="1"/>
          </p:cNvSpPr>
          <p:nvPr>
            <p:ph type="sldNum" sz="quarter" idx="12"/>
          </p:nvPr>
        </p:nvSpPr>
        <p:spPr/>
        <p:txBody>
          <a:bodyPr/>
          <a:lstStyle/>
          <a:p>
            <a:fld id="{8F4EA2E9-26C9-4DAA-A1D0-C1E9DF4F73A8}" type="slidenum">
              <a:rPr lang="en-US" smtClean="0"/>
              <a:t>16</a:t>
            </a:fld>
            <a:endParaRPr lang="en-US"/>
          </a:p>
        </p:txBody>
      </p:sp>
    </p:spTree>
    <p:extLst>
      <p:ext uri="{BB962C8B-B14F-4D97-AF65-F5344CB8AC3E}">
        <p14:creationId xmlns:p14="http://schemas.microsoft.com/office/powerpoint/2010/main" val="131306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Element Description</a:t>
            </a:r>
          </a:p>
        </p:txBody>
      </p:sp>
      <p:sp>
        <p:nvSpPr>
          <p:cNvPr id="26" name="Rectangle 25">
            <a:extLst>
              <a:ext uri="{FF2B5EF4-FFF2-40B4-BE49-F238E27FC236}">
                <a16:creationId xmlns:a16="http://schemas.microsoft.com/office/drawing/2014/main" id="{DAC607B2-0701-4EA8-8A63-1B6353716C90}"/>
              </a:ext>
            </a:extLst>
          </p:cNvPr>
          <p:cNvSpPr/>
          <p:nvPr/>
        </p:nvSpPr>
        <p:spPr>
          <a:xfrm>
            <a:off x="4570913" y="2081684"/>
            <a:ext cx="5416466" cy="1025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a:r>
              <a:rPr lang="en-US" sz="2400" b="1" dirty="0">
                <a:solidFill>
                  <a:prstClr val="black"/>
                </a:solidFill>
              </a:rPr>
              <a:t>Fixed input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400" dirty="0">
                <a:solidFill>
                  <a:prstClr val="black"/>
                </a:solidFill>
              </a:rPr>
              <a:t>initial location,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capacity, length of time and energy usage for each state</a:t>
            </a:r>
          </a:p>
        </p:txBody>
      </p:sp>
      <p:sp>
        <p:nvSpPr>
          <p:cNvPr id="28" name="Rectangle 27">
            <a:extLst>
              <a:ext uri="{FF2B5EF4-FFF2-40B4-BE49-F238E27FC236}">
                <a16:creationId xmlns:a16="http://schemas.microsoft.com/office/drawing/2014/main" id="{BCAEEBDA-A9B9-40CA-83BA-8167321ABEF8}"/>
              </a:ext>
            </a:extLst>
          </p:cNvPr>
          <p:cNvSpPr/>
          <p:nvPr/>
        </p:nvSpPr>
        <p:spPr>
          <a:xfrm>
            <a:off x="4570912" y="4565895"/>
            <a:ext cx="5416465" cy="1025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a:r>
              <a:rPr lang="en-US" sz="2400" b="1" dirty="0">
                <a:solidFill>
                  <a:prstClr val="black"/>
                </a:solidFill>
              </a:rPr>
              <a:t>Status variables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State of Charge (SoC)</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seat occupation, destination</a:t>
            </a:r>
            <a:r>
              <a:rPr lang="en-US" sz="2400" dirty="0">
                <a:solidFill>
                  <a:prstClr val="black"/>
                </a:solidFill>
              </a:rPr>
              <a:t>, state information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B1F100E-EEF8-404C-9BF0-5917CBC0BB8F}"/>
              </a:ext>
            </a:extLst>
          </p:cNvPr>
          <p:cNvSpPr/>
          <p:nvPr/>
        </p:nvSpPr>
        <p:spPr>
          <a:xfrm>
            <a:off x="906993" y="3450937"/>
            <a:ext cx="1750880" cy="86834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eVTOL Object</a:t>
            </a:r>
          </a:p>
        </p:txBody>
      </p:sp>
      <p:cxnSp>
        <p:nvCxnSpPr>
          <p:cNvPr id="4" name="Straight Arrow Connector 3">
            <a:extLst>
              <a:ext uri="{FF2B5EF4-FFF2-40B4-BE49-F238E27FC236}">
                <a16:creationId xmlns:a16="http://schemas.microsoft.com/office/drawing/2014/main" id="{5596AFC4-3324-4A0F-9C21-BF7AB59D7D6F}"/>
              </a:ext>
            </a:extLst>
          </p:cNvPr>
          <p:cNvCxnSpPr>
            <a:stCxn id="30" idx="3"/>
            <a:endCxn id="26" idx="1"/>
          </p:cNvCxnSpPr>
          <p:nvPr/>
        </p:nvCxnSpPr>
        <p:spPr>
          <a:xfrm flipV="1">
            <a:off x="2657873" y="2594434"/>
            <a:ext cx="1913040" cy="129067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8968F705-7380-4360-8AFA-C0FF7D7D037F}"/>
              </a:ext>
            </a:extLst>
          </p:cNvPr>
          <p:cNvCxnSpPr>
            <a:cxnSpLocks/>
            <a:stCxn id="30" idx="3"/>
            <a:endCxn id="28" idx="1"/>
          </p:cNvCxnSpPr>
          <p:nvPr/>
        </p:nvCxnSpPr>
        <p:spPr>
          <a:xfrm>
            <a:off x="2657873" y="3885110"/>
            <a:ext cx="1913039" cy="119353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 name="Slide Number Placeholder 2">
            <a:extLst>
              <a:ext uri="{FF2B5EF4-FFF2-40B4-BE49-F238E27FC236}">
                <a16:creationId xmlns:a16="http://schemas.microsoft.com/office/drawing/2014/main" id="{D39C70D8-AE89-7E53-130E-9BA3930C1AC5}"/>
              </a:ext>
            </a:extLst>
          </p:cNvPr>
          <p:cNvSpPr>
            <a:spLocks noGrp="1"/>
          </p:cNvSpPr>
          <p:nvPr>
            <p:ph type="sldNum" sz="quarter" idx="12"/>
          </p:nvPr>
        </p:nvSpPr>
        <p:spPr/>
        <p:txBody>
          <a:bodyPr/>
          <a:lstStyle/>
          <a:p>
            <a:fld id="{8F4EA2E9-26C9-4DAA-A1D0-C1E9DF4F73A8}" type="slidenum">
              <a:rPr lang="en-US" smtClean="0"/>
              <a:t>17</a:t>
            </a:fld>
            <a:endParaRPr lang="en-US"/>
          </a:p>
        </p:txBody>
      </p:sp>
    </p:spTree>
    <p:extLst>
      <p:ext uri="{BB962C8B-B14F-4D97-AF65-F5344CB8AC3E}">
        <p14:creationId xmlns:p14="http://schemas.microsoft.com/office/powerpoint/2010/main" val="398841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Element Description</a:t>
            </a:r>
          </a:p>
        </p:txBody>
      </p:sp>
      <p:graphicFrame>
        <p:nvGraphicFramePr>
          <p:cNvPr id="11" name="Table 10">
            <a:extLst>
              <a:ext uri="{FF2B5EF4-FFF2-40B4-BE49-F238E27FC236}">
                <a16:creationId xmlns:a16="http://schemas.microsoft.com/office/drawing/2014/main" id="{7B08C0B7-3171-4F57-89CE-110911E762AC}"/>
              </a:ext>
            </a:extLst>
          </p:cNvPr>
          <p:cNvGraphicFramePr>
            <a:graphicFrameLocks noGrp="1"/>
          </p:cNvGraphicFramePr>
          <p:nvPr>
            <p:extLst>
              <p:ext uri="{D42A27DB-BD31-4B8C-83A1-F6EECF244321}">
                <p14:modId xmlns:p14="http://schemas.microsoft.com/office/powerpoint/2010/main" val="796554456"/>
              </p:ext>
            </p:extLst>
          </p:nvPr>
        </p:nvGraphicFramePr>
        <p:xfrm>
          <a:off x="1970842" y="2176240"/>
          <a:ext cx="7715421" cy="4001214"/>
        </p:xfrm>
        <a:graphic>
          <a:graphicData uri="http://schemas.openxmlformats.org/drawingml/2006/table">
            <a:tbl>
              <a:tblPr firstRow="1" firstCol="1" bandRow="1">
                <a:tableStyleId>{1FECB4D8-DB02-4DC6-A0A2-4F2EBAE1DC90}</a:tableStyleId>
              </a:tblPr>
              <a:tblGrid>
                <a:gridCol w="1423241">
                  <a:extLst>
                    <a:ext uri="{9D8B030D-6E8A-4147-A177-3AD203B41FA5}">
                      <a16:colId xmlns:a16="http://schemas.microsoft.com/office/drawing/2014/main" val="2718730422"/>
                    </a:ext>
                  </a:extLst>
                </a:gridCol>
                <a:gridCol w="1410995">
                  <a:extLst>
                    <a:ext uri="{9D8B030D-6E8A-4147-A177-3AD203B41FA5}">
                      <a16:colId xmlns:a16="http://schemas.microsoft.com/office/drawing/2014/main" val="1367563527"/>
                    </a:ext>
                  </a:extLst>
                </a:gridCol>
                <a:gridCol w="1417119">
                  <a:extLst>
                    <a:ext uri="{9D8B030D-6E8A-4147-A177-3AD203B41FA5}">
                      <a16:colId xmlns:a16="http://schemas.microsoft.com/office/drawing/2014/main" val="194582286"/>
                    </a:ext>
                  </a:extLst>
                </a:gridCol>
                <a:gridCol w="1574576">
                  <a:extLst>
                    <a:ext uri="{9D8B030D-6E8A-4147-A177-3AD203B41FA5}">
                      <a16:colId xmlns:a16="http://schemas.microsoft.com/office/drawing/2014/main" val="2662461447"/>
                    </a:ext>
                  </a:extLst>
                </a:gridCol>
                <a:gridCol w="1889490">
                  <a:extLst>
                    <a:ext uri="{9D8B030D-6E8A-4147-A177-3AD203B41FA5}">
                      <a16:colId xmlns:a16="http://schemas.microsoft.com/office/drawing/2014/main" val="6567969"/>
                    </a:ext>
                  </a:extLst>
                </a:gridCol>
              </a:tblGrid>
              <a:tr h="1019721">
                <a:tc>
                  <a:txBody>
                    <a:bodyPr/>
                    <a:lstStyle/>
                    <a:p>
                      <a:pPr marL="0" marR="0" algn="just">
                        <a:lnSpc>
                          <a:spcPct val="107000"/>
                        </a:lnSpc>
                        <a:spcBef>
                          <a:spcPts val="0"/>
                        </a:spcBef>
                        <a:spcAft>
                          <a:spcPts val="0"/>
                        </a:spcAft>
                      </a:pPr>
                      <a:r>
                        <a:rPr lang="en-US" sz="2000">
                          <a:effectLst/>
                        </a:rPr>
                        <a:t>State</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Description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Hold Flag</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Time (minutes)</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Energy Consumption (SoC/min)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44581366"/>
                  </a:ext>
                </a:extLst>
              </a:tr>
              <a:tr h="331277">
                <a:tc>
                  <a:txBody>
                    <a:bodyPr/>
                    <a:lstStyle/>
                    <a:p>
                      <a:pPr marL="0" marR="0" algn="just">
                        <a:lnSpc>
                          <a:spcPct val="107000"/>
                        </a:lnSpc>
                        <a:spcBef>
                          <a:spcPts val="0"/>
                        </a:spcBef>
                        <a:spcAft>
                          <a:spcPts val="0"/>
                        </a:spcAft>
                      </a:pPr>
                      <a:r>
                        <a:rPr lang="en-US" sz="2000">
                          <a:effectLst/>
                        </a:rPr>
                        <a:t>0</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Ready</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Indefinite</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0</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20223366"/>
                  </a:ext>
                </a:extLst>
              </a:tr>
              <a:tr h="331277">
                <a:tc>
                  <a:txBody>
                    <a:bodyPr/>
                    <a:lstStyle/>
                    <a:p>
                      <a:pPr marL="0" marR="0" algn="just">
                        <a:lnSpc>
                          <a:spcPct val="107000"/>
                        </a:lnSpc>
                        <a:spcBef>
                          <a:spcPts val="0"/>
                        </a:spcBef>
                        <a:spcAft>
                          <a:spcPts val="0"/>
                        </a:spcAft>
                      </a:pPr>
                      <a:r>
                        <a:rPr lang="en-US" sz="2000">
                          <a:effectLst/>
                        </a:rPr>
                        <a:t>1</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Load</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Yes</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Indefinite</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0</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73529436"/>
                  </a:ext>
                </a:extLst>
              </a:tr>
              <a:tr h="331277">
                <a:tc>
                  <a:txBody>
                    <a:bodyPr/>
                    <a:lstStyle/>
                    <a:p>
                      <a:pPr marL="0" marR="0" algn="just">
                        <a:lnSpc>
                          <a:spcPct val="107000"/>
                        </a:lnSpc>
                        <a:spcBef>
                          <a:spcPts val="0"/>
                        </a:spcBef>
                        <a:spcAft>
                          <a:spcPts val="0"/>
                        </a:spcAft>
                      </a:pPr>
                      <a:r>
                        <a:rPr lang="en-US" sz="2000">
                          <a:effectLst/>
                        </a:rPr>
                        <a:t>2</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Taxi out</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2</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0</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7349358"/>
                  </a:ext>
                </a:extLst>
              </a:tr>
              <a:tr h="331277">
                <a:tc>
                  <a:txBody>
                    <a:bodyPr/>
                    <a:lstStyle/>
                    <a:p>
                      <a:pPr marL="0" marR="0" algn="just">
                        <a:lnSpc>
                          <a:spcPct val="107000"/>
                        </a:lnSpc>
                        <a:spcBef>
                          <a:spcPts val="0"/>
                        </a:spcBef>
                        <a:spcAft>
                          <a:spcPts val="0"/>
                        </a:spcAft>
                      </a:pPr>
                      <a:r>
                        <a:rPr lang="en-US" sz="2000">
                          <a:effectLst/>
                        </a:rPr>
                        <a:t>3</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Take-off</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1</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0.05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55038887"/>
                  </a:ext>
                </a:extLst>
              </a:tr>
              <a:tr h="331277">
                <a:tc>
                  <a:txBody>
                    <a:bodyPr/>
                    <a:lstStyle/>
                    <a:p>
                      <a:pPr marL="0" marR="0" algn="just">
                        <a:lnSpc>
                          <a:spcPct val="107000"/>
                        </a:lnSpc>
                        <a:spcBef>
                          <a:spcPts val="0"/>
                        </a:spcBef>
                        <a:spcAft>
                          <a:spcPts val="0"/>
                        </a:spcAft>
                      </a:pPr>
                      <a:r>
                        <a:rPr lang="en-US" sz="2000">
                          <a:effectLst/>
                        </a:rPr>
                        <a:t>4</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Cruise</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Yes</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Dispatch Set</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0.01</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43872619"/>
                  </a:ext>
                </a:extLst>
              </a:tr>
              <a:tr h="331277">
                <a:tc>
                  <a:txBody>
                    <a:bodyPr/>
                    <a:lstStyle/>
                    <a:p>
                      <a:pPr marL="0" marR="0" algn="just">
                        <a:lnSpc>
                          <a:spcPct val="107000"/>
                        </a:lnSpc>
                        <a:spcBef>
                          <a:spcPts val="0"/>
                        </a:spcBef>
                        <a:spcAft>
                          <a:spcPts val="0"/>
                        </a:spcAft>
                      </a:pPr>
                      <a:r>
                        <a:rPr lang="en-US" sz="2000">
                          <a:effectLst/>
                        </a:rPr>
                        <a:t>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Land</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Yes</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1</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0.05</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07051580"/>
                  </a:ext>
                </a:extLst>
              </a:tr>
              <a:tr h="331277">
                <a:tc>
                  <a:txBody>
                    <a:bodyPr/>
                    <a:lstStyle/>
                    <a:p>
                      <a:pPr marL="0" marR="0" algn="just">
                        <a:lnSpc>
                          <a:spcPct val="107000"/>
                        </a:lnSpc>
                        <a:spcBef>
                          <a:spcPts val="0"/>
                        </a:spcBef>
                        <a:spcAft>
                          <a:spcPts val="0"/>
                        </a:spcAft>
                      </a:pPr>
                      <a:r>
                        <a:rPr lang="en-US" sz="2000">
                          <a:effectLst/>
                        </a:rPr>
                        <a:t>6</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Taxi in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2</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0</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14823154"/>
                  </a:ext>
                </a:extLst>
              </a:tr>
              <a:tr h="331277">
                <a:tc>
                  <a:txBody>
                    <a:bodyPr/>
                    <a:lstStyle/>
                    <a:p>
                      <a:pPr marL="0" marR="0" algn="just">
                        <a:lnSpc>
                          <a:spcPct val="107000"/>
                        </a:lnSpc>
                        <a:spcBef>
                          <a:spcPts val="0"/>
                        </a:spcBef>
                        <a:spcAft>
                          <a:spcPts val="0"/>
                        </a:spcAft>
                      </a:pPr>
                      <a:r>
                        <a:rPr lang="en-US" sz="2000">
                          <a:effectLst/>
                        </a:rPr>
                        <a:t>7</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Unload</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2</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0</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02079871"/>
                  </a:ext>
                </a:extLst>
              </a:tr>
              <a:tr h="331277">
                <a:tc>
                  <a:txBody>
                    <a:bodyPr/>
                    <a:lstStyle/>
                    <a:p>
                      <a:pPr marL="0" marR="0" algn="just">
                        <a:lnSpc>
                          <a:spcPct val="107000"/>
                        </a:lnSpc>
                        <a:spcBef>
                          <a:spcPts val="0"/>
                        </a:spcBef>
                        <a:spcAft>
                          <a:spcPts val="0"/>
                        </a:spcAft>
                      </a:pPr>
                      <a:r>
                        <a:rPr lang="en-US" sz="2000">
                          <a:effectLst/>
                        </a:rPr>
                        <a:t>8</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Replenish</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Indefinite</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-0.04</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1572063"/>
                  </a:ext>
                </a:extLst>
              </a:tr>
            </a:tbl>
          </a:graphicData>
        </a:graphic>
      </p:graphicFrame>
      <p:sp>
        <p:nvSpPr>
          <p:cNvPr id="12" name="TextBox 11">
            <a:extLst>
              <a:ext uri="{FF2B5EF4-FFF2-40B4-BE49-F238E27FC236}">
                <a16:creationId xmlns:a16="http://schemas.microsoft.com/office/drawing/2014/main" id="{D6CDF6CD-27F8-4F75-AF11-BCAD69F6B137}"/>
              </a:ext>
            </a:extLst>
          </p:cNvPr>
          <p:cNvSpPr txBox="1"/>
          <p:nvPr/>
        </p:nvSpPr>
        <p:spPr>
          <a:xfrm>
            <a:off x="1857652" y="1806907"/>
            <a:ext cx="6094520" cy="369332"/>
          </a:xfrm>
          <a:prstGeom prst="rect">
            <a:avLst/>
          </a:prstGeom>
          <a:noFill/>
        </p:spPr>
        <p:txBody>
          <a:bodyPr wrap="square">
            <a:spAutoFit/>
          </a:bodyPr>
          <a:lstStyle/>
          <a:p>
            <a:r>
              <a:rPr lang="en-US" sz="1800" i="1" dirty="0">
                <a:latin typeface="Arial" panose="020B0604020202020204" pitchFamily="34" charset="0"/>
                <a:cs typeface="Arial" panose="020B0604020202020204" pitchFamily="34" charset="0"/>
              </a:rPr>
              <a:t>Table 1. Vehicle state definition and properties</a:t>
            </a:r>
          </a:p>
        </p:txBody>
      </p:sp>
      <p:sp>
        <p:nvSpPr>
          <p:cNvPr id="3" name="Slide Number Placeholder 2">
            <a:extLst>
              <a:ext uri="{FF2B5EF4-FFF2-40B4-BE49-F238E27FC236}">
                <a16:creationId xmlns:a16="http://schemas.microsoft.com/office/drawing/2014/main" id="{1F73E339-FE20-C0CF-CF0C-6CF64AC953D2}"/>
              </a:ext>
            </a:extLst>
          </p:cNvPr>
          <p:cNvSpPr>
            <a:spLocks noGrp="1"/>
          </p:cNvSpPr>
          <p:nvPr>
            <p:ph type="sldNum" sz="quarter" idx="12"/>
          </p:nvPr>
        </p:nvSpPr>
        <p:spPr/>
        <p:txBody>
          <a:bodyPr/>
          <a:lstStyle/>
          <a:p>
            <a:fld id="{8F4EA2E9-26C9-4DAA-A1D0-C1E9DF4F73A8}" type="slidenum">
              <a:rPr lang="en-US" smtClean="0"/>
              <a:t>18</a:t>
            </a:fld>
            <a:endParaRPr lang="en-US"/>
          </a:p>
        </p:txBody>
      </p:sp>
    </p:spTree>
    <p:extLst>
      <p:ext uri="{BB962C8B-B14F-4D97-AF65-F5344CB8AC3E}">
        <p14:creationId xmlns:p14="http://schemas.microsoft.com/office/powerpoint/2010/main" val="1577215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67">
              <a:solidFill>
                <a:prstClr val="white"/>
              </a:solidFill>
              <a:latin typeface="Calibri" panose="020F0502020204030204"/>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Operation Rules</a:t>
            </a:r>
          </a:p>
        </p:txBody>
      </p:sp>
      <p:sp>
        <p:nvSpPr>
          <p:cNvPr id="8" name="TextBox 7">
            <a:extLst>
              <a:ext uri="{FF2B5EF4-FFF2-40B4-BE49-F238E27FC236}">
                <a16:creationId xmlns:a16="http://schemas.microsoft.com/office/drawing/2014/main" id="{510F77F5-5617-4FFE-80DF-29695B020CF2}"/>
              </a:ext>
            </a:extLst>
          </p:cNvPr>
          <p:cNvSpPr txBox="1"/>
          <p:nvPr/>
        </p:nvSpPr>
        <p:spPr>
          <a:xfrm>
            <a:off x="923277" y="1864527"/>
            <a:ext cx="10431263" cy="2554545"/>
          </a:xfrm>
          <a:prstGeom prst="rect">
            <a:avLst/>
          </a:prstGeom>
          <a:noFill/>
        </p:spPr>
        <p:txBody>
          <a:bodyPr wrap="square">
            <a:spAutoFit/>
          </a:bodyPr>
          <a:lstStyle/>
          <a:p>
            <a:pPr marL="342900" indent="-342900">
              <a:buFont typeface="Arial" panose="020B0604020202020204" pitchFamily="34" charset="0"/>
              <a:buChar char="•"/>
            </a:pPr>
            <a:r>
              <a:rPr lang="en-US" sz="2000" b="1" dirty="0">
                <a:solidFill>
                  <a:srgbClr val="000000"/>
                </a:solidFill>
                <a:latin typeface="Arial" panose="020B0604020202020204" pitchFamily="34" charset="0"/>
                <a:ea typeface="DengXian" panose="02010600030101010101" pitchFamily="2" charset="-122"/>
                <a:cs typeface="Arial" panose="020B0604020202020204" pitchFamily="34" charset="0"/>
              </a:rPr>
              <a:t>Passenger Service Rules</a:t>
            </a:r>
          </a:p>
          <a:p>
            <a:pPr marL="685800" lvl="1" indent="-342900">
              <a:buFont typeface="Wingdings" panose="05000000000000000000" pitchFamily="2" charset="2"/>
              <a:buChar char="§"/>
            </a:pPr>
            <a:r>
              <a:rPr lang="en-US" sz="2000" dirty="0">
                <a:solidFill>
                  <a:prstClr val="black"/>
                </a:solidFill>
                <a:latin typeface="Calibri" panose="020F0502020204030204"/>
              </a:rPr>
              <a:t>First arrive, first serve. </a:t>
            </a:r>
          </a:p>
          <a:p>
            <a:pPr marL="685800" lvl="1" indent="-342900">
              <a:buFont typeface="Wingdings" panose="05000000000000000000" pitchFamily="2" charset="2"/>
              <a:buChar char="§"/>
            </a:pPr>
            <a:r>
              <a:rPr lang="en-US" sz="2000" dirty="0">
                <a:solidFill>
                  <a:prstClr val="black"/>
                </a:solidFill>
                <a:latin typeface="Calibri" panose="020F0502020204030204"/>
              </a:rPr>
              <a:t>Passengers can take the same eVTOL as long as they share the same destination.</a:t>
            </a:r>
          </a:p>
          <a:p>
            <a:pPr marL="685800" lvl="1" indent="-342900">
              <a:buFont typeface="Wingdings" panose="05000000000000000000" pitchFamily="2" charset="2"/>
              <a:buChar char="§"/>
            </a:pPr>
            <a:r>
              <a:rPr lang="en-US" sz="2000" dirty="0">
                <a:solidFill>
                  <a:prstClr val="black"/>
                </a:solidFill>
                <a:latin typeface="Calibri" panose="020F0502020204030204"/>
              </a:rPr>
              <a:t>Three Level of Service (</a:t>
            </a:r>
            <a:r>
              <a:rPr lang="en-US" sz="2000" dirty="0" err="1">
                <a:solidFill>
                  <a:prstClr val="black"/>
                </a:solidFill>
                <a:latin typeface="Calibri" panose="020F0502020204030204"/>
              </a:rPr>
              <a:t>LoS</a:t>
            </a:r>
            <a:r>
              <a:rPr lang="en-US" sz="2000" dirty="0">
                <a:solidFill>
                  <a:prstClr val="black"/>
                </a:solidFill>
                <a:latin typeface="Calibri" panose="020F0502020204030204"/>
              </a:rPr>
              <a:t>) parameters defined:</a:t>
            </a:r>
          </a:p>
          <a:p>
            <a:pPr marL="1028700" lvl="2" indent="-342900">
              <a:buFont typeface="Wingdings" panose="05000000000000000000" pitchFamily="2" charset="2"/>
              <a:buChar char="Ø"/>
            </a:pPr>
            <a:r>
              <a:rPr lang="en-US" sz="2000" dirty="0">
                <a:solidFill>
                  <a:prstClr val="black"/>
                </a:solidFill>
                <a:latin typeface="Calibri" panose="020F0502020204030204"/>
              </a:rPr>
              <a:t>LoS1 - The waiting time threshold of the </a:t>
            </a:r>
            <a:r>
              <a:rPr lang="en-US" sz="2000" b="1" dirty="0">
                <a:solidFill>
                  <a:prstClr val="black"/>
                </a:solidFill>
                <a:latin typeface="Calibri" panose="020F0502020204030204"/>
              </a:rPr>
              <a:t>first arrival passenger </a:t>
            </a:r>
            <a:r>
              <a:rPr lang="en-US" sz="2000" dirty="0">
                <a:solidFill>
                  <a:prstClr val="black"/>
                </a:solidFill>
                <a:latin typeface="Calibri" panose="020F0502020204030204"/>
              </a:rPr>
              <a:t>for a specific eVTOL</a:t>
            </a:r>
          </a:p>
          <a:p>
            <a:pPr marL="1028700" lvl="2" indent="-342900">
              <a:buFont typeface="Wingdings" panose="05000000000000000000" pitchFamily="2" charset="2"/>
              <a:buChar char="Ø"/>
            </a:pPr>
            <a:r>
              <a:rPr lang="en-US" sz="2000" dirty="0">
                <a:solidFill>
                  <a:prstClr val="black"/>
                </a:solidFill>
                <a:latin typeface="Calibri" panose="020F0502020204030204"/>
              </a:rPr>
              <a:t>LoS2 - The waiting time threshold of the </a:t>
            </a:r>
            <a:r>
              <a:rPr lang="en-US" sz="2000" b="1" dirty="0">
                <a:solidFill>
                  <a:prstClr val="black"/>
                </a:solidFill>
                <a:latin typeface="Calibri" panose="020F0502020204030204"/>
              </a:rPr>
              <a:t>last arrival passenger</a:t>
            </a:r>
            <a:r>
              <a:rPr lang="en-US" sz="2000" dirty="0">
                <a:solidFill>
                  <a:prstClr val="black"/>
                </a:solidFill>
                <a:latin typeface="Calibri" panose="020F0502020204030204"/>
              </a:rPr>
              <a:t> for a specific eVTOL</a:t>
            </a:r>
          </a:p>
          <a:p>
            <a:pPr marL="1028700" lvl="2" indent="-342900">
              <a:buFont typeface="Wingdings" panose="05000000000000000000" pitchFamily="2" charset="2"/>
              <a:buChar char="Ø"/>
            </a:pPr>
            <a:r>
              <a:rPr lang="en-US" sz="2000" dirty="0">
                <a:solidFill>
                  <a:prstClr val="black"/>
                </a:solidFill>
                <a:latin typeface="Calibri" panose="020F0502020204030204"/>
              </a:rPr>
              <a:t>LoS3 – The waiting time threshold for passenger to wait for an available eVTOL before switch to another transportation mode.</a:t>
            </a:r>
          </a:p>
        </p:txBody>
      </p:sp>
      <p:sp>
        <p:nvSpPr>
          <p:cNvPr id="10" name="TextBox 9">
            <a:extLst>
              <a:ext uri="{FF2B5EF4-FFF2-40B4-BE49-F238E27FC236}">
                <a16:creationId xmlns:a16="http://schemas.microsoft.com/office/drawing/2014/main" id="{57D82608-4120-4952-9AA0-62792750250D}"/>
              </a:ext>
            </a:extLst>
          </p:cNvPr>
          <p:cNvSpPr txBox="1"/>
          <p:nvPr/>
        </p:nvSpPr>
        <p:spPr>
          <a:xfrm>
            <a:off x="923277" y="4527958"/>
            <a:ext cx="9596760" cy="1631216"/>
          </a:xfrm>
          <a:prstGeom prst="rect">
            <a:avLst/>
          </a:prstGeom>
          <a:noFill/>
        </p:spPr>
        <p:txBody>
          <a:bodyPr wrap="square">
            <a:spAutoFit/>
          </a:bodyPr>
          <a:lstStyle/>
          <a:p>
            <a:pPr marL="342900" indent="-342900">
              <a:buFont typeface="Arial" panose="020B0604020202020204" pitchFamily="34" charset="0"/>
              <a:buChar char="•"/>
            </a:pPr>
            <a:r>
              <a:rPr lang="en-US" sz="2000" b="1" dirty="0">
                <a:solidFill>
                  <a:srgbClr val="000000"/>
                </a:solidFill>
                <a:latin typeface="Arial" panose="020B0604020202020204" pitchFamily="34" charset="0"/>
                <a:ea typeface="DengXian" panose="02010600030101010101" pitchFamily="2" charset="-122"/>
                <a:cs typeface="Arial" panose="020B0604020202020204" pitchFamily="34" charset="0"/>
              </a:rPr>
              <a:t>EVTOL Operation Rules </a:t>
            </a:r>
          </a:p>
          <a:p>
            <a:pPr marL="628650" lvl="1" indent="-285750">
              <a:buFont typeface="Wingdings" panose="05000000000000000000" pitchFamily="2" charset="2"/>
              <a:buChar char="§"/>
            </a:pPr>
            <a:r>
              <a:rPr lang="en-US" sz="2000" dirty="0"/>
              <a:t>EVTOL start to get charged once passengers are unloaded</a:t>
            </a:r>
          </a:p>
          <a:p>
            <a:pPr marL="628650" lvl="1" indent="-285750">
              <a:buFont typeface="Wingdings" panose="05000000000000000000" pitchFamily="2" charset="2"/>
              <a:buChar char="§"/>
            </a:pPr>
            <a:r>
              <a:rPr lang="en-US" sz="2000" dirty="0"/>
              <a:t>EVTOL finish charging once a passenger is assigned to it</a:t>
            </a:r>
          </a:p>
          <a:p>
            <a:pPr marL="628650" lvl="1" indent="-285750">
              <a:buFont typeface="Wingdings" panose="05000000000000000000" pitchFamily="2" charset="2"/>
              <a:buChar char="§"/>
            </a:pPr>
            <a:r>
              <a:rPr lang="en-US" sz="2000" dirty="0"/>
              <a:t>EVTOL can start service only when current State of Charge (SoC) satisfy the energy requirement (&gt;= minimum reserve + energy required for the trip)</a:t>
            </a:r>
          </a:p>
        </p:txBody>
      </p:sp>
      <p:sp>
        <p:nvSpPr>
          <p:cNvPr id="3" name="Slide Number Placeholder 2">
            <a:extLst>
              <a:ext uri="{FF2B5EF4-FFF2-40B4-BE49-F238E27FC236}">
                <a16:creationId xmlns:a16="http://schemas.microsoft.com/office/drawing/2014/main" id="{DD81044F-49FC-4B6F-F0DB-85BB6F0EAE56}"/>
              </a:ext>
            </a:extLst>
          </p:cNvPr>
          <p:cNvSpPr>
            <a:spLocks noGrp="1"/>
          </p:cNvSpPr>
          <p:nvPr>
            <p:ph type="sldNum" sz="quarter" idx="12"/>
          </p:nvPr>
        </p:nvSpPr>
        <p:spPr/>
        <p:txBody>
          <a:bodyPr/>
          <a:lstStyle/>
          <a:p>
            <a:fld id="{8F4EA2E9-26C9-4DAA-A1D0-C1E9DF4F73A8}" type="slidenum">
              <a:rPr lang="en-US" smtClean="0"/>
              <a:t>19</a:t>
            </a:fld>
            <a:endParaRPr lang="en-US"/>
          </a:p>
        </p:txBody>
      </p:sp>
    </p:spTree>
    <p:extLst>
      <p:ext uri="{BB962C8B-B14F-4D97-AF65-F5344CB8AC3E}">
        <p14:creationId xmlns:p14="http://schemas.microsoft.com/office/powerpoint/2010/main" val="291514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2FF2B4-1EC3-4185-B1DC-ABFDA73CB950}"/>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a:r>
              <a:rPr lang="en-US" sz="3000" kern="1200">
                <a:solidFill>
                  <a:schemeClr val="bg1"/>
                </a:solidFill>
                <a:latin typeface="+mj-lt"/>
                <a:ea typeface="+mj-ea"/>
                <a:cs typeface="+mj-cs"/>
              </a:rPr>
              <a:t>Simulation Platform Design – Introduction</a:t>
            </a:r>
          </a:p>
        </p:txBody>
      </p:sp>
      <p:grpSp>
        <p:nvGrpSpPr>
          <p:cNvPr id="5" name="Group 4">
            <a:extLst>
              <a:ext uri="{FF2B5EF4-FFF2-40B4-BE49-F238E27FC236}">
                <a16:creationId xmlns:a16="http://schemas.microsoft.com/office/drawing/2014/main" id="{8021023F-F505-4131-8FEA-C401592A3795}"/>
              </a:ext>
            </a:extLst>
          </p:cNvPr>
          <p:cNvGrpSpPr/>
          <p:nvPr/>
        </p:nvGrpSpPr>
        <p:grpSpPr>
          <a:xfrm>
            <a:off x="1486708" y="1847478"/>
            <a:ext cx="8562644" cy="4118318"/>
            <a:chOff x="4993388" y="1217163"/>
            <a:chExt cx="8562644" cy="4118318"/>
          </a:xfrm>
        </p:grpSpPr>
        <p:sp>
          <p:nvSpPr>
            <p:cNvPr id="7" name="Rectangle: Rounded Corners 6">
              <a:extLst>
                <a:ext uri="{FF2B5EF4-FFF2-40B4-BE49-F238E27FC236}">
                  <a16:creationId xmlns:a16="http://schemas.microsoft.com/office/drawing/2014/main" id="{569A3E86-B2D2-4208-9294-8F62A1F96628}"/>
                </a:ext>
              </a:extLst>
            </p:cNvPr>
            <p:cNvSpPr/>
            <p:nvPr/>
          </p:nvSpPr>
          <p:spPr>
            <a:xfrm>
              <a:off x="4993388" y="1217163"/>
              <a:ext cx="8545059" cy="1944986"/>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8" name="Rectangle 7" descr="Airplane">
              <a:extLst>
                <a:ext uri="{FF2B5EF4-FFF2-40B4-BE49-F238E27FC236}">
                  <a16:creationId xmlns:a16="http://schemas.microsoft.com/office/drawing/2014/main" id="{D4FA7A13-7840-476A-8FB0-CAD562826A4A}"/>
                </a:ext>
              </a:extLst>
            </p:cNvPr>
            <p:cNvSpPr/>
            <p:nvPr/>
          </p:nvSpPr>
          <p:spPr>
            <a:xfrm>
              <a:off x="5194300" y="1276498"/>
              <a:ext cx="1361605" cy="135894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18C88ED1-B2F3-400B-8ADD-13BA1C8BBDEE}"/>
                </a:ext>
              </a:extLst>
            </p:cNvPr>
            <p:cNvSpPr/>
            <p:nvPr/>
          </p:nvSpPr>
          <p:spPr>
            <a:xfrm>
              <a:off x="6572235" y="1313921"/>
              <a:ext cx="6966212" cy="1860383"/>
            </a:xfrm>
            <a:custGeom>
              <a:avLst/>
              <a:gdLst>
                <a:gd name="connsiteX0" fmla="*/ 0 w 4717751"/>
                <a:gd name="connsiteY0" fmla="*/ 0 h 2473229"/>
                <a:gd name="connsiteX1" fmla="*/ 4717751 w 4717751"/>
                <a:gd name="connsiteY1" fmla="*/ 0 h 2473229"/>
                <a:gd name="connsiteX2" fmla="*/ 4717751 w 4717751"/>
                <a:gd name="connsiteY2" fmla="*/ 2473229 h 2473229"/>
                <a:gd name="connsiteX3" fmla="*/ 0 w 4717751"/>
                <a:gd name="connsiteY3" fmla="*/ 2473229 h 2473229"/>
                <a:gd name="connsiteX4" fmla="*/ 0 w 4717751"/>
                <a:gd name="connsiteY4" fmla="*/ 0 h 2473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7751" h="2473229">
                  <a:moveTo>
                    <a:pt x="0" y="0"/>
                  </a:moveTo>
                  <a:lnTo>
                    <a:pt x="4717751" y="0"/>
                  </a:lnTo>
                  <a:lnTo>
                    <a:pt x="4717751" y="2473229"/>
                  </a:lnTo>
                  <a:lnTo>
                    <a:pt x="0" y="24732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1750" tIns="261750" rIns="261750" bIns="261750" numCol="1" spcCol="1270" anchor="ctr" anchorCtr="0">
              <a:noAutofit/>
            </a:bodyPr>
            <a:lstStyle/>
            <a:p>
              <a:pPr marL="0" lvl="0" indent="0" algn="l" defTabSz="800100">
                <a:lnSpc>
                  <a:spcPct val="100000"/>
                </a:lnSpc>
                <a:spcBef>
                  <a:spcPct val="0"/>
                </a:spcBef>
                <a:spcAft>
                  <a:spcPct val="35000"/>
                </a:spcAft>
                <a:buNone/>
              </a:pPr>
              <a:r>
                <a:rPr lang="en-US" sz="1800" b="1" i="0" kern="1200" dirty="0"/>
                <a:t>Advanced Air Mobility (AAM) </a:t>
              </a:r>
              <a:r>
                <a:rPr lang="en-US" sz="1800" b="0" i="0" kern="1200" dirty="0"/>
                <a:t>Mission is to help emerging aviation markets to safely develop an </a:t>
              </a:r>
              <a:r>
                <a:rPr lang="en-US" sz="1800" b="1" i="0" kern="1200" dirty="0"/>
                <a:t>air transportation system </a:t>
              </a:r>
              <a:r>
                <a:rPr lang="en-US" sz="1800" b="0" i="0" kern="1200" dirty="0"/>
                <a:t>that moves people and cargo between places </a:t>
              </a:r>
              <a:r>
                <a:rPr lang="en-US" sz="1800" b="1" i="0" kern="1200" dirty="0"/>
                <a:t>previously not served or underserved </a:t>
              </a:r>
              <a:r>
                <a:rPr lang="en-US" sz="1800" b="0" i="0" kern="1200" dirty="0"/>
                <a:t>by aviation – </a:t>
              </a:r>
              <a:r>
                <a:rPr lang="en-US" sz="1800" b="1" i="0" kern="1200" dirty="0"/>
                <a:t>local, regional, intraregional, urban </a:t>
              </a:r>
              <a:r>
                <a:rPr lang="en-US" sz="1800" b="0" i="0" kern="1200" dirty="0"/>
                <a:t>– using revolutionary new aircraft that are only just now becoming possible.</a:t>
              </a:r>
              <a:endParaRPr lang="en-US" sz="1800" kern="1200" dirty="0"/>
            </a:p>
          </p:txBody>
        </p:sp>
        <p:sp>
          <p:nvSpPr>
            <p:cNvPr id="10" name="Rectangle: Rounded Corners 9">
              <a:extLst>
                <a:ext uri="{FF2B5EF4-FFF2-40B4-BE49-F238E27FC236}">
                  <a16:creationId xmlns:a16="http://schemas.microsoft.com/office/drawing/2014/main" id="{ABECF5D1-4E32-499C-BAFA-2C82691A98EF}"/>
                </a:ext>
              </a:extLst>
            </p:cNvPr>
            <p:cNvSpPr/>
            <p:nvPr/>
          </p:nvSpPr>
          <p:spPr>
            <a:xfrm>
              <a:off x="5010973" y="3475099"/>
              <a:ext cx="8545059" cy="1860382"/>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1" name="Rectangle 10" descr="Helicopter">
              <a:extLst>
                <a:ext uri="{FF2B5EF4-FFF2-40B4-BE49-F238E27FC236}">
                  <a16:creationId xmlns:a16="http://schemas.microsoft.com/office/drawing/2014/main" id="{10FB82FA-1D04-474E-B4B9-CB9A161226CD}"/>
                </a:ext>
              </a:extLst>
            </p:cNvPr>
            <p:cNvSpPr/>
            <p:nvPr/>
          </p:nvSpPr>
          <p:spPr>
            <a:xfrm>
              <a:off x="5270091" y="3621241"/>
              <a:ext cx="1361605" cy="135894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1E4E7C87-3744-43A6-8D29-F6A0554AF1CB}"/>
                </a:ext>
              </a:extLst>
            </p:cNvPr>
            <p:cNvSpPr/>
            <p:nvPr/>
          </p:nvSpPr>
          <p:spPr>
            <a:xfrm>
              <a:off x="6572235" y="3621241"/>
              <a:ext cx="6847443" cy="1579097"/>
            </a:xfrm>
            <a:custGeom>
              <a:avLst/>
              <a:gdLst>
                <a:gd name="connsiteX0" fmla="*/ 0 w 4572602"/>
                <a:gd name="connsiteY0" fmla="*/ 0 h 2473229"/>
                <a:gd name="connsiteX1" fmla="*/ 4572602 w 4572602"/>
                <a:gd name="connsiteY1" fmla="*/ 0 h 2473229"/>
                <a:gd name="connsiteX2" fmla="*/ 4572602 w 4572602"/>
                <a:gd name="connsiteY2" fmla="*/ 2473229 h 2473229"/>
                <a:gd name="connsiteX3" fmla="*/ 0 w 4572602"/>
                <a:gd name="connsiteY3" fmla="*/ 2473229 h 2473229"/>
                <a:gd name="connsiteX4" fmla="*/ 0 w 4572602"/>
                <a:gd name="connsiteY4" fmla="*/ 0 h 2473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602" h="2473229">
                  <a:moveTo>
                    <a:pt x="0" y="0"/>
                  </a:moveTo>
                  <a:lnTo>
                    <a:pt x="4572602" y="0"/>
                  </a:lnTo>
                  <a:lnTo>
                    <a:pt x="4572602" y="2473229"/>
                  </a:lnTo>
                  <a:lnTo>
                    <a:pt x="0" y="24732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1750" tIns="261750" rIns="261750" bIns="261750" numCol="1" spcCol="1270" anchor="ctr" anchorCtr="0">
              <a:noAutofit/>
            </a:bodyPr>
            <a:lstStyle/>
            <a:p>
              <a:pPr marL="0" lvl="0" indent="0" algn="l" defTabSz="800100">
                <a:lnSpc>
                  <a:spcPct val="100000"/>
                </a:lnSpc>
                <a:spcBef>
                  <a:spcPct val="0"/>
                </a:spcBef>
                <a:spcAft>
                  <a:spcPct val="35000"/>
                </a:spcAft>
                <a:buNone/>
              </a:pPr>
              <a:r>
                <a:rPr lang="en-US" sz="1800" b="1" kern="1200" dirty="0"/>
                <a:t>Urban Air Mobility (UAM) </a:t>
              </a:r>
              <a:r>
                <a:rPr lang="en-US" sz="1800" kern="1200" dirty="0"/>
                <a:t>focuses on the transition from the </a:t>
              </a:r>
              <a:r>
                <a:rPr lang="en-US" sz="1800" b="1" kern="1200" dirty="0"/>
                <a:t>traditional</a:t>
              </a:r>
              <a:r>
                <a:rPr lang="en-US" sz="1800" kern="1200" dirty="0"/>
                <a:t> management of air traffic operations to the </a:t>
              </a:r>
              <a:r>
                <a:rPr lang="en-US" sz="1800" b="1" kern="1200" dirty="0"/>
                <a:t>future</a:t>
              </a:r>
              <a:r>
                <a:rPr lang="en-US" sz="1800" kern="1200" dirty="0"/>
                <a:t> passenger or cargo-carrying air transportation services </a:t>
              </a:r>
              <a:r>
                <a:rPr lang="en-US" sz="1800" b="1" kern="1200" dirty="0"/>
                <a:t>within an urban environment</a:t>
              </a:r>
              <a:r>
                <a:rPr lang="en-US" sz="1800" kern="1200" dirty="0"/>
                <a:t>.</a:t>
              </a:r>
            </a:p>
          </p:txBody>
        </p:sp>
      </p:grpSp>
      <p:sp>
        <p:nvSpPr>
          <p:cNvPr id="3" name="Slide Number Placeholder 2">
            <a:extLst>
              <a:ext uri="{FF2B5EF4-FFF2-40B4-BE49-F238E27FC236}">
                <a16:creationId xmlns:a16="http://schemas.microsoft.com/office/drawing/2014/main" id="{929B8820-7C4B-1658-5F2C-C57D2495080C}"/>
              </a:ext>
            </a:extLst>
          </p:cNvPr>
          <p:cNvSpPr>
            <a:spLocks noGrp="1"/>
          </p:cNvSpPr>
          <p:nvPr>
            <p:ph type="sldNum" sz="quarter" idx="12"/>
          </p:nvPr>
        </p:nvSpPr>
        <p:spPr/>
        <p:txBody>
          <a:bodyPr/>
          <a:lstStyle/>
          <a:p>
            <a:fld id="{8F4EA2E9-26C9-4DAA-A1D0-C1E9DF4F73A8}" type="slidenum">
              <a:rPr lang="en-US" smtClean="0"/>
              <a:t>2</a:t>
            </a:fld>
            <a:endParaRPr lang="en-US"/>
          </a:p>
        </p:txBody>
      </p:sp>
    </p:spTree>
    <p:extLst>
      <p:ext uri="{BB962C8B-B14F-4D97-AF65-F5344CB8AC3E}">
        <p14:creationId xmlns:p14="http://schemas.microsoft.com/office/powerpoint/2010/main" val="3728688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Input Data</a:t>
            </a:r>
          </a:p>
        </p:txBody>
      </p:sp>
      <p:sp>
        <p:nvSpPr>
          <p:cNvPr id="5" name="Rectangle 4">
            <a:extLst>
              <a:ext uri="{FF2B5EF4-FFF2-40B4-BE49-F238E27FC236}">
                <a16:creationId xmlns:a16="http://schemas.microsoft.com/office/drawing/2014/main" id="{DB0DA714-8C60-4C4D-9F1B-F3B4E3CC1656}"/>
              </a:ext>
            </a:extLst>
          </p:cNvPr>
          <p:cNvSpPr/>
          <p:nvPr/>
        </p:nvSpPr>
        <p:spPr>
          <a:xfrm>
            <a:off x="823958" y="2440669"/>
            <a:ext cx="9696081" cy="2246769"/>
          </a:xfrm>
          <a:prstGeom prst="rect">
            <a:avLst/>
          </a:prstGeom>
        </p:spPr>
        <p:txBody>
          <a:bodyPr wrap="square">
            <a:spAutoFit/>
          </a:bodyPr>
          <a:lstStyle/>
          <a:p>
            <a:pPr marL="342900" indent="-342900">
              <a:buFont typeface="Arial" panose="020B0604020202020204" pitchFamily="34" charset="0"/>
              <a:buChar char="•"/>
            </a:pPr>
            <a:r>
              <a:rPr lang="en-US" sz="2000" b="1" dirty="0">
                <a:solidFill>
                  <a:prstClr val="black"/>
                </a:solidFill>
                <a:latin typeface="Calibri" panose="020F0502020204030204"/>
              </a:rPr>
              <a:t>UAM Network: </a:t>
            </a:r>
            <a:r>
              <a:rPr lang="en-US" sz="2000" dirty="0">
                <a:solidFill>
                  <a:prstClr val="black"/>
                </a:solidFill>
                <a:latin typeface="Calibri" panose="020F0502020204030204"/>
              </a:rPr>
              <a:t>distance matrix that defines the distance between any pair of vertiports.</a:t>
            </a:r>
          </a:p>
          <a:p>
            <a:pPr marL="342900" indent="-342900">
              <a:buFont typeface="Arial" panose="020B0604020202020204" pitchFamily="34" charset="0"/>
              <a:buChar char="•"/>
            </a:pPr>
            <a:endParaRPr lang="en-US" sz="2000" dirty="0">
              <a:solidFill>
                <a:prstClr val="black"/>
              </a:solidFill>
              <a:latin typeface="Calibri" panose="020F0502020204030204"/>
            </a:endParaRPr>
          </a:p>
          <a:p>
            <a:pPr marL="342900" indent="-342900">
              <a:buFont typeface="Arial" panose="020B0604020202020204" pitchFamily="34" charset="0"/>
              <a:buChar char="•"/>
            </a:pPr>
            <a:r>
              <a:rPr lang="en-US" sz="2000" b="1" dirty="0">
                <a:solidFill>
                  <a:prstClr val="black"/>
                </a:solidFill>
                <a:latin typeface="Calibri" panose="020F0502020204030204"/>
              </a:rPr>
              <a:t>Supply: </a:t>
            </a:r>
            <a:r>
              <a:rPr lang="en-US" sz="2000" dirty="0">
                <a:solidFill>
                  <a:prstClr val="black"/>
                </a:solidFill>
                <a:latin typeface="Calibri" panose="020F0502020204030204"/>
              </a:rPr>
              <a:t>Number of TOLFs and staging pads for each vertiport and number of eVTOLs at each vertiport before start of simulation.</a:t>
            </a:r>
          </a:p>
          <a:p>
            <a:pPr marL="342900" indent="-342900">
              <a:buFont typeface="Arial" panose="020B0604020202020204" pitchFamily="34" charset="0"/>
              <a:buChar char="•"/>
            </a:pPr>
            <a:endParaRPr lang="en-US" sz="2000" dirty="0">
              <a:solidFill>
                <a:prstClr val="black"/>
              </a:solidFill>
              <a:latin typeface="Calibri" panose="020F0502020204030204"/>
            </a:endParaRPr>
          </a:p>
          <a:p>
            <a:pPr marL="342900" indent="-342900">
              <a:buFont typeface="Arial" panose="020B0604020202020204" pitchFamily="34" charset="0"/>
              <a:buChar char="•"/>
            </a:pPr>
            <a:r>
              <a:rPr lang="en-US" sz="2000" b="1" dirty="0">
                <a:solidFill>
                  <a:prstClr val="black"/>
                </a:solidFill>
                <a:latin typeface="Calibri" panose="020F0502020204030204"/>
              </a:rPr>
              <a:t>Demand: </a:t>
            </a:r>
            <a:r>
              <a:rPr lang="en-US" sz="2000" dirty="0">
                <a:solidFill>
                  <a:prstClr val="black"/>
                </a:solidFill>
                <a:latin typeface="Calibri" panose="020F0502020204030204"/>
              </a:rPr>
              <a:t>Passenger demand distribution at each vertiport and predicted route demand for the study horizon.</a:t>
            </a:r>
          </a:p>
        </p:txBody>
      </p:sp>
      <p:sp>
        <p:nvSpPr>
          <p:cNvPr id="3" name="Slide Number Placeholder 2">
            <a:extLst>
              <a:ext uri="{FF2B5EF4-FFF2-40B4-BE49-F238E27FC236}">
                <a16:creationId xmlns:a16="http://schemas.microsoft.com/office/drawing/2014/main" id="{57654465-37CB-B149-F0AC-9C6FFFBF94CF}"/>
              </a:ext>
            </a:extLst>
          </p:cNvPr>
          <p:cNvSpPr>
            <a:spLocks noGrp="1"/>
          </p:cNvSpPr>
          <p:nvPr>
            <p:ph type="sldNum" sz="quarter" idx="12"/>
          </p:nvPr>
        </p:nvSpPr>
        <p:spPr/>
        <p:txBody>
          <a:bodyPr/>
          <a:lstStyle/>
          <a:p>
            <a:fld id="{8F4EA2E9-26C9-4DAA-A1D0-C1E9DF4F73A8}" type="slidenum">
              <a:rPr lang="en-US" smtClean="0"/>
              <a:t>20</a:t>
            </a:fld>
            <a:endParaRPr lang="en-US"/>
          </a:p>
        </p:txBody>
      </p:sp>
    </p:spTree>
    <p:extLst>
      <p:ext uri="{BB962C8B-B14F-4D97-AF65-F5344CB8AC3E}">
        <p14:creationId xmlns:p14="http://schemas.microsoft.com/office/powerpoint/2010/main" val="3504321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Model Development</a:t>
            </a:r>
          </a:p>
        </p:txBody>
      </p:sp>
      <p:sp>
        <p:nvSpPr>
          <p:cNvPr id="6" name="Rectangle 5">
            <a:extLst>
              <a:ext uri="{FF2B5EF4-FFF2-40B4-BE49-F238E27FC236}">
                <a16:creationId xmlns:a16="http://schemas.microsoft.com/office/drawing/2014/main" id="{31E75022-04C4-4408-B35B-6141B89B9186}"/>
              </a:ext>
            </a:extLst>
          </p:cNvPr>
          <p:cNvSpPr/>
          <p:nvPr/>
        </p:nvSpPr>
        <p:spPr>
          <a:xfrm>
            <a:off x="1640704" y="2535741"/>
            <a:ext cx="8106978" cy="2246769"/>
          </a:xfrm>
          <a:prstGeom prst="rect">
            <a:avLst/>
          </a:prstGeom>
        </p:spPr>
        <p:txBody>
          <a:bodyPr wrap="square">
            <a:spAutoFit/>
          </a:bodyPr>
          <a:lstStyle/>
          <a:p>
            <a:pPr marL="342900" indent="-342900">
              <a:buFont typeface="Arial" panose="020B0604020202020204" pitchFamily="34" charset="0"/>
              <a:buChar char="•"/>
            </a:pPr>
            <a:r>
              <a:rPr lang="en-US" sz="2000" dirty="0">
                <a:solidFill>
                  <a:prstClr val="black"/>
                </a:solidFill>
                <a:latin typeface="Calibri" panose="020F0502020204030204"/>
              </a:rPr>
              <a:t>Define Time Units</a:t>
            </a:r>
          </a:p>
          <a:p>
            <a:pPr marL="685800" lvl="1" indent="-342900">
              <a:buFont typeface="Wingdings" panose="05000000000000000000" pitchFamily="2" charset="2"/>
              <a:buChar char="§"/>
            </a:pPr>
            <a:r>
              <a:rPr lang="en-US" sz="2000" b="1" dirty="0">
                <a:solidFill>
                  <a:prstClr val="black"/>
                </a:solidFill>
                <a:latin typeface="Calibri" panose="020F0502020204030204"/>
              </a:rPr>
              <a:t>Study Horizon (H): </a:t>
            </a:r>
            <a:r>
              <a:rPr lang="en-US" sz="2000" dirty="0">
                <a:solidFill>
                  <a:prstClr val="black"/>
                </a:solidFill>
                <a:latin typeface="Calibri" panose="020F0502020204030204"/>
              </a:rPr>
              <a:t>Length of time for the whole simulation runs, e.g., 24 hours.</a:t>
            </a:r>
          </a:p>
          <a:p>
            <a:pPr marL="685800" lvl="1" indent="-342900">
              <a:buFont typeface="Wingdings" panose="05000000000000000000" pitchFamily="2" charset="2"/>
              <a:buChar char="§"/>
            </a:pPr>
            <a:r>
              <a:rPr lang="en-US" sz="2000" b="1" dirty="0">
                <a:solidFill>
                  <a:prstClr val="black"/>
                </a:solidFill>
                <a:latin typeface="Calibri" panose="020F0502020204030204"/>
              </a:rPr>
              <a:t>Basic time unit (t): </a:t>
            </a:r>
            <a:r>
              <a:rPr lang="en-US" sz="2000" dirty="0">
                <a:solidFill>
                  <a:prstClr val="black"/>
                </a:solidFill>
                <a:latin typeface="Calibri" panose="020F0502020204030204"/>
              </a:rPr>
              <a:t>Length of time for each simulation iteration (step), e.g., 1 minute.</a:t>
            </a:r>
          </a:p>
          <a:p>
            <a:pPr marL="685800" lvl="1" indent="-342900">
              <a:buFont typeface="Wingdings" panose="05000000000000000000" pitchFamily="2" charset="2"/>
              <a:buChar char="§"/>
            </a:pPr>
            <a:r>
              <a:rPr lang="en-US" sz="2000" b="1" dirty="0">
                <a:solidFill>
                  <a:prstClr val="black"/>
                </a:solidFill>
                <a:latin typeface="Calibri" panose="020F0502020204030204"/>
              </a:rPr>
              <a:t>Time slot (T): </a:t>
            </a:r>
            <a:r>
              <a:rPr lang="en-US" sz="2000" dirty="0">
                <a:solidFill>
                  <a:prstClr val="black"/>
                </a:solidFill>
                <a:latin typeface="Calibri" panose="020F0502020204030204"/>
              </a:rPr>
              <a:t>Length of time when exact passenger arrival time can be generated, e.g., 15 minutes.</a:t>
            </a:r>
          </a:p>
        </p:txBody>
      </p:sp>
      <p:sp>
        <p:nvSpPr>
          <p:cNvPr id="3" name="Slide Number Placeholder 2">
            <a:extLst>
              <a:ext uri="{FF2B5EF4-FFF2-40B4-BE49-F238E27FC236}">
                <a16:creationId xmlns:a16="http://schemas.microsoft.com/office/drawing/2014/main" id="{4233722C-D231-1973-CA74-A45CDA23D3E0}"/>
              </a:ext>
            </a:extLst>
          </p:cNvPr>
          <p:cNvSpPr>
            <a:spLocks noGrp="1"/>
          </p:cNvSpPr>
          <p:nvPr>
            <p:ph type="sldNum" sz="quarter" idx="12"/>
          </p:nvPr>
        </p:nvSpPr>
        <p:spPr/>
        <p:txBody>
          <a:bodyPr/>
          <a:lstStyle/>
          <a:p>
            <a:fld id="{8F4EA2E9-26C9-4DAA-A1D0-C1E9DF4F73A8}" type="slidenum">
              <a:rPr lang="en-US" smtClean="0"/>
              <a:t>21</a:t>
            </a:fld>
            <a:endParaRPr lang="en-US"/>
          </a:p>
        </p:txBody>
      </p:sp>
    </p:spTree>
    <p:extLst>
      <p:ext uri="{BB962C8B-B14F-4D97-AF65-F5344CB8AC3E}">
        <p14:creationId xmlns:p14="http://schemas.microsoft.com/office/powerpoint/2010/main" val="599507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Model Development</a:t>
            </a:r>
          </a:p>
        </p:txBody>
      </p:sp>
      <p:pic>
        <p:nvPicPr>
          <p:cNvPr id="6" name="Picture 5">
            <a:extLst>
              <a:ext uri="{FF2B5EF4-FFF2-40B4-BE49-F238E27FC236}">
                <a16:creationId xmlns:a16="http://schemas.microsoft.com/office/drawing/2014/main" id="{F8DCAC6A-A159-4585-B192-CBE1BA2992B0}"/>
              </a:ext>
            </a:extLst>
          </p:cNvPr>
          <p:cNvPicPr>
            <a:picLocks noChangeAspect="1"/>
          </p:cNvPicPr>
          <p:nvPr/>
        </p:nvPicPr>
        <p:blipFill>
          <a:blip r:embed="rId2"/>
          <a:stretch>
            <a:fillRect/>
          </a:stretch>
        </p:blipFill>
        <p:spPr>
          <a:xfrm>
            <a:off x="0" y="1704498"/>
            <a:ext cx="12192000" cy="4430773"/>
          </a:xfrm>
          <a:prstGeom prst="rect">
            <a:avLst/>
          </a:prstGeom>
        </p:spPr>
      </p:pic>
      <p:sp>
        <p:nvSpPr>
          <p:cNvPr id="3" name="Slide Number Placeholder 2">
            <a:extLst>
              <a:ext uri="{FF2B5EF4-FFF2-40B4-BE49-F238E27FC236}">
                <a16:creationId xmlns:a16="http://schemas.microsoft.com/office/drawing/2014/main" id="{D3C618E3-733A-007C-D049-93FBCA47356D}"/>
              </a:ext>
            </a:extLst>
          </p:cNvPr>
          <p:cNvSpPr>
            <a:spLocks noGrp="1"/>
          </p:cNvSpPr>
          <p:nvPr>
            <p:ph type="sldNum" sz="quarter" idx="12"/>
          </p:nvPr>
        </p:nvSpPr>
        <p:spPr/>
        <p:txBody>
          <a:bodyPr/>
          <a:lstStyle/>
          <a:p>
            <a:fld id="{8F4EA2E9-26C9-4DAA-A1D0-C1E9DF4F73A8}" type="slidenum">
              <a:rPr lang="en-US" smtClean="0"/>
              <a:t>22</a:t>
            </a:fld>
            <a:endParaRPr lang="en-US"/>
          </a:p>
        </p:txBody>
      </p:sp>
    </p:spTree>
    <p:extLst>
      <p:ext uri="{BB962C8B-B14F-4D97-AF65-F5344CB8AC3E}">
        <p14:creationId xmlns:p14="http://schemas.microsoft.com/office/powerpoint/2010/main" val="771204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Model Development</a:t>
            </a:r>
          </a:p>
        </p:txBody>
      </p:sp>
      <p:pic>
        <p:nvPicPr>
          <p:cNvPr id="10" name="Picture 9">
            <a:extLst>
              <a:ext uri="{FF2B5EF4-FFF2-40B4-BE49-F238E27FC236}">
                <a16:creationId xmlns:a16="http://schemas.microsoft.com/office/drawing/2014/main" id="{14D754D3-BB63-48CE-B692-AC8112A07887}"/>
              </a:ext>
            </a:extLst>
          </p:cNvPr>
          <p:cNvPicPr>
            <a:picLocks noChangeAspect="1"/>
          </p:cNvPicPr>
          <p:nvPr/>
        </p:nvPicPr>
        <p:blipFill>
          <a:blip r:embed="rId2"/>
          <a:stretch>
            <a:fillRect/>
          </a:stretch>
        </p:blipFill>
        <p:spPr>
          <a:xfrm>
            <a:off x="3610947" y="1396589"/>
            <a:ext cx="5194062" cy="5253593"/>
          </a:xfrm>
          <a:prstGeom prst="rect">
            <a:avLst/>
          </a:prstGeom>
        </p:spPr>
      </p:pic>
      <p:sp>
        <p:nvSpPr>
          <p:cNvPr id="3" name="Slide Number Placeholder 2">
            <a:extLst>
              <a:ext uri="{FF2B5EF4-FFF2-40B4-BE49-F238E27FC236}">
                <a16:creationId xmlns:a16="http://schemas.microsoft.com/office/drawing/2014/main" id="{6DA2041D-8B4F-F4EC-90E6-A70DF54A5AB2}"/>
              </a:ext>
            </a:extLst>
          </p:cNvPr>
          <p:cNvSpPr>
            <a:spLocks noGrp="1"/>
          </p:cNvSpPr>
          <p:nvPr>
            <p:ph type="sldNum" sz="quarter" idx="12"/>
          </p:nvPr>
        </p:nvSpPr>
        <p:spPr/>
        <p:txBody>
          <a:bodyPr/>
          <a:lstStyle/>
          <a:p>
            <a:fld id="{8F4EA2E9-26C9-4DAA-A1D0-C1E9DF4F73A8}" type="slidenum">
              <a:rPr lang="en-US" smtClean="0"/>
              <a:t>23</a:t>
            </a:fld>
            <a:endParaRPr lang="en-US"/>
          </a:p>
        </p:txBody>
      </p:sp>
    </p:spTree>
    <p:extLst>
      <p:ext uri="{BB962C8B-B14F-4D97-AF65-F5344CB8AC3E}">
        <p14:creationId xmlns:p14="http://schemas.microsoft.com/office/powerpoint/2010/main" val="3692661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Model Development</a:t>
            </a:r>
          </a:p>
        </p:txBody>
      </p:sp>
      <p:pic>
        <p:nvPicPr>
          <p:cNvPr id="4" name="Picture 3">
            <a:extLst>
              <a:ext uri="{FF2B5EF4-FFF2-40B4-BE49-F238E27FC236}">
                <a16:creationId xmlns:a16="http://schemas.microsoft.com/office/drawing/2014/main" id="{2D7598B0-CD88-4B51-9ECB-BFBF58EC0C87}"/>
              </a:ext>
            </a:extLst>
          </p:cNvPr>
          <p:cNvPicPr>
            <a:picLocks noChangeAspect="1"/>
          </p:cNvPicPr>
          <p:nvPr/>
        </p:nvPicPr>
        <p:blipFill>
          <a:blip r:embed="rId2"/>
          <a:stretch>
            <a:fillRect/>
          </a:stretch>
        </p:blipFill>
        <p:spPr>
          <a:xfrm>
            <a:off x="233265" y="1619381"/>
            <a:ext cx="5785289" cy="4128276"/>
          </a:xfrm>
          <a:prstGeom prst="rect">
            <a:avLst/>
          </a:prstGeom>
        </p:spPr>
      </p:pic>
      <p:pic>
        <p:nvPicPr>
          <p:cNvPr id="6" name="Picture 5">
            <a:extLst>
              <a:ext uri="{FF2B5EF4-FFF2-40B4-BE49-F238E27FC236}">
                <a16:creationId xmlns:a16="http://schemas.microsoft.com/office/drawing/2014/main" id="{AB5DEAC5-7AFD-44B5-B48C-4226F19D05D1}"/>
              </a:ext>
            </a:extLst>
          </p:cNvPr>
          <p:cNvPicPr>
            <a:picLocks noChangeAspect="1"/>
          </p:cNvPicPr>
          <p:nvPr/>
        </p:nvPicPr>
        <p:blipFill>
          <a:blip r:embed="rId3"/>
          <a:stretch>
            <a:fillRect/>
          </a:stretch>
        </p:blipFill>
        <p:spPr>
          <a:xfrm>
            <a:off x="6244476" y="1707502"/>
            <a:ext cx="5811459" cy="3748718"/>
          </a:xfrm>
          <a:prstGeom prst="rect">
            <a:avLst/>
          </a:prstGeom>
        </p:spPr>
      </p:pic>
      <p:sp>
        <p:nvSpPr>
          <p:cNvPr id="3" name="Slide Number Placeholder 2">
            <a:extLst>
              <a:ext uri="{FF2B5EF4-FFF2-40B4-BE49-F238E27FC236}">
                <a16:creationId xmlns:a16="http://schemas.microsoft.com/office/drawing/2014/main" id="{6E3E5E69-A3FB-6414-785F-157A1A5AFA8E}"/>
              </a:ext>
            </a:extLst>
          </p:cNvPr>
          <p:cNvSpPr>
            <a:spLocks noGrp="1"/>
          </p:cNvSpPr>
          <p:nvPr>
            <p:ph type="sldNum" sz="quarter" idx="12"/>
          </p:nvPr>
        </p:nvSpPr>
        <p:spPr/>
        <p:txBody>
          <a:bodyPr/>
          <a:lstStyle/>
          <a:p>
            <a:fld id="{8F4EA2E9-26C9-4DAA-A1D0-C1E9DF4F73A8}" type="slidenum">
              <a:rPr lang="en-US" smtClean="0"/>
              <a:t>24</a:t>
            </a:fld>
            <a:endParaRPr lang="en-US"/>
          </a:p>
        </p:txBody>
      </p:sp>
    </p:spTree>
    <p:extLst>
      <p:ext uri="{BB962C8B-B14F-4D97-AF65-F5344CB8AC3E}">
        <p14:creationId xmlns:p14="http://schemas.microsoft.com/office/powerpoint/2010/main" val="682188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Numerical Study</a:t>
            </a:r>
          </a:p>
        </p:txBody>
      </p:sp>
      <p:sp>
        <p:nvSpPr>
          <p:cNvPr id="3" name="Slide Number Placeholder 2">
            <a:extLst>
              <a:ext uri="{FF2B5EF4-FFF2-40B4-BE49-F238E27FC236}">
                <a16:creationId xmlns:a16="http://schemas.microsoft.com/office/drawing/2014/main" id="{6E3E5E69-A3FB-6414-785F-157A1A5AF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EA2E9-26C9-4DAA-A1D0-C1E9DF4F73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ECDD7F49-150B-D0B6-C601-5B0F8F993AF7}"/>
              </a:ext>
            </a:extLst>
          </p:cNvPr>
          <p:cNvGrpSpPr/>
          <p:nvPr/>
        </p:nvGrpSpPr>
        <p:grpSpPr>
          <a:xfrm>
            <a:off x="3931371" y="1637347"/>
            <a:ext cx="7481643" cy="4993422"/>
            <a:chOff x="1694951" y="643465"/>
            <a:chExt cx="8612024" cy="5940400"/>
          </a:xfrm>
        </p:grpSpPr>
        <p:pic>
          <p:nvPicPr>
            <p:cNvPr id="8" name="Picture 4">
              <a:extLst>
                <a:ext uri="{FF2B5EF4-FFF2-40B4-BE49-F238E27FC236}">
                  <a16:creationId xmlns:a16="http://schemas.microsoft.com/office/drawing/2014/main" id="{7C5142A7-249A-9CEF-07D3-5839004731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4951" y="643466"/>
              <a:ext cx="4080807" cy="55710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00E0E90-E25F-71FA-E637-4E85723CC62C}"/>
                </a:ext>
              </a:extLst>
            </p:cNvPr>
            <p:cNvPicPr>
              <a:picLocks noChangeAspect="1"/>
            </p:cNvPicPr>
            <p:nvPr/>
          </p:nvPicPr>
          <p:blipFill>
            <a:blip r:embed="rId3"/>
            <a:stretch>
              <a:fillRect/>
            </a:stretch>
          </p:blipFill>
          <p:spPr>
            <a:xfrm>
              <a:off x="5775758" y="643465"/>
              <a:ext cx="4531217" cy="5634723"/>
            </a:xfrm>
            <a:prstGeom prst="rect">
              <a:avLst/>
            </a:prstGeom>
            <a:ln w="3175">
              <a:noFill/>
            </a:ln>
          </p:spPr>
        </p:pic>
        <p:sp>
          <p:nvSpPr>
            <p:cNvPr id="11" name="TextBox 10">
              <a:extLst>
                <a:ext uri="{FF2B5EF4-FFF2-40B4-BE49-F238E27FC236}">
                  <a16:creationId xmlns:a16="http://schemas.microsoft.com/office/drawing/2014/main" id="{6E5095BB-71A7-3D10-9304-B7DBF65B1FA4}"/>
                </a:ext>
              </a:extLst>
            </p:cNvPr>
            <p:cNvSpPr txBox="1"/>
            <p:nvPr/>
          </p:nvSpPr>
          <p:spPr>
            <a:xfrm>
              <a:off x="3322543" y="6214533"/>
              <a:ext cx="825623" cy="369332"/>
            </a:xfrm>
            <a:prstGeom prst="rect">
              <a:avLst/>
            </a:prstGeom>
            <a:noFill/>
            <a:ln w="3175">
              <a:noFill/>
            </a:ln>
          </p:spPr>
          <p:txBody>
            <a:bodyPr wrap="square" rtlCol="0">
              <a:spAutoFit/>
            </a:bodyPr>
            <a:lstStyle/>
            <a:p>
              <a:r>
                <a:rPr lang="en-US" dirty="0"/>
                <a:t>(a)</a:t>
              </a:r>
            </a:p>
          </p:txBody>
        </p:sp>
        <p:sp>
          <p:nvSpPr>
            <p:cNvPr id="12" name="TextBox 11">
              <a:extLst>
                <a:ext uri="{FF2B5EF4-FFF2-40B4-BE49-F238E27FC236}">
                  <a16:creationId xmlns:a16="http://schemas.microsoft.com/office/drawing/2014/main" id="{453A7034-F61F-CED0-514C-1A874C5C8765}"/>
                </a:ext>
              </a:extLst>
            </p:cNvPr>
            <p:cNvSpPr txBox="1"/>
            <p:nvPr/>
          </p:nvSpPr>
          <p:spPr>
            <a:xfrm>
              <a:off x="8041366" y="6214533"/>
              <a:ext cx="825623" cy="369332"/>
            </a:xfrm>
            <a:prstGeom prst="rect">
              <a:avLst/>
            </a:prstGeom>
            <a:noFill/>
            <a:ln w="3175">
              <a:noFill/>
            </a:ln>
          </p:spPr>
          <p:txBody>
            <a:bodyPr wrap="square" rtlCol="0">
              <a:spAutoFit/>
            </a:bodyPr>
            <a:lstStyle/>
            <a:p>
              <a:r>
                <a:rPr lang="en-US" dirty="0"/>
                <a:t>(b)</a:t>
              </a:r>
            </a:p>
          </p:txBody>
        </p:sp>
      </p:grpSp>
      <p:graphicFrame>
        <p:nvGraphicFramePr>
          <p:cNvPr id="5" name="Diagram 4">
            <a:extLst>
              <a:ext uri="{FF2B5EF4-FFF2-40B4-BE49-F238E27FC236}">
                <a16:creationId xmlns:a16="http://schemas.microsoft.com/office/drawing/2014/main" id="{E9E57BF1-4233-B770-6B8C-7BDEE3289583}"/>
              </a:ext>
            </a:extLst>
          </p:cNvPr>
          <p:cNvGraphicFramePr/>
          <p:nvPr>
            <p:extLst>
              <p:ext uri="{D42A27DB-BD31-4B8C-83A1-F6EECF244321}">
                <p14:modId xmlns:p14="http://schemas.microsoft.com/office/powerpoint/2010/main" val="1169473401"/>
              </p:ext>
            </p:extLst>
          </p:nvPr>
        </p:nvGraphicFramePr>
        <p:xfrm>
          <a:off x="92880" y="1711486"/>
          <a:ext cx="2954307" cy="45881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3679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Numerical Study</a:t>
            </a:r>
          </a:p>
        </p:txBody>
      </p:sp>
      <p:sp>
        <p:nvSpPr>
          <p:cNvPr id="3" name="TextBox 2">
            <a:extLst>
              <a:ext uri="{FF2B5EF4-FFF2-40B4-BE49-F238E27FC236}">
                <a16:creationId xmlns:a16="http://schemas.microsoft.com/office/drawing/2014/main" id="{6611C1FB-99F2-43E2-9C92-423423C0EF47}"/>
              </a:ext>
            </a:extLst>
          </p:cNvPr>
          <p:cNvSpPr txBox="1"/>
          <p:nvPr/>
        </p:nvSpPr>
        <p:spPr>
          <a:xfrm>
            <a:off x="115410" y="2397921"/>
            <a:ext cx="5450889" cy="646331"/>
          </a:xfrm>
          <a:prstGeom prst="rect">
            <a:avLst/>
          </a:prstGeom>
          <a:noFill/>
        </p:spPr>
        <p:txBody>
          <a:bodyPr wrap="square" rtlCol="0">
            <a:spAutoFit/>
          </a:bodyPr>
          <a:lstStyle/>
          <a:p>
            <a:pPr marL="285750" indent="-285750">
              <a:buFont typeface="Arial" panose="020B0604020202020204" pitchFamily="34" charset="0"/>
              <a:buChar char="•"/>
            </a:pPr>
            <a:r>
              <a:rPr lang="en-US" dirty="0"/>
              <a:t>30 vertiports in Tampa Bay Area</a:t>
            </a:r>
          </a:p>
          <a:p>
            <a:pPr marL="285750" indent="-285750">
              <a:buFont typeface="Arial" panose="020B0604020202020204" pitchFamily="34" charset="0"/>
              <a:buChar char="•"/>
            </a:pPr>
            <a:r>
              <a:rPr lang="en-US" dirty="0"/>
              <a:t>There are 6287 trips generated for a typical weekday</a:t>
            </a:r>
          </a:p>
        </p:txBody>
      </p:sp>
      <p:sp>
        <p:nvSpPr>
          <p:cNvPr id="7" name="TextBox 6">
            <a:extLst>
              <a:ext uri="{FF2B5EF4-FFF2-40B4-BE49-F238E27FC236}">
                <a16:creationId xmlns:a16="http://schemas.microsoft.com/office/drawing/2014/main" id="{98540D53-DB0A-4CA3-A6D4-962CDB6A0616}"/>
              </a:ext>
            </a:extLst>
          </p:cNvPr>
          <p:cNvSpPr txBox="1"/>
          <p:nvPr/>
        </p:nvSpPr>
        <p:spPr>
          <a:xfrm>
            <a:off x="220671" y="1530889"/>
            <a:ext cx="7724844" cy="1190198"/>
          </a:xfrm>
          <a:prstGeom prst="rect">
            <a:avLst/>
          </a:prstGeom>
          <a:noFill/>
        </p:spPr>
        <p:txBody>
          <a:bodyPr wrap="square" rtlCol="0">
            <a:spAutoFit/>
          </a:bodyPr>
          <a:lstStyle/>
          <a:p>
            <a:pPr defTabSz="914377">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Input Data </a:t>
            </a:r>
            <a:r>
              <a:rPr lang="en-US" dirty="0"/>
              <a:t>(from the study </a:t>
            </a:r>
            <a:r>
              <a:rPr lang="en-US" b="1" i="1" kern="2200" dirty="0">
                <a:solidFill>
                  <a:srgbClr val="000000"/>
                </a:solidFill>
                <a:effectLst/>
                <a:latin typeface="Times New Roman" panose="02020603050405020304" pitchFamily="18" charset="0"/>
                <a:ea typeface="DengXian" panose="02010600030101010101" pitchFamily="2" charset="-122"/>
              </a:rPr>
              <a:t>Integrated Network Design and Demand Forecast for On-Demand Urban Air Mobility) </a:t>
            </a:r>
            <a:endParaRPr lang="en-US" b="1" i="1" kern="2200" dirty="0">
              <a:effectLst/>
              <a:latin typeface="Times New Roman" panose="02020603050405020304" pitchFamily="18" charset="0"/>
              <a:ea typeface="DengXian" panose="02010600030101010101" pitchFamily="2" charset="-122"/>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7C94BFE-7169-4962-92F4-99FAC1855DA9}"/>
              </a:ext>
            </a:extLst>
          </p:cNvPr>
          <p:cNvPicPr>
            <a:picLocks noChangeAspect="1"/>
          </p:cNvPicPr>
          <p:nvPr/>
        </p:nvPicPr>
        <p:blipFill>
          <a:blip r:embed="rId2"/>
          <a:stretch>
            <a:fillRect/>
          </a:stretch>
        </p:blipFill>
        <p:spPr>
          <a:xfrm>
            <a:off x="1967176" y="3508219"/>
            <a:ext cx="4128824" cy="2943111"/>
          </a:xfrm>
          <a:prstGeom prst="rect">
            <a:avLst/>
          </a:prstGeom>
        </p:spPr>
      </p:pic>
      <p:pic>
        <p:nvPicPr>
          <p:cNvPr id="8" name="Picture 7">
            <a:extLst>
              <a:ext uri="{FF2B5EF4-FFF2-40B4-BE49-F238E27FC236}">
                <a16:creationId xmlns:a16="http://schemas.microsoft.com/office/drawing/2014/main" id="{7E411205-1427-487A-B6AC-C6A12FECED5E}"/>
              </a:ext>
            </a:extLst>
          </p:cNvPr>
          <p:cNvPicPr>
            <a:picLocks noChangeAspect="1"/>
          </p:cNvPicPr>
          <p:nvPr/>
        </p:nvPicPr>
        <p:blipFill>
          <a:blip r:embed="rId3"/>
          <a:stretch>
            <a:fillRect/>
          </a:stretch>
        </p:blipFill>
        <p:spPr>
          <a:xfrm>
            <a:off x="7760178" y="1396589"/>
            <a:ext cx="4337447" cy="5393764"/>
          </a:xfrm>
          <a:prstGeom prst="rect">
            <a:avLst/>
          </a:prstGeom>
        </p:spPr>
      </p:pic>
      <p:sp>
        <p:nvSpPr>
          <p:cNvPr id="4" name="Slide Number Placeholder 3">
            <a:extLst>
              <a:ext uri="{FF2B5EF4-FFF2-40B4-BE49-F238E27FC236}">
                <a16:creationId xmlns:a16="http://schemas.microsoft.com/office/drawing/2014/main" id="{FBB5C0A9-984C-2796-E95C-11D8BC5B7777}"/>
              </a:ext>
            </a:extLst>
          </p:cNvPr>
          <p:cNvSpPr>
            <a:spLocks noGrp="1"/>
          </p:cNvSpPr>
          <p:nvPr>
            <p:ph type="sldNum" sz="quarter" idx="12"/>
          </p:nvPr>
        </p:nvSpPr>
        <p:spPr/>
        <p:txBody>
          <a:bodyPr/>
          <a:lstStyle/>
          <a:p>
            <a:fld id="{8F4EA2E9-26C9-4DAA-A1D0-C1E9DF4F73A8}" type="slidenum">
              <a:rPr lang="en-US" smtClean="0"/>
              <a:t>26</a:t>
            </a:fld>
            <a:endParaRPr lang="en-US"/>
          </a:p>
        </p:txBody>
      </p:sp>
    </p:spTree>
    <p:extLst>
      <p:ext uri="{BB962C8B-B14F-4D97-AF65-F5344CB8AC3E}">
        <p14:creationId xmlns:p14="http://schemas.microsoft.com/office/powerpoint/2010/main" val="1323653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Numerical Study</a:t>
            </a:r>
          </a:p>
        </p:txBody>
      </p:sp>
      <p:sp>
        <p:nvSpPr>
          <p:cNvPr id="7" name="TextBox 6">
            <a:extLst>
              <a:ext uri="{FF2B5EF4-FFF2-40B4-BE49-F238E27FC236}">
                <a16:creationId xmlns:a16="http://schemas.microsoft.com/office/drawing/2014/main" id="{98540D53-DB0A-4CA3-A6D4-962CDB6A0616}"/>
              </a:ext>
            </a:extLst>
          </p:cNvPr>
          <p:cNvSpPr txBox="1"/>
          <p:nvPr/>
        </p:nvSpPr>
        <p:spPr>
          <a:xfrm>
            <a:off x="220671" y="1530889"/>
            <a:ext cx="2904269" cy="50276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Simulation Setting</a:t>
            </a:r>
            <a:endParaRPr kumimoji="0" lang="en-US" sz="1800" b="1" i="1" u="none" strike="noStrike" kern="2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mn-cs"/>
            </a:endParaRPr>
          </a:p>
        </p:txBody>
      </p:sp>
      <p:sp>
        <p:nvSpPr>
          <p:cNvPr id="10" name="TextBox 9">
            <a:extLst>
              <a:ext uri="{FF2B5EF4-FFF2-40B4-BE49-F238E27FC236}">
                <a16:creationId xmlns:a16="http://schemas.microsoft.com/office/drawing/2014/main" id="{556932C3-E5AC-4507-AB56-525C64FE39BB}"/>
              </a:ext>
            </a:extLst>
          </p:cNvPr>
          <p:cNvSpPr txBox="1"/>
          <p:nvPr/>
        </p:nvSpPr>
        <p:spPr>
          <a:xfrm>
            <a:off x="330872" y="2665529"/>
            <a:ext cx="4536050"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Study Horizon: 6:00am – 9:00 pm</a:t>
            </a:r>
          </a:p>
          <a:p>
            <a:pPr marL="285750" indent="-285750" defTabSz="914400">
              <a:buFont typeface="Arial" panose="020B0604020202020204" pitchFamily="34" charset="0"/>
              <a:buChar char="•"/>
              <a:defRPr/>
            </a:pPr>
            <a:r>
              <a:rPr lang="en-US" sz="1800" dirty="0">
                <a:solidFill>
                  <a:prstClr val="black"/>
                </a:solidFill>
                <a:latin typeface="Calibri" panose="020F0502020204030204"/>
              </a:rPr>
              <a:t>Time for each simulation step: 1 minute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Time for each time slot: 15 minutes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defTabSz="914400" fontAlgn="auto">
              <a:lnSpc>
                <a:spcPct val="100000"/>
              </a:lnSpc>
              <a:spcBef>
                <a:spcPts val="0"/>
              </a:spcBef>
              <a:spcAft>
                <a:spcPts val="0"/>
              </a:spcAft>
              <a:buClrTx/>
              <a:buSzTx/>
              <a:buFont typeface="Arial" panose="020B0604020202020204" pitchFamily="34" charset="0"/>
              <a:buChar char="•"/>
              <a:tabLst/>
              <a:defRPr/>
            </a:pPr>
            <a:r>
              <a:rPr lang="en-US" sz="1800" dirty="0">
                <a:solidFill>
                  <a:prstClr val="black"/>
                </a:solidFill>
                <a:latin typeface="Calibri" panose="020F0502020204030204"/>
              </a:rPr>
              <a:t>LoS1: 10 min</a:t>
            </a:r>
          </a:p>
          <a:p>
            <a:pPr marL="285750" indent="-285750" defTabSz="914400">
              <a:buFont typeface="Arial" panose="020B0604020202020204" pitchFamily="34" charset="0"/>
              <a:buChar char="•"/>
              <a:defRPr/>
            </a:pPr>
            <a:r>
              <a:rPr lang="en-US" sz="1800" dirty="0">
                <a:solidFill>
                  <a:prstClr val="black"/>
                </a:solidFill>
                <a:latin typeface="Calibri" panose="020F0502020204030204"/>
              </a:rPr>
              <a:t>LoS2: 5 min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LoS3: 10 min</a:t>
            </a:r>
          </a:p>
        </p:txBody>
      </p:sp>
      <p:pic>
        <p:nvPicPr>
          <p:cNvPr id="11" name="Picture 10">
            <a:extLst>
              <a:ext uri="{FF2B5EF4-FFF2-40B4-BE49-F238E27FC236}">
                <a16:creationId xmlns:a16="http://schemas.microsoft.com/office/drawing/2014/main" id="{9C985581-A89F-4BD7-B589-9D285225EC6B}"/>
              </a:ext>
            </a:extLst>
          </p:cNvPr>
          <p:cNvPicPr>
            <a:picLocks noChangeAspect="1"/>
          </p:cNvPicPr>
          <p:nvPr/>
        </p:nvPicPr>
        <p:blipFill>
          <a:blip r:embed="rId2"/>
          <a:stretch>
            <a:fillRect/>
          </a:stretch>
        </p:blipFill>
        <p:spPr>
          <a:xfrm>
            <a:off x="5657034" y="1713892"/>
            <a:ext cx="5786282" cy="4210958"/>
          </a:xfrm>
          <a:prstGeom prst="rect">
            <a:avLst/>
          </a:prstGeom>
        </p:spPr>
      </p:pic>
      <p:sp>
        <p:nvSpPr>
          <p:cNvPr id="3" name="Slide Number Placeholder 2">
            <a:extLst>
              <a:ext uri="{FF2B5EF4-FFF2-40B4-BE49-F238E27FC236}">
                <a16:creationId xmlns:a16="http://schemas.microsoft.com/office/drawing/2014/main" id="{1B356A02-8D37-2DF7-3634-13602EF83B9B}"/>
              </a:ext>
            </a:extLst>
          </p:cNvPr>
          <p:cNvSpPr>
            <a:spLocks noGrp="1"/>
          </p:cNvSpPr>
          <p:nvPr>
            <p:ph type="sldNum" sz="quarter" idx="12"/>
          </p:nvPr>
        </p:nvSpPr>
        <p:spPr/>
        <p:txBody>
          <a:bodyPr/>
          <a:lstStyle/>
          <a:p>
            <a:fld id="{8F4EA2E9-26C9-4DAA-A1D0-C1E9DF4F73A8}" type="slidenum">
              <a:rPr lang="en-US" smtClean="0"/>
              <a:t>27</a:t>
            </a:fld>
            <a:endParaRPr lang="en-US"/>
          </a:p>
        </p:txBody>
      </p:sp>
    </p:spTree>
    <p:extLst>
      <p:ext uri="{BB962C8B-B14F-4D97-AF65-F5344CB8AC3E}">
        <p14:creationId xmlns:p14="http://schemas.microsoft.com/office/powerpoint/2010/main" val="1398478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Numerical Study</a:t>
            </a:r>
          </a:p>
        </p:txBody>
      </p:sp>
      <p:sp>
        <p:nvSpPr>
          <p:cNvPr id="7" name="TextBox 6">
            <a:extLst>
              <a:ext uri="{FF2B5EF4-FFF2-40B4-BE49-F238E27FC236}">
                <a16:creationId xmlns:a16="http://schemas.microsoft.com/office/drawing/2014/main" id="{98540D53-DB0A-4CA3-A6D4-962CDB6A0616}"/>
              </a:ext>
            </a:extLst>
          </p:cNvPr>
          <p:cNvSpPr txBox="1"/>
          <p:nvPr/>
        </p:nvSpPr>
        <p:spPr>
          <a:xfrm>
            <a:off x="220671" y="1530889"/>
            <a:ext cx="2833247" cy="50276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Simulation Setting</a:t>
            </a:r>
            <a:endParaRPr kumimoji="0" lang="en-US" sz="1800" b="1" i="1" u="none" strike="noStrike" kern="2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mn-cs"/>
            </a:endParaRPr>
          </a:p>
        </p:txBody>
      </p:sp>
      <p:sp>
        <p:nvSpPr>
          <p:cNvPr id="8" name="TextBox 7">
            <a:extLst>
              <a:ext uri="{FF2B5EF4-FFF2-40B4-BE49-F238E27FC236}">
                <a16:creationId xmlns:a16="http://schemas.microsoft.com/office/drawing/2014/main" id="{E0CA547F-D707-470E-A33D-78E83EB80B19}"/>
              </a:ext>
            </a:extLst>
          </p:cNvPr>
          <p:cNvSpPr txBox="1"/>
          <p:nvPr/>
        </p:nvSpPr>
        <p:spPr>
          <a:xfrm>
            <a:off x="556533" y="2302042"/>
            <a:ext cx="8995840" cy="36317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 maximum and minimum value is set for infrastructures and eVTOLs at vertiport</a:t>
            </a:r>
          </a:p>
          <a:p>
            <a:pPr marL="742950" lvl="1" indent="-285750">
              <a:buFont typeface="Wingdings" panose="05000000000000000000" pitchFamily="2" charset="2"/>
              <a:buChar char="§"/>
              <a:defRPr/>
            </a:pPr>
            <a:r>
              <a:rPr lang="en-US" b="1" i="1" dirty="0">
                <a:solidFill>
                  <a:prstClr val="black"/>
                </a:solidFill>
                <a:latin typeface="Calibri" panose="020F0502020204030204"/>
              </a:rPr>
              <a:t>Staging pads(max = 10, min = 2); TOLF(max = 5, min = 2); eVTOL (max = 8; min = 2)</a:t>
            </a:r>
          </a:p>
          <a:p>
            <a:pPr lvl="1">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defTabSz="914400">
              <a:buFont typeface="Arial" panose="020B0604020202020204" pitchFamily="34" charset="0"/>
              <a:buChar char="•"/>
              <a:defRPr/>
            </a:pPr>
            <a:r>
              <a:rPr lang="en-US" sz="2000" dirty="0">
                <a:solidFill>
                  <a:prstClr val="black"/>
                </a:solidFill>
                <a:latin typeface="Calibri" panose="020F0502020204030204"/>
              </a:rPr>
              <a:t>Number of infrastructures is proportional to the summation of the arrival demand (arrivals as origin as well as destination) </a:t>
            </a:r>
          </a:p>
          <a:p>
            <a:pPr marL="285750" indent="-285750" defTabSz="914400">
              <a:buFont typeface="Arial" panose="020B0604020202020204" pitchFamily="34" charset="0"/>
              <a:buChar char="•"/>
              <a:defRPr/>
            </a:pPr>
            <a:endParaRPr lang="en-US" sz="2000" dirty="0">
              <a:solidFill>
                <a:prstClr val="black"/>
              </a:solidFill>
              <a:latin typeface="Calibri" panose="020F0502020204030204"/>
            </a:endParaRPr>
          </a:p>
          <a:p>
            <a:pPr marL="285750" indent="-285750" defTabSz="9144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Number of eVTOLs is certain number (</a:t>
            </a: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e.g. 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less than the number of staging pads (satisfy the minimum requirement)</a:t>
            </a:r>
          </a:p>
          <a:p>
            <a:pPr marL="285750" indent="-285750" defTabSz="914400">
              <a:buFont typeface="Arial" panose="020B0604020202020204" pitchFamily="34" charset="0"/>
              <a:buChar char="•"/>
              <a:defRPr/>
            </a:pPr>
            <a:endParaRPr lang="en-US" sz="2000" dirty="0">
              <a:solidFill>
                <a:prstClr val="black"/>
              </a:solidFill>
              <a:latin typeface="Calibri" panose="020F0502020204030204"/>
            </a:endParaRPr>
          </a:p>
          <a:p>
            <a:pPr marL="285750" indent="-285750" defTabSz="914400">
              <a:buFont typeface="Arial" panose="020B0604020202020204" pitchFamily="34" charset="0"/>
              <a:buChar char="•"/>
              <a:defRPr/>
            </a:pPr>
            <a:r>
              <a:rPr lang="en-US" sz="1800" dirty="0">
                <a:solidFill>
                  <a:prstClr val="black"/>
                </a:solidFill>
                <a:latin typeface="Calibri" panose="020F0502020204030204"/>
              </a:rPr>
              <a:t>Example: </a:t>
            </a:r>
            <a:r>
              <a:rPr lang="en-US" dirty="0">
                <a:solidFill>
                  <a:prstClr val="black"/>
                </a:solidFill>
                <a:latin typeface="Calibri" panose="020F0502020204030204"/>
              </a:rPr>
              <a:t>Among all vertiports, maximum arrival demand is 100, the vertiport with maximum demand should have 10 staging pads, 5 TOLFs and 8 eVTOLs. Vertiport with 80 demand should have 8 staging pads, 4 TLOFs and 6 eVTOLs.</a:t>
            </a:r>
            <a:endParaRPr lang="en-US" sz="1400" dirty="0">
              <a:solidFill>
                <a:prstClr val="black"/>
              </a:solidFill>
              <a:latin typeface="Calibri" panose="020F0502020204030204"/>
            </a:endParaRPr>
          </a:p>
        </p:txBody>
      </p:sp>
      <p:sp>
        <p:nvSpPr>
          <p:cNvPr id="3" name="Slide Number Placeholder 2">
            <a:extLst>
              <a:ext uri="{FF2B5EF4-FFF2-40B4-BE49-F238E27FC236}">
                <a16:creationId xmlns:a16="http://schemas.microsoft.com/office/drawing/2014/main" id="{3FF8D828-CEA8-2CFE-321C-25406EF25547}"/>
              </a:ext>
            </a:extLst>
          </p:cNvPr>
          <p:cNvSpPr>
            <a:spLocks noGrp="1"/>
          </p:cNvSpPr>
          <p:nvPr>
            <p:ph type="sldNum" sz="quarter" idx="12"/>
          </p:nvPr>
        </p:nvSpPr>
        <p:spPr/>
        <p:txBody>
          <a:bodyPr/>
          <a:lstStyle/>
          <a:p>
            <a:fld id="{8F4EA2E9-26C9-4DAA-A1D0-C1E9DF4F73A8}" type="slidenum">
              <a:rPr lang="en-US" smtClean="0"/>
              <a:t>28</a:t>
            </a:fld>
            <a:endParaRPr lang="en-US"/>
          </a:p>
        </p:txBody>
      </p:sp>
    </p:spTree>
    <p:extLst>
      <p:ext uri="{BB962C8B-B14F-4D97-AF65-F5344CB8AC3E}">
        <p14:creationId xmlns:p14="http://schemas.microsoft.com/office/powerpoint/2010/main" val="1846400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Numerical Study</a:t>
            </a:r>
          </a:p>
        </p:txBody>
      </p:sp>
      <p:sp>
        <p:nvSpPr>
          <p:cNvPr id="7" name="TextBox 6">
            <a:extLst>
              <a:ext uri="{FF2B5EF4-FFF2-40B4-BE49-F238E27FC236}">
                <a16:creationId xmlns:a16="http://schemas.microsoft.com/office/drawing/2014/main" id="{98540D53-DB0A-4CA3-A6D4-962CDB6A0616}"/>
              </a:ext>
            </a:extLst>
          </p:cNvPr>
          <p:cNvSpPr txBox="1"/>
          <p:nvPr/>
        </p:nvSpPr>
        <p:spPr>
          <a:xfrm>
            <a:off x="220671" y="1530889"/>
            <a:ext cx="5345628" cy="50276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Result Analysis – Service Quality</a:t>
            </a:r>
            <a:endParaRPr kumimoji="0" lang="en-US" sz="1800" b="1" i="1" u="none" strike="noStrike" kern="2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mn-cs"/>
            </a:endParaRPr>
          </a:p>
        </p:txBody>
      </p:sp>
      <p:sp>
        <p:nvSpPr>
          <p:cNvPr id="6" name="TextBox 5">
            <a:extLst>
              <a:ext uri="{FF2B5EF4-FFF2-40B4-BE49-F238E27FC236}">
                <a16:creationId xmlns:a16="http://schemas.microsoft.com/office/drawing/2014/main" id="{6F126FFA-D702-4A86-9CB6-707081FF8652}"/>
              </a:ext>
            </a:extLst>
          </p:cNvPr>
          <p:cNvSpPr txBox="1"/>
          <p:nvPr/>
        </p:nvSpPr>
        <p:spPr>
          <a:xfrm>
            <a:off x="285847" y="2371805"/>
            <a:ext cx="6185973" cy="132343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For 6287 arrival passengers, 1738 of them are served and 4328  of them switch to other transportation modes (LoS3). The rest of passengers are still waiting for assignment at the end of simulation.</a:t>
            </a:r>
          </a:p>
        </p:txBody>
      </p:sp>
      <p:sp>
        <p:nvSpPr>
          <p:cNvPr id="10" name="TextBox 9">
            <a:extLst>
              <a:ext uri="{FF2B5EF4-FFF2-40B4-BE49-F238E27FC236}">
                <a16:creationId xmlns:a16="http://schemas.microsoft.com/office/drawing/2014/main" id="{46A3C105-AB94-4B94-B992-4929A787F1CC}"/>
              </a:ext>
            </a:extLst>
          </p:cNvPr>
          <p:cNvSpPr txBox="1"/>
          <p:nvPr/>
        </p:nvSpPr>
        <p:spPr>
          <a:xfrm>
            <a:off x="285847" y="4133241"/>
            <a:ext cx="6185972" cy="1323439"/>
          </a:xfrm>
          <a:prstGeom prst="rect">
            <a:avLst/>
          </a:prstGeom>
          <a:noFill/>
        </p:spPr>
        <p:txBody>
          <a:bodyPr wrap="square">
            <a:spAutoFit/>
          </a:bodyPr>
          <a:lstStyle/>
          <a:p>
            <a:pPr marL="285750" indent="-285750" defTabSz="914400">
              <a:buFont typeface="Arial" panose="020B0604020202020204" pitchFamily="34" charset="0"/>
              <a:buChar char="•"/>
              <a:defRPr/>
            </a:pPr>
            <a:r>
              <a:rPr lang="en-US" sz="2000" dirty="0">
                <a:solidFill>
                  <a:prstClr val="black"/>
                </a:solidFill>
                <a:latin typeface="Calibri" panose="020F0502020204030204"/>
              </a:rPr>
              <a:t>Most of the served passengers have experienced 5 minutes’ in-vehicle waiting time (LoS1) and a significant number of them 10 minutes’ out-of-vehicle waiting time (LoS2)   </a:t>
            </a:r>
          </a:p>
        </p:txBody>
      </p:sp>
      <p:pic>
        <p:nvPicPr>
          <p:cNvPr id="11" name="Picture 10">
            <a:extLst>
              <a:ext uri="{FF2B5EF4-FFF2-40B4-BE49-F238E27FC236}">
                <a16:creationId xmlns:a16="http://schemas.microsoft.com/office/drawing/2014/main" id="{3F59BE73-1074-40FF-B437-CA91F054F73B}"/>
              </a:ext>
            </a:extLst>
          </p:cNvPr>
          <p:cNvPicPr>
            <a:picLocks noChangeAspect="1"/>
          </p:cNvPicPr>
          <p:nvPr/>
        </p:nvPicPr>
        <p:blipFill>
          <a:blip r:embed="rId2"/>
          <a:stretch>
            <a:fillRect/>
          </a:stretch>
        </p:blipFill>
        <p:spPr>
          <a:xfrm>
            <a:off x="7521799" y="1671083"/>
            <a:ext cx="3255692" cy="2291348"/>
          </a:xfrm>
          <a:prstGeom prst="rect">
            <a:avLst/>
          </a:prstGeom>
        </p:spPr>
      </p:pic>
      <p:pic>
        <p:nvPicPr>
          <p:cNvPr id="12" name="Picture 11">
            <a:extLst>
              <a:ext uri="{FF2B5EF4-FFF2-40B4-BE49-F238E27FC236}">
                <a16:creationId xmlns:a16="http://schemas.microsoft.com/office/drawing/2014/main" id="{3EA40F2B-DF42-4335-B2B1-476E24A82B8F}"/>
              </a:ext>
            </a:extLst>
          </p:cNvPr>
          <p:cNvPicPr>
            <a:picLocks noChangeAspect="1"/>
          </p:cNvPicPr>
          <p:nvPr/>
        </p:nvPicPr>
        <p:blipFill>
          <a:blip r:embed="rId3"/>
          <a:stretch>
            <a:fillRect/>
          </a:stretch>
        </p:blipFill>
        <p:spPr>
          <a:xfrm>
            <a:off x="7521799" y="4392666"/>
            <a:ext cx="3255692" cy="2268377"/>
          </a:xfrm>
          <a:prstGeom prst="rect">
            <a:avLst/>
          </a:prstGeom>
        </p:spPr>
      </p:pic>
      <p:sp>
        <p:nvSpPr>
          <p:cNvPr id="3" name="Slide Number Placeholder 2">
            <a:extLst>
              <a:ext uri="{FF2B5EF4-FFF2-40B4-BE49-F238E27FC236}">
                <a16:creationId xmlns:a16="http://schemas.microsoft.com/office/drawing/2014/main" id="{37A1E984-5D88-D2FF-9DA5-F2D800976F50}"/>
              </a:ext>
            </a:extLst>
          </p:cNvPr>
          <p:cNvSpPr>
            <a:spLocks noGrp="1"/>
          </p:cNvSpPr>
          <p:nvPr>
            <p:ph type="sldNum" sz="quarter" idx="12"/>
          </p:nvPr>
        </p:nvSpPr>
        <p:spPr/>
        <p:txBody>
          <a:bodyPr/>
          <a:lstStyle/>
          <a:p>
            <a:fld id="{8F4EA2E9-26C9-4DAA-A1D0-C1E9DF4F73A8}" type="slidenum">
              <a:rPr lang="en-US" smtClean="0"/>
              <a:t>29</a:t>
            </a:fld>
            <a:endParaRPr lang="en-US"/>
          </a:p>
        </p:txBody>
      </p:sp>
    </p:spTree>
    <p:extLst>
      <p:ext uri="{BB962C8B-B14F-4D97-AF65-F5344CB8AC3E}">
        <p14:creationId xmlns:p14="http://schemas.microsoft.com/office/powerpoint/2010/main" val="220167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67">
              <a:solidFill>
                <a:prstClr val="white"/>
              </a:solidFill>
              <a:latin typeface="Calibri"/>
            </a:endParaRPr>
          </a:p>
        </p:txBody>
      </p:sp>
      <p:sp>
        <p:nvSpPr>
          <p:cNvPr id="87" name="Rectangle 8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013556" cy="6858000"/>
          </a:xfrm>
          <a:prstGeom prst="rect">
            <a:avLst/>
          </a:prstGeom>
          <a:solidFill>
            <a:srgbClr val="64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67">
              <a:solidFill>
                <a:prstClr val="white"/>
              </a:solidFill>
              <a:latin typeface="Calibri"/>
            </a:endParaRPr>
          </a:p>
        </p:txBody>
      </p:sp>
      <p:pic>
        <p:nvPicPr>
          <p:cNvPr id="1036" name="Picture 12" descr="Counting traffic from a drone - YouTube">
            <a:extLst>
              <a:ext uri="{FF2B5EF4-FFF2-40B4-BE49-F238E27FC236}">
                <a16:creationId xmlns:a16="http://schemas.microsoft.com/office/drawing/2014/main" id="{2EF4FAC4-5706-493D-85DC-D496FD940E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4000" y="960967"/>
            <a:ext cx="4275667" cy="2370667"/>
          </a:xfrm>
          <a:prstGeom prst="rect">
            <a:avLst/>
          </a:prstGeom>
          <a:extLst>
            <a:ext uri="{909E8E84-426E-40DD-AFC4-6F175D3DCCD1}">
              <a14:hiddenFill xmlns:a14="http://schemas.microsoft.com/office/drawing/2010/main">
                <a:solidFill>
                  <a:srgbClr val="FFFFFF"/>
                </a:solidFill>
              </a14:hiddenFill>
            </a:ext>
          </a:extLst>
        </p:spPr>
      </p:pic>
      <p:pic>
        <p:nvPicPr>
          <p:cNvPr id="6" name="Picture 10" descr="EHang Launches Intelligent Aerial Firefighting Solution - IASA e.V.">
            <a:extLst>
              <a:ext uri="{FF2B5EF4-FFF2-40B4-BE49-F238E27FC236}">
                <a16:creationId xmlns:a16="http://schemas.microsoft.com/office/drawing/2014/main" id="{2B41B0EF-D84B-4066-AFB0-184D839F95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64000" y="3412068"/>
            <a:ext cx="4275667" cy="2478617"/>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How real is drone package delivery?">
            <a:extLst>
              <a:ext uri="{FF2B5EF4-FFF2-40B4-BE49-F238E27FC236}">
                <a16:creationId xmlns:a16="http://schemas.microsoft.com/office/drawing/2014/main" id="{B4FF8CC8-4050-413E-A6D9-75DADB6080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98" r="-3" b="-3"/>
          <a:stretch/>
        </p:blipFill>
        <p:spPr bwMode="auto">
          <a:xfrm>
            <a:off x="8420100" y="960967"/>
            <a:ext cx="2779184" cy="2436284"/>
          </a:xfrm>
          <a:prstGeom prst="rect">
            <a:avLst/>
          </a:prstGeom>
          <a:extLst>
            <a:ext uri="{909E8E84-426E-40DD-AFC4-6F175D3DCCD1}">
              <a14:hiddenFill xmlns:a14="http://schemas.microsoft.com/office/drawing/2010/main">
                <a:solidFill>
                  <a:srgbClr val="FFFFFF"/>
                </a:solidFill>
              </a14:hiddenFill>
            </a:ext>
          </a:extLst>
        </p:spPr>
      </p:pic>
      <p:pic>
        <p:nvPicPr>
          <p:cNvPr id="1030" name="Picture 6" descr="EHang Launches Aerial Tourism Service - AVweb">
            <a:extLst>
              <a:ext uri="{FF2B5EF4-FFF2-40B4-BE49-F238E27FC236}">
                <a16:creationId xmlns:a16="http://schemas.microsoft.com/office/drawing/2014/main" id="{C1B10964-0BE9-45EE-85D0-A3C81BFE403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50" r="7055" b="4"/>
          <a:stretch/>
        </p:blipFill>
        <p:spPr bwMode="auto">
          <a:xfrm>
            <a:off x="8420100" y="3477684"/>
            <a:ext cx="2779184" cy="2413000"/>
          </a:xfrm>
          <a:prstGeom prst="rect">
            <a:avLst/>
          </a:prstGeom>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0081" y="2074363"/>
            <a:ext cx="2752353" cy="2709275"/>
          </a:xfrm>
          <a:prstGeom prst="ellipse">
            <a:avLst/>
          </a:prstGeom>
          <a:solidFill>
            <a:srgbClr val="262626"/>
          </a:solidFill>
          <a:ln w="174625" cmpd="thinThick">
            <a:solidFill>
              <a:srgbClr val="262626"/>
            </a:solidFill>
          </a:ln>
        </p:spPr>
        <p:txBody>
          <a:bodyPr vert="horz" lIns="121920" tIns="60960" rIns="121920" bIns="60960" rtlCol="0" anchor="ctr">
            <a:normAutofit/>
          </a:bodyPr>
          <a:lstStyle/>
          <a:p>
            <a:pPr algn="ctr" defTabSz="1219170"/>
            <a:r>
              <a:rPr lang="en-US" sz="2667">
                <a:solidFill>
                  <a:srgbClr val="FFFFFF"/>
                </a:solidFill>
                <a:latin typeface="+mj-lt"/>
                <a:cs typeface="+mj-cs"/>
              </a:rPr>
              <a:t>Introduction</a:t>
            </a:r>
          </a:p>
        </p:txBody>
      </p:sp>
    </p:spTree>
    <p:extLst>
      <p:ext uri="{BB962C8B-B14F-4D97-AF65-F5344CB8AC3E}">
        <p14:creationId xmlns:p14="http://schemas.microsoft.com/office/powerpoint/2010/main" val="1613640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Numerical Study</a:t>
            </a:r>
          </a:p>
        </p:txBody>
      </p:sp>
      <p:sp>
        <p:nvSpPr>
          <p:cNvPr id="13" name="TextBox 12">
            <a:extLst>
              <a:ext uri="{FF2B5EF4-FFF2-40B4-BE49-F238E27FC236}">
                <a16:creationId xmlns:a16="http://schemas.microsoft.com/office/drawing/2014/main" id="{FF10A954-33D3-481D-B632-49CFFDE5BA57}"/>
              </a:ext>
            </a:extLst>
          </p:cNvPr>
          <p:cNvSpPr txBox="1"/>
          <p:nvPr/>
        </p:nvSpPr>
        <p:spPr>
          <a:xfrm>
            <a:off x="948604" y="2176240"/>
            <a:ext cx="9979808" cy="101566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Overall, the number of passengers that experience holding at the state is small.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a few passengers, the</a:t>
            </a:r>
            <a:r>
              <a:rPr lang="en-US" sz="2000" dirty="0">
                <a:solidFill>
                  <a:prstClr val="black"/>
                </a:solidFill>
                <a:latin typeface="Calibri" panose="020F0502020204030204"/>
              </a:rPr>
              <a:t>y have experienced severe landing hold and taxi-in hold process, which indicates there may exists blocks at certain instants for some vertiports.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6F1F4C1D-3966-4A44-8F6E-8B5D02AA013D}"/>
              </a:ext>
            </a:extLst>
          </p:cNvPr>
          <p:cNvGrpSpPr/>
          <p:nvPr/>
        </p:nvGrpSpPr>
        <p:grpSpPr>
          <a:xfrm>
            <a:off x="752352" y="3676455"/>
            <a:ext cx="11004740" cy="2422503"/>
            <a:chOff x="752352" y="3676455"/>
            <a:chExt cx="11004740" cy="2422503"/>
          </a:xfrm>
        </p:grpSpPr>
        <p:pic>
          <p:nvPicPr>
            <p:cNvPr id="14" name="Picture 13">
              <a:extLst>
                <a:ext uri="{FF2B5EF4-FFF2-40B4-BE49-F238E27FC236}">
                  <a16:creationId xmlns:a16="http://schemas.microsoft.com/office/drawing/2014/main" id="{24BFB1B0-6B56-42CD-9226-0B7F92C98381}"/>
                </a:ext>
              </a:extLst>
            </p:cNvPr>
            <p:cNvPicPr>
              <a:picLocks noChangeAspect="1"/>
            </p:cNvPicPr>
            <p:nvPr/>
          </p:nvPicPr>
          <p:blipFill>
            <a:blip r:embed="rId2"/>
            <a:stretch>
              <a:fillRect/>
            </a:stretch>
          </p:blipFill>
          <p:spPr>
            <a:xfrm>
              <a:off x="752352" y="3676455"/>
              <a:ext cx="3328762" cy="2422503"/>
            </a:xfrm>
            <a:prstGeom prst="rect">
              <a:avLst/>
            </a:prstGeom>
          </p:spPr>
        </p:pic>
        <p:pic>
          <p:nvPicPr>
            <p:cNvPr id="15" name="Picture 14">
              <a:extLst>
                <a:ext uri="{FF2B5EF4-FFF2-40B4-BE49-F238E27FC236}">
                  <a16:creationId xmlns:a16="http://schemas.microsoft.com/office/drawing/2014/main" id="{CD261FF2-CEB0-4787-A551-42359D03D28D}"/>
                </a:ext>
              </a:extLst>
            </p:cNvPr>
            <p:cNvPicPr>
              <a:picLocks noChangeAspect="1"/>
            </p:cNvPicPr>
            <p:nvPr/>
          </p:nvPicPr>
          <p:blipFill>
            <a:blip r:embed="rId3"/>
            <a:stretch>
              <a:fillRect/>
            </a:stretch>
          </p:blipFill>
          <p:spPr>
            <a:xfrm>
              <a:off x="4422905" y="3676455"/>
              <a:ext cx="3346189" cy="2422502"/>
            </a:xfrm>
            <a:prstGeom prst="rect">
              <a:avLst/>
            </a:prstGeom>
          </p:spPr>
        </p:pic>
        <p:pic>
          <p:nvPicPr>
            <p:cNvPr id="16" name="Picture 15">
              <a:extLst>
                <a:ext uri="{FF2B5EF4-FFF2-40B4-BE49-F238E27FC236}">
                  <a16:creationId xmlns:a16="http://schemas.microsoft.com/office/drawing/2014/main" id="{91961068-4C6A-467B-8327-2EC54AA93322}"/>
                </a:ext>
              </a:extLst>
            </p:cNvPr>
            <p:cNvPicPr>
              <a:picLocks noChangeAspect="1"/>
            </p:cNvPicPr>
            <p:nvPr/>
          </p:nvPicPr>
          <p:blipFill>
            <a:blip r:embed="rId4"/>
            <a:stretch>
              <a:fillRect/>
            </a:stretch>
          </p:blipFill>
          <p:spPr>
            <a:xfrm>
              <a:off x="8003327" y="3676455"/>
              <a:ext cx="3753765" cy="2422502"/>
            </a:xfrm>
            <a:prstGeom prst="rect">
              <a:avLst/>
            </a:prstGeom>
          </p:spPr>
        </p:pic>
      </p:grpSp>
      <p:sp>
        <p:nvSpPr>
          <p:cNvPr id="20" name="TextBox 19">
            <a:extLst>
              <a:ext uri="{FF2B5EF4-FFF2-40B4-BE49-F238E27FC236}">
                <a16:creationId xmlns:a16="http://schemas.microsoft.com/office/drawing/2014/main" id="{D192AB8F-DC5E-46AD-829A-EE19E929151D}"/>
              </a:ext>
            </a:extLst>
          </p:cNvPr>
          <p:cNvSpPr txBox="1"/>
          <p:nvPr/>
        </p:nvSpPr>
        <p:spPr>
          <a:xfrm>
            <a:off x="220671" y="1530889"/>
            <a:ext cx="5345628" cy="50276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Result Analysis – Service Quality</a:t>
            </a:r>
            <a:endParaRPr kumimoji="0" lang="en-US" sz="1800" b="1" i="1" u="none" strike="noStrike" kern="2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mn-cs"/>
            </a:endParaRPr>
          </a:p>
        </p:txBody>
      </p:sp>
      <p:sp>
        <p:nvSpPr>
          <p:cNvPr id="4" name="Slide Number Placeholder 3">
            <a:extLst>
              <a:ext uri="{FF2B5EF4-FFF2-40B4-BE49-F238E27FC236}">
                <a16:creationId xmlns:a16="http://schemas.microsoft.com/office/drawing/2014/main" id="{35ED7C5B-5CD3-245C-1CCD-13B47CC12CC3}"/>
              </a:ext>
            </a:extLst>
          </p:cNvPr>
          <p:cNvSpPr>
            <a:spLocks noGrp="1"/>
          </p:cNvSpPr>
          <p:nvPr>
            <p:ph type="sldNum" sz="quarter" idx="12"/>
          </p:nvPr>
        </p:nvSpPr>
        <p:spPr/>
        <p:txBody>
          <a:bodyPr/>
          <a:lstStyle/>
          <a:p>
            <a:fld id="{8F4EA2E9-26C9-4DAA-A1D0-C1E9DF4F73A8}" type="slidenum">
              <a:rPr lang="en-US" smtClean="0"/>
              <a:t>30</a:t>
            </a:fld>
            <a:endParaRPr lang="en-US"/>
          </a:p>
        </p:txBody>
      </p:sp>
    </p:spTree>
    <p:extLst>
      <p:ext uri="{BB962C8B-B14F-4D97-AF65-F5344CB8AC3E}">
        <p14:creationId xmlns:p14="http://schemas.microsoft.com/office/powerpoint/2010/main" val="1301289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Numerical Study</a:t>
            </a:r>
          </a:p>
        </p:txBody>
      </p:sp>
      <p:sp>
        <p:nvSpPr>
          <p:cNvPr id="7" name="TextBox 6">
            <a:extLst>
              <a:ext uri="{FF2B5EF4-FFF2-40B4-BE49-F238E27FC236}">
                <a16:creationId xmlns:a16="http://schemas.microsoft.com/office/drawing/2014/main" id="{98540D53-DB0A-4CA3-A6D4-962CDB6A0616}"/>
              </a:ext>
            </a:extLst>
          </p:cNvPr>
          <p:cNvSpPr txBox="1"/>
          <p:nvPr/>
        </p:nvSpPr>
        <p:spPr>
          <a:xfrm>
            <a:off x="149648" y="1417226"/>
            <a:ext cx="6331050" cy="50276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Result Analysis – Staging Pads Occupation </a:t>
            </a:r>
            <a:endParaRPr kumimoji="0" lang="en-US" sz="1800" b="1" i="1" u="none" strike="noStrike" kern="2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mn-cs"/>
            </a:endParaRPr>
          </a:p>
        </p:txBody>
      </p:sp>
      <p:sp>
        <p:nvSpPr>
          <p:cNvPr id="24" name="TextBox 23">
            <a:extLst>
              <a:ext uri="{FF2B5EF4-FFF2-40B4-BE49-F238E27FC236}">
                <a16:creationId xmlns:a16="http://schemas.microsoft.com/office/drawing/2014/main" id="{98C884F2-75E2-43B4-9854-2D1D4BED53AA}"/>
              </a:ext>
            </a:extLst>
          </p:cNvPr>
          <p:cNvSpPr txBox="1"/>
          <p:nvPr/>
        </p:nvSpPr>
        <p:spPr>
          <a:xfrm>
            <a:off x="79899" y="2210243"/>
            <a:ext cx="2471659" cy="409342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Fully occupation last for almost the whole simulation process at certain vertiports.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Availability of parking pads is high across vertiports, indicating high usage rate of eVTOLs.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6" name="Group 45">
            <a:extLst>
              <a:ext uri="{FF2B5EF4-FFF2-40B4-BE49-F238E27FC236}">
                <a16:creationId xmlns:a16="http://schemas.microsoft.com/office/drawing/2014/main" id="{8B03FE0F-AA43-4354-AE54-C2BC4A332E3F}"/>
              </a:ext>
            </a:extLst>
          </p:cNvPr>
          <p:cNvGrpSpPr/>
          <p:nvPr/>
        </p:nvGrpSpPr>
        <p:grpSpPr>
          <a:xfrm>
            <a:off x="2472537" y="2210243"/>
            <a:ext cx="9294920" cy="4462845"/>
            <a:chOff x="2472537" y="2210243"/>
            <a:chExt cx="9294920" cy="4462845"/>
          </a:xfrm>
        </p:grpSpPr>
        <p:grpSp>
          <p:nvGrpSpPr>
            <p:cNvPr id="44" name="Group 43">
              <a:extLst>
                <a:ext uri="{FF2B5EF4-FFF2-40B4-BE49-F238E27FC236}">
                  <a16:creationId xmlns:a16="http://schemas.microsoft.com/office/drawing/2014/main" id="{13B645E9-E94E-4AF0-BD04-F5166997B178}"/>
                </a:ext>
              </a:extLst>
            </p:cNvPr>
            <p:cNvGrpSpPr/>
            <p:nvPr/>
          </p:nvGrpSpPr>
          <p:grpSpPr>
            <a:xfrm>
              <a:off x="2472537" y="2210243"/>
              <a:ext cx="9294920" cy="4462845"/>
              <a:chOff x="2997692" y="2210241"/>
              <a:chExt cx="9294920" cy="4462845"/>
            </a:xfrm>
          </p:grpSpPr>
          <p:pic>
            <p:nvPicPr>
              <p:cNvPr id="33" name="Picture 32">
                <a:extLst>
                  <a:ext uri="{FF2B5EF4-FFF2-40B4-BE49-F238E27FC236}">
                    <a16:creationId xmlns:a16="http://schemas.microsoft.com/office/drawing/2014/main" id="{7D17809D-91A2-494E-BBAD-DFEC1924196A}"/>
                  </a:ext>
                </a:extLst>
              </p:cNvPr>
              <p:cNvPicPr>
                <a:picLocks noChangeAspect="1"/>
              </p:cNvPicPr>
              <p:nvPr/>
            </p:nvPicPr>
            <p:blipFill>
              <a:blip r:embed="rId2"/>
              <a:stretch>
                <a:fillRect/>
              </a:stretch>
            </p:blipFill>
            <p:spPr>
              <a:xfrm>
                <a:off x="2997693" y="2210243"/>
                <a:ext cx="3098307" cy="2231423"/>
              </a:xfrm>
              <a:prstGeom prst="rect">
                <a:avLst/>
              </a:prstGeom>
            </p:spPr>
          </p:pic>
          <p:pic>
            <p:nvPicPr>
              <p:cNvPr id="35" name="Picture 34">
                <a:extLst>
                  <a:ext uri="{FF2B5EF4-FFF2-40B4-BE49-F238E27FC236}">
                    <a16:creationId xmlns:a16="http://schemas.microsoft.com/office/drawing/2014/main" id="{39E1920B-E1F5-479A-98EA-744E983EE973}"/>
                  </a:ext>
                </a:extLst>
              </p:cNvPr>
              <p:cNvPicPr>
                <a:picLocks noChangeAspect="1"/>
              </p:cNvPicPr>
              <p:nvPr/>
            </p:nvPicPr>
            <p:blipFill>
              <a:blip r:embed="rId2"/>
              <a:stretch>
                <a:fillRect/>
              </a:stretch>
            </p:blipFill>
            <p:spPr>
              <a:xfrm>
                <a:off x="6095999" y="2210242"/>
                <a:ext cx="3098307" cy="2231423"/>
              </a:xfrm>
              <a:prstGeom prst="rect">
                <a:avLst/>
              </a:prstGeom>
            </p:spPr>
          </p:pic>
          <p:pic>
            <p:nvPicPr>
              <p:cNvPr id="37" name="Picture 36">
                <a:extLst>
                  <a:ext uri="{FF2B5EF4-FFF2-40B4-BE49-F238E27FC236}">
                    <a16:creationId xmlns:a16="http://schemas.microsoft.com/office/drawing/2014/main" id="{9EC9E21B-1FB4-4405-B60D-D5E685AC94ED}"/>
                  </a:ext>
                </a:extLst>
              </p:cNvPr>
              <p:cNvPicPr>
                <a:picLocks noChangeAspect="1"/>
              </p:cNvPicPr>
              <p:nvPr/>
            </p:nvPicPr>
            <p:blipFill>
              <a:blip r:embed="rId3"/>
              <a:stretch>
                <a:fillRect/>
              </a:stretch>
            </p:blipFill>
            <p:spPr>
              <a:xfrm>
                <a:off x="9194306" y="2210241"/>
                <a:ext cx="3098306" cy="2231423"/>
              </a:xfrm>
              <a:prstGeom prst="rect">
                <a:avLst/>
              </a:prstGeom>
            </p:spPr>
          </p:pic>
          <p:pic>
            <p:nvPicPr>
              <p:cNvPr id="39" name="Picture 38">
                <a:extLst>
                  <a:ext uri="{FF2B5EF4-FFF2-40B4-BE49-F238E27FC236}">
                    <a16:creationId xmlns:a16="http://schemas.microsoft.com/office/drawing/2014/main" id="{7B749E3C-682C-4C34-BE68-DB9CE0C369E3}"/>
                  </a:ext>
                </a:extLst>
              </p:cNvPr>
              <p:cNvPicPr>
                <a:picLocks noChangeAspect="1"/>
              </p:cNvPicPr>
              <p:nvPr/>
            </p:nvPicPr>
            <p:blipFill>
              <a:blip r:embed="rId4"/>
              <a:stretch>
                <a:fillRect/>
              </a:stretch>
            </p:blipFill>
            <p:spPr>
              <a:xfrm>
                <a:off x="2997692" y="4441663"/>
                <a:ext cx="3098306" cy="2231423"/>
              </a:xfrm>
              <a:prstGeom prst="rect">
                <a:avLst/>
              </a:prstGeom>
            </p:spPr>
          </p:pic>
          <p:pic>
            <p:nvPicPr>
              <p:cNvPr id="41" name="Picture 40">
                <a:extLst>
                  <a:ext uri="{FF2B5EF4-FFF2-40B4-BE49-F238E27FC236}">
                    <a16:creationId xmlns:a16="http://schemas.microsoft.com/office/drawing/2014/main" id="{E52D682B-2A40-4C1E-A93D-6CD94C7EE2D1}"/>
                  </a:ext>
                </a:extLst>
              </p:cNvPr>
              <p:cNvPicPr>
                <a:picLocks noChangeAspect="1"/>
              </p:cNvPicPr>
              <p:nvPr/>
            </p:nvPicPr>
            <p:blipFill>
              <a:blip r:embed="rId5"/>
              <a:stretch>
                <a:fillRect/>
              </a:stretch>
            </p:blipFill>
            <p:spPr>
              <a:xfrm>
                <a:off x="6095998" y="4441663"/>
                <a:ext cx="3098306" cy="2231423"/>
              </a:xfrm>
              <a:prstGeom prst="rect">
                <a:avLst/>
              </a:prstGeom>
            </p:spPr>
          </p:pic>
          <p:pic>
            <p:nvPicPr>
              <p:cNvPr id="43" name="Picture 42">
                <a:extLst>
                  <a:ext uri="{FF2B5EF4-FFF2-40B4-BE49-F238E27FC236}">
                    <a16:creationId xmlns:a16="http://schemas.microsoft.com/office/drawing/2014/main" id="{2A025995-F8CC-435D-BE8D-F64F18C12B45}"/>
                  </a:ext>
                </a:extLst>
              </p:cNvPr>
              <p:cNvPicPr>
                <a:picLocks noChangeAspect="1"/>
              </p:cNvPicPr>
              <p:nvPr/>
            </p:nvPicPr>
            <p:blipFill>
              <a:blip r:embed="rId6"/>
              <a:stretch>
                <a:fillRect/>
              </a:stretch>
            </p:blipFill>
            <p:spPr>
              <a:xfrm>
                <a:off x="9194303" y="4441662"/>
                <a:ext cx="3098306" cy="2231423"/>
              </a:xfrm>
              <a:prstGeom prst="rect">
                <a:avLst/>
              </a:prstGeom>
            </p:spPr>
          </p:pic>
        </p:grpSp>
        <p:sp>
          <p:nvSpPr>
            <p:cNvPr id="45" name="Rectangle 44">
              <a:extLst>
                <a:ext uri="{FF2B5EF4-FFF2-40B4-BE49-F238E27FC236}">
                  <a16:creationId xmlns:a16="http://schemas.microsoft.com/office/drawing/2014/main" id="{9446DED4-2AC8-42E4-9BF5-80108580CFCB}"/>
                </a:ext>
              </a:extLst>
            </p:cNvPr>
            <p:cNvSpPr/>
            <p:nvPr/>
          </p:nvSpPr>
          <p:spPr>
            <a:xfrm>
              <a:off x="9046347" y="3912122"/>
              <a:ext cx="2627789" cy="2371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5DCDA61B-F2AB-D95F-EC73-82D04A50BDCC}"/>
              </a:ext>
            </a:extLst>
          </p:cNvPr>
          <p:cNvSpPr>
            <a:spLocks noGrp="1"/>
          </p:cNvSpPr>
          <p:nvPr>
            <p:ph type="sldNum" sz="quarter" idx="12"/>
          </p:nvPr>
        </p:nvSpPr>
        <p:spPr/>
        <p:txBody>
          <a:bodyPr/>
          <a:lstStyle/>
          <a:p>
            <a:fld id="{8F4EA2E9-26C9-4DAA-A1D0-C1E9DF4F73A8}" type="slidenum">
              <a:rPr lang="en-US" smtClean="0"/>
              <a:t>31</a:t>
            </a:fld>
            <a:endParaRPr lang="en-US"/>
          </a:p>
        </p:txBody>
      </p:sp>
    </p:spTree>
    <p:extLst>
      <p:ext uri="{BB962C8B-B14F-4D97-AF65-F5344CB8AC3E}">
        <p14:creationId xmlns:p14="http://schemas.microsoft.com/office/powerpoint/2010/main" val="3724117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Numerical Study</a:t>
            </a:r>
          </a:p>
        </p:txBody>
      </p:sp>
      <p:sp>
        <p:nvSpPr>
          <p:cNvPr id="7" name="TextBox 6">
            <a:extLst>
              <a:ext uri="{FF2B5EF4-FFF2-40B4-BE49-F238E27FC236}">
                <a16:creationId xmlns:a16="http://schemas.microsoft.com/office/drawing/2014/main" id="{98540D53-DB0A-4CA3-A6D4-962CDB6A0616}"/>
              </a:ext>
            </a:extLst>
          </p:cNvPr>
          <p:cNvSpPr txBox="1"/>
          <p:nvPr/>
        </p:nvSpPr>
        <p:spPr>
          <a:xfrm>
            <a:off x="78627" y="1503659"/>
            <a:ext cx="6331050" cy="50276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Result Analysis – TOFL Occupation </a:t>
            </a:r>
            <a:endParaRPr kumimoji="0" lang="en-US" sz="1800" b="1" i="1" u="none" strike="noStrike" kern="2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mn-cs"/>
            </a:endParaRPr>
          </a:p>
        </p:txBody>
      </p:sp>
      <p:sp>
        <p:nvSpPr>
          <p:cNvPr id="24" name="TextBox 23">
            <a:extLst>
              <a:ext uri="{FF2B5EF4-FFF2-40B4-BE49-F238E27FC236}">
                <a16:creationId xmlns:a16="http://schemas.microsoft.com/office/drawing/2014/main" id="{98C884F2-75E2-43B4-9854-2D1D4BED53AA}"/>
              </a:ext>
            </a:extLst>
          </p:cNvPr>
          <p:cNvSpPr txBox="1"/>
          <p:nvPr/>
        </p:nvSpPr>
        <p:spPr>
          <a:xfrm>
            <a:off x="196529" y="2624548"/>
            <a:ext cx="2484527" cy="409342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Fully occupation last for almost the whole simulation process at certain vertiports.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Availability of parking pads is high across vertiports, indicating high usage rate of eVTOLs.</a:t>
            </a:r>
          </a:p>
        </p:txBody>
      </p:sp>
      <p:grpSp>
        <p:nvGrpSpPr>
          <p:cNvPr id="61" name="Group 60">
            <a:extLst>
              <a:ext uri="{FF2B5EF4-FFF2-40B4-BE49-F238E27FC236}">
                <a16:creationId xmlns:a16="http://schemas.microsoft.com/office/drawing/2014/main" id="{C1BC84B2-D054-42FE-BDEA-E1F1C756A8EB}"/>
              </a:ext>
            </a:extLst>
          </p:cNvPr>
          <p:cNvGrpSpPr/>
          <p:nvPr/>
        </p:nvGrpSpPr>
        <p:grpSpPr>
          <a:xfrm>
            <a:off x="3074573" y="2379215"/>
            <a:ext cx="8690214" cy="4178526"/>
            <a:chOff x="3074573" y="2379215"/>
            <a:chExt cx="8690214" cy="4178526"/>
          </a:xfrm>
        </p:grpSpPr>
        <p:grpSp>
          <p:nvGrpSpPr>
            <p:cNvPr id="45" name="Group 44">
              <a:extLst>
                <a:ext uri="{FF2B5EF4-FFF2-40B4-BE49-F238E27FC236}">
                  <a16:creationId xmlns:a16="http://schemas.microsoft.com/office/drawing/2014/main" id="{3FC2C56A-593B-4E24-BF9C-0547EACCC3E3}"/>
                </a:ext>
              </a:extLst>
            </p:cNvPr>
            <p:cNvGrpSpPr/>
            <p:nvPr/>
          </p:nvGrpSpPr>
          <p:grpSpPr>
            <a:xfrm>
              <a:off x="3074573" y="2379215"/>
              <a:ext cx="8690214" cy="4178526"/>
              <a:chOff x="3074573" y="2379215"/>
              <a:chExt cx="8690214" cy="4178526"/>
            </a:xfrm>
          </p:grpSpPr>
          <p:pic>
            <p:nvPicPr>
              <p:cNvPr id="21" name="Picture 20">
                <a:extLst>
                  <a:ext uri="{FF2B5EF4-FFF2-40B4-BE49-F238E27FC236}">
                    <a16:creationId xmlns:a16="http://schemas.microsoft.com/office/drawing/2014/main" id="{A59297A2-966F-4D6E-BE86-EF4A29DC908B}"/>
                  </a:ext>
                </a:extLst>
              </p:cNvPr>
              <p:cNvPicPr>
                <a:picLocks noChangeAspect="1"/>
              </p:cNvPicPr>
              <p:nvPr/>
            </p:nvPicPr>
            <p:blipFill>
              <a:blip r:embed="rId2"/>
              <a:stretch>
                <a:fillRect/>
              </a:stretch>
            </p:blipFill>
            <p:spPr>
              <a:xfrm>
                <a:off x="3074575" y="2379216"/>
                <a:ext cx="2896738" cy="2086252"/>
              </a:xfrm>
              <a:prstGeom prst="rect">
                <a:avLst/>
              </a:prstGeom>
            </p:spPr>
          </p:pic>
          <p:pic>
            <p:nvPicPr>
              <p:cNvPr id="23" name="Picture 22">
                <a:extLst>
                  <a:ext uri="{FF2B5EF4-FFF2-40B4-BE49-F238E27FC236}">
                    <a16:creationId xmlns:a16="http://schemas.microsoft.com/office/drawing/2014/main" id="{86D061C5-F8E2-4EC7-A1BC-04D5B19E9C12}"/>
                  </a:ext>
                </a:extLst>
              </p:cNvPr>
              <p:cNvPicPr>
                <a:picLocks noChangeAspect="1"/>
              </p:cNvPicPr>
              <p:nvPr/>
            </p:nvPicPr>
            <p:blipFill>
              <a:blip r:embed="rId3"/>
              <a:stretch>
                <a:fillRect/>
              </a:stretch>
            </p:blipFill>
            <p:spPr>
              <a:xfrm>
                <a:off x="5971313" y="2379217"/>
                <a:ext cx="2896738" cy="2086252"/>
              </a:xfrm>
              <a:prstGeom prst="rect">
                <a:avLst/>
              </a:prstGeom>
            </p:spPr>
          </p:pic>
          <p:pic>
            <p:nvPicPr>
              <p:cNvPr id="38" name="Picture 37">
                <a:extLst>
                  <a:ext uri="{FF2B5EF4-FFF2-40B4-BE49-F238E27FC236}">
                    <a16:creationId xmlns:a16="http://schemas.microsoft.com/office/drawing/2014/main" id="{8A36E8C0-9EFB-4066-B277-7238D950E7AC}"/>
                  </a:ext>
                </a:extLst>
              </p:cNvPr>
              <p:cNvPicPr>
                <a:picLocks noChangeAspect="1"/>
              </p:cNvPicPr>
              <p:nvPr/>
            </p:nvPicPr>
            <p:blipFill>
              <a:blip r:embed="rId4"/>
              <a:stretch>
                <a:fillRect/>
              </a:stretch>
            </p:blipFill>
            <p:spPr>
              <a:xfrm>
                <a:off x="8868050" y="2379215"/>
                <a:ext cx="2896737" cy="2086251"/>
              </a:xfrm>
              <a:prstGeom prst="rect">
                <a:avLst/>
              </a:prstGeom>
            </p:spPr>
          </p:pic>
          <p:pic>
            <p:nvPicPr>
              <p:cNvPr id="40" name="Picture 39">
                <a:extLst>
                  <a:ext uri="{FF2B5EF4-FFF2-40B4-BE49-F238E27FC236}">
                    <a16:creationId xmlns:a16="http://schemas.microsoft.com/office/drawing/2014/main" id="{70D9B7EF-D840-4489-BFCA-8DCC043F8502}"/>
                  </a:ext>
                </a:extLst>
              </p:cNvPr>
              <p:cNvPicPr>
                <a:picLocks noChangeAspect="1"/>
              </p:cNvPicPr>
              <p:nvPr/>
            </p:nvPicPr>
            <p:blipFill>
              <a:blip r:embed="rId5"/>
              <a:stretch>
                <a:fillRect/>
              </a:stretch>
            </p:blipFill>
            <p:spPr>
              <a:xfrm>
                <a:off x="3074573" y="4471489"/>
                <a:ext cx="2896738" cy="2086252"/>
              </a:xfrm>
              <a:prstGeom prst="rect">
                <a:avLst/>
              </a:prstGeom>
            </p:spPr>
          </p:pic>
          <p:pic>
            <p:nvPicPr>
              <p:cNvPr id="42" name="Picture 41">
                <a:extLst>
                  <a:ext uri="{FF2B5EF4-FFF2-40B4-BE49-F238E27FC236}">
                    <a16:creationId xmlns:a16="http://schemas.microsoft.com/office/drawing/2014/main" id="{B6F42B81-532C-4B33-8F86-E7AA4309EC22}"/>
                  </a:ext>
                </a:extLst>
              </p:cNvPr>
              <p:cNvPicPr>
                <a:picLocks noChangeAspect="1"/>
              </p:cNvPicPr>
              <p:nvPr/>
            </p:nvPicPr>
            <p:blipFill>
              <a:blip r:embed="rId6"/>
              <a:stretch>
                <a:fillRect/>
              </a:stretch>
            </p:blipFill>
            <p:spPr>
              <a:xfrm>
                <a:off x="5971312" y="4471489"/>
                <a:ext cx="2896736" cy="2086251"/>
              </a:xfrm>
              <a:prstGeom prst="rect">
                <a:avLst/>
              </a:prstGeom>
            </p:spPr>
          </p:pic>
          <p:pic>
            <p:nvPicPr>
              <p:cNvPr id="44" name="Picture 43">
                <a:extLst>
                  <a:ext uri="{FF2B5EF4-FFF2-40B4-BE49-F238E27FC236}">
                    <a16:creationId xmlns:a16="http://schemas.microsoft.com/office/drawing/2014/main" id="{475DE952-A651-4E5C-80BC-B0D5F5420CE8}"/>
                  </a:ext>
                </a:extLst>
              </p:cNvPr>
              <p:cNvPicPr>
                <a:picLocks noChangeAspect="1"/>
              </p:cNvPicPr>
              <p:nvPr/>
            </p:nvPicPr>
            <p:blipFill>
              <a:blip r:embed="rId7"/>
              <a:stretch>
                <a:fillRect/>
              </a:stretch>
            </p:blipFill>
            <p:spPr>
              <a:xfrm>
                <a:off x="8868048" y="4471488"/>
                <a:ext cx="2896738" cy="2086252"/>
              </a:xfrm>
              <a:prstGeom prst="rect">
                <a:avLst/>
              </a:prstGeom>
            </p:spPr>
          </p:pic>
        </p:grpSp>
        <p:sp>
          <p:nvSpPr>
            <p:cNvPr id="60" name="Rectangle 59">
              <a:extLst>
                <a:ext uri="{FF2B5EF4-FFF2-40B4-BE49-F238E27FC236}">
                  <a16:creationId xmlns:a16="http://schemas.microsoft.com/office/drawing/2014/main" id="{407A5BBC-AB86-4748-88B1-2D350D14F7AB}"/>
                </a:ext>
              </a:extLst>
            </p:cNvPr>
            <p:cNvSpPr/>
            <p:nvPr/>
          </p:nvSpPr>
          <p:spPr>
            <a:xfrm>
              <a:off x="9261570" y="3947633"/>
              <a:ext cx="2412566" cy="2371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6F40D228-60A1-496F-9DCC-E9F3D5A39548}"/>
              </a:ext>
            </a:extLst>
          </p:cNvPr>
          <p:cNvSpPr>
            <a:spLocks noGrp="1"/>
          </p:cNvSpPr>
          <p:nvPr>
            <p:ph type="sldNum" sz="quarter" idx="12"/>
          </p:nvPr>
        </p:nvSpPr>
        <p:spPr/>
        <p:txBody>
          <a:bodyPr/>
          <a:lstStyle/>
          <a:p>
            <a:fld id="{8F4EA2E9-26C9-4DAA-A1D0-C1E9DF4F73A8}" type="slidenum">
              <a:rPr lang="en-US" smtClean="0"/>
              <a:t>32</a:t>
            </a:fld>
            <a:endParaRPr lang="en-US"/>
          </a:p>
        </p:txBody>
      </p:sp>
    </p:spTree>
    <p:extLst>
      <p:ext uri="{BB962C8B-B14F-4D97-AF65-F5344CB8AC3E}">
        <p14:creationId xmlns:p14="http://schemas.microsoft.com/office/powerpoint/2010/main" val="717339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a:solidFill>
                  <a:schemeClr val="bg1"/>
                </a:solidFill>
              </a:rPr>
              <a:t>Simulation Platform Design – Numerical Study</a:t>
            </a:r>
            <a:endParaRPr lang="en-US" sz="3200" dirty="0">
              <a:solidFill>
                <a:schemeClr val="bg1"/>
              </a:solidFill>
            </a:endParaRPr>
          </a:p>
        </p:txBody>
      </p:sp>
      <p:pic>
        <p:nvPicPr>
          <p:cNvPr id="12" name="Picture 11">
            <a:extLst>
              <a:ext uri="{FF2B5EF4-FFF2-40B4-BE49-F238E27FC236}">
                <a16:creationId xmlns:a16="http://schemas.microsoft.com/office/drawing/2014/main" id="{550E6A49-54F1-45EE-A6D8-FB283C1A6A69}"/>
              </a:ext>
            </a:extLst>
          </p:cNvPr>
          <p:cNvPicPr>
            <a:picLocks noChangeAspect="1"/>
          </p:cNvPicPr>
          <p:nvPr/>
        </p:nvPicPr>
        <p:blipFill>
          <a:blip r:embed="rId2"/>
          <a:stretch>
            <a:fillRect/>
          </a:stretch>
        </p:blipFill>
        <p:spPr>
          <a:xfrm>
            <a:off x="3885567" y="1812928"/>
            <a:ext cx="3536165" cy="4397342"/>
          </a:xfrm>
          <a:prstGeom prst="rect">
            <a:avLst/>
          </a:prstGeom>
        </p:spPr>
      </p:pic>
      <p:sp>
        <p:nvSpPr>
          <p:cNvPr id="3" name="Slide Number Placeholder 2">
            <a:extLst>
              <a:ext uri="{FF2B5EF4-FFF2-40B4-BE49-F238E27FC236}">
                <a16:creationId xmlns:a16="http://schemas.microsoft.com/office/drawing/2014/main" id="{A15C72BC-288E-4CCD-7D85-9A1A2490CD07}"/>
              </a:ext>
            </a:extLst>
          </p:cNvPr>
          <p:cNvSpPr>
            <a:spLocks noGrp="1"/>
          </p:cNvSpPr>
          <p:nvPr>
            <p:ph type="sldNum" sz="quarter" idx="12"/>
          </p:nvPr>
        </p:nvSpPr>
        <p:spPr/>
        <p:txBody>
          <a:bodyPr/>
          <a:lstStyle/>
          <a:p>
            <a:fld id="{8F4EA2E9-26C9-4DAA-A1D0-C1E9DF4F73A8}" type="slidenum">
              <a:rPr lang="en-US" smtClean="0"/>
              <a:t>33</a:t>
            </a:fld>
            <a:endParaRPr lang="en-US"/>
          </a:p>
        </p:txBody>
      </p:sp>
    </p:spTree>
    <p:extLst>
      <p:ext uri="{BB962C8B-B14F-4D97-AF65-F5344CB8AC3E}">
        <p14:creationId xmlns:p14="http://schemas.microsoft.com/office/powerpoint/2010/main" val="160808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Numerical Study</a:t>
            </a:r>
          </a:p>
        </p:txBody>
      </p:sp>
      <p:sp>
        <p:nvSpPr>
          <p:cNvPr id="7" name="TextBox 6">
            <a:extLst>
              <a:ext uri="{FF2B5EF4-FFF2-40B4-BE49-F238E27FC236}">
                <a16:creationId xmlns:a16="http://schemas.microsoft.com/office/drawing/2014/main" id="{98540D53-DB0A-4CA3-A6D4-962CDB6A0616}"/>
              </a:ext>
            </a:extLst>
          </p:cNvPr>
          <p:cNvSpPr txBox="1"/>
          <p:nvPr/>
        </p:nvSpPr>
        <p:spPr>
          <a:xfrm>
            <a:off x="220670" y="1530889"/>
            <a:ext cx="6331050" cy="50276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Result Analysis – Power Requirement</a:t>
            </a:r>
            <a:endParaRPr kumimoji="0" lang="en-US" sz="1800" b="1" i="1" u="none" strike="noStrike" kern="2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mn-cs"/>
            </a:endParaRPr>
          </a:p>
        </p:txBody>
      </p:sp>
      <p:sp>
        <p:nvSpPr>
          <p:cNvPr id="24" name="TextBox 23">
            <a:extLst>
              <a:ext uri="{FF2B5EF4-FFF2-40B4-BE49-F238E27FC236}">
                <a16:creationId xmlns:a16="http://schemas.microsoft.com/office/drawing/2014/main" id="{98C884F2-75E2-43B4-9854-2D1D4BED53AA}"/>
              </a:ext>
            </a:extLst>
          </p:cNvPr>
          <p:cNvSpPr txBox="1"/>
          <p:nvPr/>
        </p:nvSpPr>
        <p:spPr>
          <a:xfrm>
            <a:off x="196530" y="2624548"/>
            <a:ext cx="2262586" cy="378565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Power requirement is evenly distributed across vertiport at most times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There are only certain time instants, which require high energy supply.</a:t>
            </a:r>
          </a:p>
        </p:txBody>
      </p:sp>
      <p:grpSp>
        <p:nvGrpSpPr>
          <p:cNvPr id="42" name="Group 41">
            <a:extLst>
              <a:ext uri="{FF2B5EF4-FFF2-40B4-BE49-F238E27FC236}">
                <a16:creationId xmlns:a16="http://schemas.microsoft.com/office/drawing/2014/main" id="{834C147F-7FFE-493D-8F8C-5313D9DA7FFD}"/>
              </a:ext>
            </a:extLst>
          </p:cNvPr>
          <p:cNvGrpSpPr/>
          <p:nvPr/>
        </p:nvGrpSpPr>
        <p:grpSpPr>
          <a:xfrm>
            <a:off x="2729847" y="2309780"/>
            <a:ext cx="8890103" cy="4275862"/>
            <a:chOff x="2729847" y="2309780"/>
            <a:chExt cx="8890103" cy="4275862"/>
          </a:xfrm>
        </p:grpSpPr>
        <p:pic>
          <p:nvPicPr>
            <p:cNvPr id="27" name="Picture 26">
              <a:extLst>
                <a:ext uri="{FF2B5EF4-FFF2-40B4-BE49-F238E27FC236}">
                  <a16:creationId xmlns:a16="http://schemas.microsoft.com/office/drawing/2014/main" id="{82D57B8F-2F14-4CEC-B4A1-E32740813B7B}"/>
                </a:ext>
              </a:extLst>
            </p:cNvPr>
            <p:cNvPicPr>
              <a:picLocks noChangeAspect="1"/>
            </p:cNvPicPr>
            <p:nvPr/>
          </p:nvPicPr>
          <p:blipFill>
            <a:blip r:embed="rId2"/>
            <a:stretch>
              <a:fillRect/>
            </a:stretch>
          </p:blipFill>
          <p:spPr>
            <a:xfrm>
              <a:off x="2729847" y="2309781"/>
              <a:ext cx="2937734" cy="2137932"/>
            </a:xfrm>
            <a:prstGeom prst="rect">
              <a:avLst/>
            </a:prstGeom>
          </p:spPr>
        </p:pic>
        <p:pic>
          <p:nvPicPr>
            <p:cNvPr id="29" name="Picture 28">
              <a:extLst>
                <a:ext uri="{FF2B5EF4-FFF2-40B4-BE49-F238E27FC236}">
                  <a16:creationId xmlns:a16="http://schemas.microsoft.com/office/drawing/2014/main" id="{385EDFCA-AEF5-419C-8866-A3C9559E23CD}"/>
                </a:ext>
              </a:extLst>
            </p:cNvPr>
            <p:cNvPicPr>
              <a:picLocks noChangeAspect="1"/>
            </p:cNvPicPr>
            <p:nvPr/>
          </p:nvPicPr>
          <p:blipFill>
            <a:blip r:embed="rId3"/>
            <a:stretch>
              <a:fillRect/>
            </a:stretch>
          </p:blipFill>
          <p:spPr>
            <a:xfrm>
              <a:off x="5667581" y="2309781"/>
              <a:ext cx="2937734" cy="2137932"/>
            </a:xfrm>
            <a:prstGeom prst="rect">
              <a:avLst/>
            </a:prstGeom>
          </p:spPr>
        </p:pic>
        <p:pic>
          <p:nvPicPr>
            <p:cNvPr id="31" name="Picture 30">
              <a:extLst>
                <a:ext uri="{FF2B5EF4-FFF2-40B4-BE49-F238E27FC236}">
                  <a16:creationId xmlns:a16="http://schemas.microsoft.com/office/drawing/2014/main" id="{EFAE76B1-6832-4E27-BDE0-D2F32F33745F}"/>
                </a:ext>
              </a:extLst>
            </p:cNvPr>
            <p:cNvPicPr>
              <a:picLocks noChangeAspect="1"/>
            </p:cNvPicPr>
            <p:nvPr/>
          </p:nvPicPr>
          <p:blipFill>
            <a:blip r:embed="rId4"/>
            <a:stretch>
              <a:fillRect/>
            </a:stretch>
          </p:blipFill>
          <p:spPr>
            <a:xfrm>
              <a:off x="8605315" y="2309780"/>
              <a:ext cx="3014635" cy="2137930"/>
            </a:xfrm>
            <a:prstGeom prst="rect">
              <a:avLst/>
            </a:prstGeom>
          </p:spPr>
        </p:pic>
        <p:pic>
          <p:nvPicPr>
            <p:cNvPr id="33" name="Picture 32">
              <a:extLst>
                <a:ext uri="{FF2B5EF4-FFF2-40B4-BE49-F238E27FC236}">
                  <a16:creationId xmlns:a16="http://schemas.microsoft.com/office/drawing/2014/main" id="{60F9569B-B8FD-4E65-A635-E431274BBF1F}"/>
                </a:ext>
              </a:extLst>
            </p:cNvPr>
            <p:cNvPicPr>
              <a:picLocks noChangeAspect="1"/>
            </p:cNvPicPr>
            <p:nvPr/>
          </p:nvPicPr>
          <p:blipFill>
            <a:blip r:embed="rId5"/>
            <a:stretch>
              <a:fillRect/>
            </a:stretch>
          </p:blipFill>
          <p:spPr>
            <a:xfrm>
              <a:off x="2729847" y="4447710"/>
              <a:ext cx="2937734" cy="2083394"/>
            </a:xfrm>
            <a:prstGeom prst="rect">
              <a:avLst/>
            </a:prstGeom>
          </p:spPr>
        </p:pic>
        <p:pic>
          <p:nvPicPr>
            <p:cNvPr id="35" name="Picture 34">
              <a:extLst>
                <a:ext uri="{FF2B5EF4-FFF2-40B4-BE49-F238E27FC236}">
                  <a16:creationId xmlns:a16="http://schemas.microsoft.com/office/drawing/2014/main" id="{F9ECE099-2C98-4ACB-BBC2-B09A7558F89C}"/>
                </a:ext>
              </a:extLst>
            </p:cNvPr>
            <p:cNvPicPr>
              <a:picLocks noChangeAspect="1"/>
            </p:cNvPicPr>
            <p:nvPr/>
          </p:nvPicPr>
          <p:blipFill>
            <a:blip r:embed="rId6"/>
            <a:stretch>
              <a:fillRect/>
            </a:stretch>
          </p:blipFill>
          <p:spPr>
            <a:xfrm>
              <a:off x="5667581" y="4447710"/>
              <a:ext cx="2937734" cy="2137932"/>
            </a:xfrm>
            <a:prstGeom prst="rect">
              <a:avLst/>
            </a:prstGeom>
          </p:spPr>
        </p:pic>
        <p:pic>
          <p:nvPicPr>
            <p:cNvPr id="41" name="Picture 40">
              <a:extLst>
                <a:ext uri="{FF2B5EF4-FFF2-40B4-BE49-F238E27FC236}">
                  <a16:creationId xmlns:a16="http://schemas.microsoft.com/office/drawing/2014/main" id="{F49FDE45-A55C-49D8-BB97-BF494E97FFD2}"/>
                </a:ext>
              </a:extLst>
            </p:cNvPr>
            <p:cNvPicPr>
              <a:picLocks noChangeAspect="1"/>
            </p:cNvPicPr>
            <p:nvPr/>
          </p:nvPicPr>
          <p:blipFill>
            <a:blip r:embed="rId7"/>
            <a:stretch>
              <a:fillRect/>
            </a:stretch>
          </p:blipFill>
          <p:spPr>
            <a:xfrm>
              <a:off x="8605315" y="4447710"/>
              <a:ext cx="2937734" cy="2137932"/>
            </a:xfrm>
            <a:prstGeom prst="rect">
              <a:avLst/>
            </a:prstGeom>
          </p:spPr>
        </p:pic>
      </p:grpSp>
      <p:sp>
        <p:nvSpPr>
          <p:cNvPr id="3" name="Slide Number Placeholder 2">
            <a:extLst>
              <a:ext uri="{FF2B5EF4-FFF2-40B4-BE49-F238E27FC236}">
                <a16:creationId xmlns:a16="http://schemas.microsoft.com/office/drawing/2014/main" id="{E3FCC332-9240-FD7C-1714-4D7072E8125E}"/>
              </a:ext>
            </a:extLst>
          </p:cNvPr>
          <p:cNvSpPr>
            <a:spLocks noGrp="1"/>
          </p:cNvSpPr>
          <p:nvPr>
            <p:ph type="sldNum" sz="quarter" idx="12"/>
          </p:nvPr>
        </p:nvSpPr>
        <p:spPr/>
        <p:txBody>
          <a:bodyPr/>
          <a:lstStyle/>
          <a:p>
            <a:fld id="{8F4EA2E9-26C9-4DAA-A1D0-C1E9DF4F73A8}" type="slidenum">
              <a:rPr lang="en-US" smtClean="0"/>
              <a:t>34</a:t>
            </a:fld>
            <a:endParaRPr lang="en-US"/>
          </a:p>
        </p:txBody>
      </p:sp>
    </p:spTree>
    <p:extLst>
      <p:ext uri="{BB962C8B-B14F-4D97-AF65-F5344CB8AC3E}">
        <p14:creationId xmlns:p14="http://schemas.microsoft.com/office/powerpoint/2010/main" val="1962947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Numerical Study</a:t>
            </a:r>
          </a:p>
        </p:txBody>
      </p:sp>
      <p:sp>
        <p:nvSpPr>
          <p:cNvPr id="7" name="TextBox 6">
            <a:extLst>
              <a:ext uri="{FF2B5EF4-FFF2-40B4-BE49-F238E27FC236}">
                <a16:creationId xmlns:a16="http://schemas.microsoft.com/office/drawing/2014/main" id="{98540D53-DB0A-4CA3-A6D4-962CDB6A0616}"/>
              </a:ext>
            </a:extLst>
          </p:cNvPr>
          <p:cNvSpPr txBox="1"/>
          <p:nvPr/>
        </p:nvSpPr>
        <p:spPr>
          <a:xfrm>
            <a:off x="220670" y="1530889"/>
            <a:ext cx="6331050" cy="50276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Result Analysis – Charging Process</a:t>
            </a:r>
            <a:endParaRPr kumimoji="0" lang="en-US" sz="1800" b="1" i="1" u="none" strike="noStrike" kern="2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mn-cs"/>
            </a:endParaRPr>
          </a:p>
        </p:txBody>
      </p:sp>
      <p:sp>
        <p:nvSpPr>
          <p:cNvPr id="24" name="TextBox 23">
            <a:extLst>
              <a:ext uri="{FF2B5EF4-FFF2-40B4-BE49-F238E27FC236}">
                <a16:creationId xmlns:a16="http://schemas.microsoft.com/office/drawing/2014/main" id="{98C884F2-75E2-43B4-9854-2D1D4BED53AA}"/>
              </a:ext>
            </a:extLst>
          </p:cNvPr>
          <p:cNvSpPr txBox="1"/>
          <p:nvPr/>
        </p:nvSpPr>
        <p:spPr>
          <a:xfrm>
            <a:off x="196529" y="2624548"/>
            <a:ext cx="2271463" cy="409342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vertiports with high demand, eVTOLs generally have low SoC charged before serving passengers.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vertiports with low demand, SoC charged for eVTOLs varies.</a:t>
            </a:r>
          </a:p>
        </p:txBody>
      </p:sp>
      <p:grpSp>
        <p:nvGrpSpPr>
          <p:cNvPr id="36" name="Group 35">
            <a:extLst>
              <a:ext uri="{FF2B5EF4-FFF2-40B4-BE49-F238E27FC236}">
                <a16:creationId xmlns:a16="http://schemas.microsoft.com/office/drawing/2014/main" id="{7011D28F-D8E1-4710-B00F-0A13B4607EA0}"/>
              </a:ext>
            </a:extLst>
          </p:cNvPr>
          <p:cNvGrpSpPr/>
          <p:nvPr/>
        </p:nvGrpSpPr>
        <p:grpSpPr>
          <a:xfrm>
            <a:off x="2835333" y="2346211"/>
            <a:ext cx="8938626" cy="4291776"/>
            <a:chOff x="2835333" y="2346211"/>
            <a:chExt cx="8938626" cy="4291776"/>
          </a:xfrm>
        </p:grpSpPr>
        <p:pic>
          <p:nvPicPr>
            <p:cNvPr id="20" name="Picture 19">
              <a:extLst>
                <a:ext uri="{FF2B5EF4-FFF2-40B4-BE49-F238E27FC236}">
                  <a16:creationId xmlns:a16="http://schemas.microsoft.com/office/drawing/2014/main" id="{29172ADB-D463-409F-B96E-DB0D9FF0C437}"/>
                </a:ext>
              </a:extLst>
            </p:cNvPr>
            <p:cNvPicPr>
              <a:picLocks noChangeAspect="1"/>
            </p:cNvPicPr>
            <p:nvPr/>
          </p:nvPicPr>
          <p:blipFill>
            <a:blip r:embed="rId2"/>
            <a:stretch>
              <a:fillRect/>
            </a:stretch>
          </p:blipFill>
          <p:spPr>
            <a:xfrm>
              <a:off x="2835333" y="2346212"/>
              <a:ext cx="2979542" cy="2145888"/>
            </a:xfrm>
            <a:prstGeom prst="rect">
              <a:avLst/>
            </a:prstGeom>
          </p:spPr>
        </p:pic>
        <p:pic>
          <p:nvPicPr>
            <p:cNvPr id="22" name="Picture 21">
              <a:extLst>
                <a:ext uri="{FF2B5EF4-FFF2-40B4-BE49-F238E27FC236}">
                  <a16:creationId xmlns:a16="http://schemas.microsoft.com/office/drawing/2014/main" id="{6C046524-B075-47D0-A972-CA6386386572}"/>
                </a:ext>
              </a:extLst>
            </p:cNvPr>
            <p:cNvPicPr>
              <a:picLocks noChangeAspect="1"/>
            </p:cNvPicPr>
            <p:nvPr/>
          </p:nvPicPr>
          <p:blipFill>
            <a:blip r:embed="rId3"/>
            <a:stretch>
              <a:fillRect/>
            </a:stretch>
          </p:blipFill>
          <p:spPr>
            <a:xfrm>
              <a:off x="5814875" y="2346212"/>
              <a:ext cx="2979542" cy="2145888"/>
            </a:xfrm>
            <a:prstGeom prst="rect">
              <a:avLst/>
            </a:prstGeom>
          </p:spPr>
        </p:pic>
        <p:pic>
          <p:nvPicPr>
            <p:cNvPr id="25" name="Picture 24">
              <a:extLst>
                <a:ext uri="{FF2B5EF4-FFF2-40B4-BE49-F238E27FC236}">
                  <a16:creationId xmlns:a16="http://schemas.microsoft.com/office/drawing/2014/main" id="{17916DAE-ACCB-44FA-A3AA-386E71E20D29}"/>
                </a:ext>
              </a:extLst>
            </p:cNvPr>
            <p:cNvPicPr>
              <a:picLocks noChangeAspect="1"/>
            </p:cNvPicPr>
            <p:nvPr/>
          </p:nvPicPr>
          <p:blipFill>
            <a:blip r:embed="rId4"/>
            <a:stretch>
              <a:fillRect/>
            </a:stretch>
          </p:blipFill>
          <p:spPr>
            <a:xfrm>
              <a:off x="8794417" y="2346211"/>
              <a:ext cx="2979542" cy="2145888"/>
            </a:xfrm>
            <a:prstGeom prst="rect">
              <a:avLst/>
            </a:prstGeom>
          </p:spPr>
        </p:pic>
        <p:pic>
          <p:nvPicPr>
            <p:cNvPr id="28" name="Picture 27">
              <a:extLst>
                <a:ext uri="{FF2B5EF4-FFF2-40B4-BE49-F238E27FC236}">
                  <a16:creationId xmlns:a16="http://schemas.microsoft.com/office/drawing/2014/main" id="{B07EA76D-1CDC-4CB3-84BE-0498556E989E}"/>
                </a:ext>
              </a:extLst>
            </p:cNvPr>
            <p:cNvPicPr>
              <a:picLocks noChangeAspect="1"/>
            </p:cNvPicPr>
            <p:nvPr/>
          </p:nvPicPr>
          <p:blipFill>
            <a:blip r:embed="rId5"/>
            <a:stretch>
              <a:fillRect/>
            </a:stretch>
          </p:blipFill>
          <p:spPr>
            <a:xfrm>
              <a:off x="2835333" y="4492099"/>
              <a:ext cx="2979542" cy="2145888"/>
            </a:xfrm>
            <a:prstGeom prst="rect">
              <a:avLst/>
            </a:prstGeom>
          </p:spPr>
        </p:pic>
        <p:pic>
          <p:nvPicPr>
            <p:cNvPr id="30" name="Picture 29">
              <a:extLst>
                <a:ext uri="{FF2B5EF4-FFF2-40B4-BE49-F238E27FC236}">
                  <a16:creationId xmlns:a16="http://schemas.microsoft.com/office/drawing/2014/main" id="{47D02AB5-D37C-4B11-9593-25C95D9A33E8}"/>
                </a:ext>
              </a:extLst>
            </p:cNvPr>
            <p:cNvPicPr>
              <a:picLocks noChangeAspect="1"/>
            </p:cNvPicPr>
            <p:nvPr/>
          </p:nvPicPr>
          <p:blipFill>
            <a:blip r:embed="rId6"/>
            <a:stretch>
              <a:fillRect/>
            </a:stretch>
          </p:blipFill>
          <p:spPr>
            <a:xfrm>
              <a:off x="5814875" y="4492098"/>
              <a:ext cx="2979542" cy="2145888"/>
            </a:xfrm>
            <a:prstGeom prst="rect">
              <a:avLst/>
            </a:prstGeom>
          </p:spPr>
        </p:pic>
        <p:pic>
          <p:nvPicPr>
            <p:cNvPr id="32" name="Picture 31">
              <a:extLst>
                <a:ext uri="{FF2B5EF4-FFF2-40B4-BE49-F238E27FC236}">
                  <a16:creationId xmlns:a16="http://schemas.microsoft.com/office/drawing/2014/main" id="{4EEDE5F3-E039-4780-B7FB-C5537192452F}"/>
                </a:ext>
              </a:extLst>
            </p:cNvPr>
            <p:cNvPicPr>
              <a:picLocks noChangeAspect="1"/>
            </p:cNvPicPr>
            <p:nvPr/>
          </p:nvPicPr>
          <p:blipFill>
            <a:blip r:embed="rId7"/>
            <a:stretch>
              <a:fillRect/>
            </a:stretch>
          </p:blipFill>
          <p:spPr>
            <a:xfrm>
              <a:off x="8794417" y="4492096"/>
              <a:ext cx="2973040" cy="2141205"/>
            </a:xfrm>
            <a:prstGeom prst="rect">
              <a:avLst/>
            </a:prstGeom>
          </p:spPr>
        </p:pic>
      </p:grpSp>
      <p:sp>
        <p:nvSpPr>
          <p:cNvPr id="3" name="Slide Number Placeholder 2">
            <a:extLst>
              <a:ext uri="{FF2B5EF4-FFF2-40B4-BE49-F238E27FC236}">
                <a16:creationId xmlns:a16="http://schemas.microsoft.com/office/drawing/2014/main" id="{62C195F1-45E4-9AD7-71DC-790BCBB97024}"/>
              </a:ext>
            </a:extLst>
          </p:cNvPr>
          <p:cNvSpPr>
            <a:spLocks noGrp="1"/>
          </p:cNvSpPr>
          <p:nvPr>
            <p:ph type="sldNum" sz="quarter" idx="12"/>
          </p:nvPr>
        </p:nvSpPr>
        <p:spPr/>
        <p:txBody>
          <a:bodyPr/>
          <a:lstStyle/>
          <a:p>
            <a:fld id="{8F4EA2E9-26C9-4DAA-A1D0-C1E9DF4F73A8}" type="slidenum">
              <a:rPr lang="en-US" smtClean="0"/>
              <a:t>35</a:t>
            </a:fld>
            <a:endParaRPr lang="en-US"/>
          </a:p>
        </p:txBody>
      </p:sp>
    </p:spTree>
    <p:extLst>
      <p:ext uri="{BB962C8B-B14F-4D97-AF65-F5344CB8AC3E}">
        <p14:creationId xmlns:p14="http://schemas.microsoft.com/office/powerpoint/2010/main" val="3487835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Numerical Study</a:t>
            </a:r>
          </a:p>
        </p:txBody>
      </p:sp>
      <p:sp>
        <p:nvSpPr>
          <p:cNvPr id="7" name="TextBox 6">
            <a:extLst>
              <a:ext uri="{FF2B5EF4-FFF2-40B4-BE49-F238E27FC236}">
                <a16:creationId xmlns:a16="http://schemas.microsoft.com/office/drawing/2014/main" id="{98540D53-DB0A-4CA3-A6D4-962CDB6A0616}"/>
              </a:ext>
            </a:extLst>
          </p:cNvPr>
          <p:cNvSpPr txBox="1"/>
          <p:nvPr/>
        </p:nvSpPr>
        <p:spPr>
          <a:xfrm>
            <a:off x="1845283" y="2374268"/>
            <a:ext cx="7911275" cy="161076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Brief Conclusion: </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2200" dirty="0">
                <a:solidFill>
                  <a:prstClr val="black"/>
                </a:solidFill>
                <a:latin typeface="Times New Roman" panose="02020603050405020304" pitchFamily="18" charset="0"/>
                <a:ea typeface="DengXian" panose="02010600030101010101" pitchFamily="2" charset="-122"/>
              </a:rPr>
              <a:t>Severe block may exist for certain vertiports. </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u="none" strike="noStrike" kern="2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mn-cs"/>
              </a:rPr>
              <a:t>Supply </a:t>
            </a:r>
            <a:r>
              <a:rPr lang="en-US" kern="2200" dirty="0">
                <a:solidFill>
                  <a:prstClr val="black"/>
                </a:solidFill>
                <a:latin typeface="Times New Roman" panose="02020603050405020304" pitchFamily="18" charset="0"/>
                <a:ea typeface="DengXian" panose="02010600030101010101" pitchFamily="2" charset="-122"/>
              </a:rPr>
              <a:t>cannot satisfy the demand.</a:t>
            </a:r>
          </a:p>
          <a:p>
            <a:pPr marL="742950" lvl="1" indent="-285750" defTabSz="914377">
              <a:buFont typeface="Arial" panose="020B0604020202020204" pitchFamily="34" charset="0"/>
              <a:buChar char="•"/>
              <a:defRPr/>
            </a:pPr>
            <a:r>
              <a:rPr kumimoji="0" lang="en-US" b="1" u="none" strike="noStrike" kern="2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mn-cs"/>
              </a:rPr>
              <a:t>Increase eVTOL fleet size.</a:t>
            </a:r>
          </a:p>
          <a:p>
            <a:pPr marL="742950" lvl="1" indent="-285750" defTabSz="914377">
              <a:buFont typeface="Arial" panose="020B0604020202020204" pitchFamily="34" charset="0"/>
              <a:buChar char="•"/>
              <a:defRPr/>
            </a:pPr>
            <a:r>
              <a:rPr lang="en-US" b="1" kern="2200" dirty="0">
                <a:solidFill>
                  <a:prstClr val="black"/>
                </a:solidFill>
                <a:latin typeface="Times New Roman" panose="02020603050405020304" pitchFamily="18" charset="0"/>
                <a:ea typeface="DengXian" panose="02010600030101010101" pitchFamily="2" charset="-122"/>
              </a:rPr>
              <a:t>Increase both eVTOL fleet size and vertiport capacity.</a:t>
            </a:r>
            <a:endParaRPr kumimoji="0" lang="en-US" b="1" u="none" strike="noStrike" kern="2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mn-cs"/>
            </a:endParaRPr>
          </a:p>
        </p:txBody>
      </p:sp>
      <p:sp>
        <p:nvSpPr>
          <p:cNvPr id="3" name="Slide Number Placeholder 2">
            <a:extLst>
              <a:ext uri="{FF2B5EF4-FFF2-40B4-BE49-F238E27FC236}">
                <a16:creationId xmlns:a16="http://schemas.microsoft.com/office/drawing/2014/main" id="{C38EC4C3-CE1A-6EFA-5910-777BCC52E043}"/>
              </a:ext>
            </a:extLst>
          </p:cNvPr>
          <p:cNvSpPr>
            <a:spLocks noGrp="1"/>
          </p:cNvSpPr>
          <p:nvPr>
            <p:ph type="sldNum" sz="quarter" idx="12"/>
          </p:nvPr>
        </p:nvSpPr>
        <p:spPr/>
        <p:txBody>
          <a:bodyPr/>
          <a:lstStyle/>
          <a:p>
            <a:fld id="{8F4EA2E9-26C9-4DAA-A1D0-C1E9DF4F73A8}" type="slidenum">
              <a:rPr lang="en-US" smtClean="0"/>
              <a:t>36</a:t>
            </a:fld>
            <a:endParaRPr lang="en-US"/>
          </a:p>
        </p:txBody>
      </p:sp>
    </p:spTree>
    <p:extLst>
      <p:ext uri="{BB962C8B-B14F-4D97-AF65-F5344CB8AC3E}">
        <p14:creationId xmlns:p14="http://schemas.microsoft.com/office/powerpoint/2010/main" val="1174712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Numerical Study</a:t>
            </a:r>
          </a:p>
        </p:txBody>
      </p:sp>
      <p:sp>
        <p:nvSpPr>
          <p:cNvPr id="7" name="TextBox 6">
            <a:extLst>
              <a:ext uri="{FF2B5EF4-FFF2-40B4-BE49-F238E27FC236}">
                <a16:creationId xmlns:a16="http://schemas.microsoft.com/office/drawing/2014/main" id="{98540D53-DB0A-4CA3-A6D4-962CDB6A0616}"/>
              </a:ext>
            </a:extLst>
          </p:cNvPr>
          <p:cNvSpPr txBox="1"/>
          <p:nvPr/>
        </p:nvSpPr>
        <p:spPr>
          <a:xfrm>
            <a:off x="371590" y="1690688"/>
            <a:ext cx="7911275" cy="50276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Expand capacity of blocked vertiports</a:t>
            </a:r>
            <a:endParaRPr kumimoji="0" lang="en-US" sz="1800" b="1" i="0" u="none" strike="noStrike" kern="2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mn-cs"/>
            </a:endParaRPr>
          </a:p>
        </p:txBody>
      </p:sp>
      <p:pic>
        <p:nvPicPr>
          <p:cNvPr id="4" name="Picture 3">
            <a:extLst>
              <a:ext uri="{FF2B5EF4-FFF2-40B4-BE49-F238E27FC236}">
                <a16:creationId xmlns:a16="http://schemas.microsoft.com/office/drawing/2014/main" id="{7A400E8B-1757-4CE2-BC15-E7945A59CB75}"/>
              </a:ext>
            </a:extLst>
          </p:cNvPr>
          <p:cNvPicPr>
            <a:picLocks noChangeAspect="1"/>
          </p:cNvPicPr>
          <p:nvPr/>
        </p:nvPicPr>
        <p:blipFill>
          <a:blip r:embed="rId2"/>
          <a:stretch>
            <a:fillRect/>
          </a:stretch>
        </p:blipFill>
        <p:spPr>
          <a:xfrm>
            <a:off x="5586212" y="2361732"/>
            <a:ext cx="3474416" cy="3993502"/>
          </a:xfrm>
          <a:prstGeom prst="rect">
            <a:avLst/>
          </a:prstGeom>
        </p:spPr>
      </p:pic>
      <p:sp>
        <p:nvSpPr>
          <p:cNvPr id="8" name="TextBox 7">
            <a:extLst>
              <a:ext uri="{FF2B5EF4-FFF2-40B4-BE49-F238E27FC236}">
                <a16:creationId xmlns:a16="http://schemas.microsoft.com/office/drawing/2014/main" id="{A333DBF1-5C27-456A-AE81-EC7CE9C6665C}"/>
              </a:ext>
            </a:extLst>
          </p:cNvPr>
          <p:cNvSpPr txBox="1"/>
          <p:nvPr/>
        </p:nvSpPr>
        <p:spPr>
          <a:xfrm>
            <a:off x="810087" y="2655293"/>
            <a:ext cx="3474416" cy="646331"/>
          </a:xfrm>
          <a:prstGeom prst="rect">
            <a:avLst/>
          </a:prstGeom>
          <a:noFill/>
        </p:spPr>
        <p:txBody>
          <a:bodyPr wrap="square">
            <a:spAutoFit/>
          </a:bodyPr>
          <a:lstStyle/>
          <a:p>
            <a:r>
              <a:rPr lang="en-US" sz="1800" dirty="0">
                <a:effectLst/>
                <a:latin typeface="Times New Roman" panose="02020603050405020304" pitchFamily="18" charset="0"/>
                <a:ea typeface="SimSun" panose="02010600030101010101" pitchFamily="2" charset="-122"/>
              </a:rPr>
              <a:t>Total number of served passengers decreases from 1738 to 1029 </a:t>
            </a:r>
            <a:endParaRPr lang="en-US" dirty="0"/>
          </a:p>
        </p:txBody>
      </p:sp>
      <p:sp>
        <p:nvSpPr>
          <p:cNvPr id="3" name="Slide Number Placeholder 2">
            <a:extLst>
              <a:ext uri="{FF2B5EF4-FFF2-40B4-BE49-F238E27FC236}">
                <a16:creationId xmlns:a16="http://schemas.microsoft.com/office/drawing/2014/main" id="{01F2A6BD-4EB1-BE60-F4E2-CABEF3EC57AA}"/>
              </a:ext>
            </a:extLst>
          </p:cNvPr>
          <p:cNvSpPr>
            <a:spLocks noGrp="1"/>
          </p:cNvSpPr>
          <p:nvPr>
            <p:ph type="sldNum" sz="quarter" idx="12"/>
          </p:nvPr>
        </p:nvSpPr>
        <p:spPr/>
        <p:txBody>
          <a:bodyPr/>
          <a:lstStyle/>
          <a:p>
            <a:fld id="{8F4EA2E9-26C9-4DAA-A1D0-C1E9DF4F73A8}" type="slidenum">
              <a:rPr lang="en-US" smtClean="0"/>
              <a:t>37</a:t>
            </a:fld>
            <a:endParaRPr lang="en-US"/>
          </a:p>
        </p:txBody>
      </p:sp>
    </p:spTree>
    <p:extLst>
      <p:ext uri="{BB962C8B-B14F-4D97-AF65-F5344CB8AC3E}">
        <p14:creationId xmlns:p14="http://schemas.microsoft.com/office/powerpoint/2010/main" val="961078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Numerical Study</a:t>
            </a:r>
          </a:p>
        </p:txBody>
      </p:sp>
      <p:sp>
        <p:nvSpPr>
          <p:cNvPr id="5" name="TextBox 4">
            <a:extLst>
              <a:ext uri="{FF2B5EF4-FFF2-40B4-BE49-F238E27FC236}">
                <a16:creationId xmlns:a16="http://schemas.microsoft.com/office/drawing/2014/main" id="{D49570AB-A21D-4DCC-A1C7-5431F8B1C360}"/>
              </a:ext>
            </a:extLst>
          </p:cNvPr>
          <p:cNvSpPr txBox="1"/>
          <p:nvPr/>
        </p:nvSpPr>
        <p:spPr>
          <a:xfrm>
            <a:off x="701734" y="2366103"/>
            <a:ext cx="3683835" cy="2585323"/>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dirty="0">
                <a:solidFill>
                  <a:prstClr val="black"/>
                </a:solidFill>
                <a:latin typeface="Calibri" panose="020F0502020204030204"/>
              </a:rPr>
              <a:t>Increase number of eVTOL to the number of staging pads at initial state.</a:t>
            </a:r>
          </a:p>
          <a:p>
            <a:pPr marL="285750" indent="-285750" defTabSz="9144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Number of served passengers decreased from </a:t>
            </a:r>
            <a:r>
              <a:rPr lang="en-US" dirty="0">
                <a:solidFill>
                  <a:prstClr val="black"/>
                </a:solidFill>
                <a:latin typeface="Calibri" panose="020F0502020204030204"/>
              </a:rPr>
              <a:t>1738 to 833. </a:t>
            </a:r>
          </a:p>
          <a:p>
            <a:pPr marL="285750" indent="-285750" defTabSz="9144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Facility usage rate de</a:t>
            </a:r>
            <a:r>
              <a:rPr lang="en-US" dirty="0">
                <a:solidFill>
                  <a:prstClr val="black"/>
                </a:solidFill>
                <a:latin typeface="Calibri" panose="020F0502020204030204"/>
              </a:rPr>
              <a:t>creases, which indicates severe block exists, an increase of block can be expected.</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30A7AA35-5708-4AF9-AA14-E12B706403F9}"/>
              </a:ext>
            </a:extLst>
          </p:cNvPr>
          <p:cNvGrpSpPr/>
          <p:nvPr/>
        </p:nvGrpSpPr>
        <p:grpSpPr>
          <a:xfrm>
            <a:off x="5152500" y="1877831"/>
            <a:ext cx="6033364" cy="4336702"/>
            <a:chOff x="2879816" y="1268015"/>
            <a:chExt cx="5349369" cy="3773092"/>
          </a:xfrm>
        </p:grpSpPr>
        <p:pic>
          <p:nvPicPr>
            <p:cNvPr id="8" name="Picture 7">
              <a:extLst>
                <a:ext uri="{FF2B5EF4-FFF2-40B4-BE49-F238E27FC236}">
                  <a16:creationId xmlns:a16="http://schemas.microsoft.com/office/drawing/2014/main" id="{E87455AC-7E47-4F35-ACDE-F580DFE14196}"/>
                </a:ext>
              </a:extLst>
            </p:cNvPr>
            <p:cNvPicPr>
              <a:picLocks noChangeAspect="1"/>
            </p:cNvPicPr>
            <p:nvPr/>
          </p:nvPicPr>
          <p:blipFill>
            <a:blip r:embed="rId2"/>
            <a:stretch>
              <a:fillRect/>
            </a:stretch>
          </p:blipFill>
          <p:spPr>
            <a:xfrm>
              <a:off x="2879816" y="1268015"/>
              <a:ext cx="2468377" cy="1777744"/>
            </a:xfrm>
            <a:prstGeom prst="rect">
              <a:avLst/>
            </a:prstGeom>
          </p:spPr>
        </p:pic>
        <p:pic>
          <p:nvPicPr>
            <p:cNvPr id="10" name="Picture 9">
              <a:extLst>
                <a:ext uri="{FF2B5EF4-FFF2-40B4-BE49-F238E27FC236}">
                  <a16:creationId xmlns:a16="http://schemas.microsoft.com/office/drawing/2014/main" id="{FFE00075-CC39-473C-B756-48F2FA7ABAA3}"/>
                </a:ext>
              </a:extLst>
            </p:cNvPr>
            <p:cNvPicPr>
              <a:picLocks noChangeAspect="1"/>
            </p:cNvPicPr>
            <p:nvPr/>
          </p:nvPicPr>
          <p:blipFill>
            <a:blip r:embed="rId3"/>
            <a:stretch>
              <a:fillRect/>
            </a:stretch>
          </p:blipFill>
          <p:spPr>
            <a:xfrm>
              <a:off x="2907060" y="3263364"/>
              <a:ext cx="2468377" cy="1777743"/>
            </a:xfrm>
            <a:prstGeom prst="rect">
              <a:avLst/>
            </a:prstGeom>
          </p:spPr>
        </p:pic>
        <p:pic>
          <p:nvPicPr>
            <p:cNvPr id="11" name="Picture 10">
              <a:extLst>
                <a:ext uri="{FF2B5EF4-FFF2-40B4-BE49-F238E27FC236}">
                  <a16:creationId xmlns:a16="http://schemas.microsoft.com/office/drawing/2014/main" id="{2838EA04-BAEA-45CD-BC52-E2287A447DBC}"/>
                </a:ext>
              </a:extLst>
            </p:cNvPr>
            <p:cNvPicPr>
              <a:picLocks noChangeAspect="1"/>
            </p:cNvPicPr>
            <p:nvPr/>
          </p:nvPicPr>
          <p:blipFill>
            <a:blip r:embed="rId4"/>
            <a:stretch>
              <a:fillRect/>
            </a:stretch>
          </p:blipFill>
          <p:spPr>
            <a:xfrm>
              <a:off x="5760807" y="1276580"/>
              <a:ext cx="2468378" cy="1769179"/>
            </a:xfrm>
            <a:prstGeom prst="rect">
              <a:avLst/>
            </a:prstGeom>
          </p:spPr>
        </p:pic>
        <p:pic>
          <p:nvPicPr>
            <p:cNvPr id="12" name="Picture 11">
              <a:extLst>
                <a:ext uri="{FF2B5EF4-FFF2-40B4-BE49-F238E27FC236}">
                  <a16:creationId xmlns:a16="http://schemas.microsoft.com/office/drawing/2014/main" id="{697E6C2A-A410-4B1C-AD0B-4DD692A31CDF}"/>
                </a:ext>
              </a:extLst>
            </p:cNvPr>
            <p:cNvPicPr>
              <a:picLocks noChangeAspect="1"/>
            </p:cNvPicPr>
            <p:nvPr/>
          </p:nvPicPr>
          <p:blipFill>
            <a:blip r:embed="rId5"/>
            <a:stretch>
              <a:fillRect/>
            </a:stretch>
          </p:blipFill>
          <p:spPr>
            <a:xfrm>
              <a:off x="5760808" y="3263363"/>
              <a:ext cx="2468377" cy="1777743"/>
            </a:xfrm>
            <a:prstGeom prst="rect">
              <a:avLst/>
            </a:prstGeom>
          </p:spPr>
        </p:pic>
        <p:sp>
          <p:nvSpPr>
            <p:cNvPr id="13" name="Arrow: Down 12">
              <a:extLst>
                <a:ext uri="{FF2B5EF4-FFF2-40B4-BE49-F238E27FC236}">
                  <a16:creationId xmlns:a16="http://schemas.microsoft.com/office/drawing/2014/main" id="{574F8B43-5840-401D-9D8C-DA7E7F35DB13}"/>
                </a:ext>
              </a:extLst>
            </p:cNvPr>
            <p:cNvSpPr/>
            <p:nvPr/>
          </p:nvSpPr>
          <p:spPr>
            <a:xfrm>
              <a:off x="4067066" y="3045759"/>
              <a:ext cx="148364" cy="217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312DE01F-DEC9-4BFB-AF7A-61428830DD5D}"/>
                </a:ext>
              </a:extLst>
            </p:cNvPr>
            <p:cNvSpPr/>
            <p:nvPr/>
          </p:nvSpPr>
          <p:spPr>
            <a:xfrm>
              <a:off x="6976267" y="3045757"/>
              <a:ext cx="148364" cy="217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C68D2049-68AB-454A-8F29-7C92183785D7}"/>
              </a:ext>
            </a:extLst>
          </p:cNvPr>
          <p:cNvSpPr txBox="1"/>
          <p:nvPr/>
        </p:nvSpPr>
        <p:spPr>
          <a:xfrm>
            <a:off x="220670" y="1530889"/>
            <a:ext cx="6331050" cy="50276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Result Analysis – Supply Variation</a:t>
            </a:r>
            <a:endParaRPr kumimoji="0" lang="en-US" sz="1800" b="1" i="1" u="none" strike="noStrike" kern="2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mn-cs"/>
            </a:endParaRPr>
          </a:p>
        </p:txBody>
      </p:sp>
      <p:sp>
        <p:nvSpPr>
          <p:cNvPr id="3" name="Slide Number Placeholder 2">
            <a:extLst>
              <a:ext uri="{FF2B5EF4-FFF2-40B4-BE49-F238E27FC236}">
                <a16:creationId xmlns:a16="http://schemas.microsoft.com/office/drawing/2014/main" id="{C9A00E29-5D00-D9CD-7995-7D18F1C31A4D}"/>
              </a:ext>
            </a:extLst>
          </p:cNvPr>
          <p:cNvSpPr>
            <a:spLocks noGrp="1"/>
          </p:cNvSpPr>
          <p:nvPr>
            <p:ph type="sldNum" sz="quarter" idx="12"/>
          </p:nvPr>
        </p:nvSpPr>
        <p:spPr/>
        <p:txBody>
          <a:bodyPr/>
          <a:lstStyle/>
          <a:p>
            <a:fld id="{8F4EA2E9-26C9-4DAA-A1D0-C1E9DF4F73A8}" type="slidenum">
              <a:rPr lang="en-US" smtClean="0"/>
              <a:t>38</a:t>
            </a:fld>
            <a:endParaRPr lang="en-US"/>
          </a:p>
        </p:txBody>
      </p:sp>
    </p:spTree>
    <p:extLst>
      <p:ext uri="{BB962C8B-B14F-4D97-AF65-F5344CB8AC3E}">
        <p14:creationId xmlns:p14="http://schemas.microsoft.com/office/powerpoint/2010/main" val="2205031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Numerical Study</a:t>
            </a:r>
          </a:p>
        </p:txBody>
      </p:sp>
      <p:sp>
        <p:nvSpPr>
          <p:cNvPr id="15" name="TextBox 14">
            <a:extLst>
              <a:ext uri="{FF2B5EF4-FFF2-40B4-BE49-F238E27FC236}">
                <a16:creationId xmlns:a16="http://schemas.microsoft.com/office/drawing/2014/main" id="{C68D2049-68AB-454A-8F29-7C92183785D7}"/>
              </a:ext>
            </a:extLst>
          </p:cNvPr>
          <p:cNvSpPr txBox="1"/>
          <p:nvPr/>
        </p:nvSpPr>
        <p:spPr>
          <a:xfrm>
            <a:off x="220670" y="1530889"/>
            <a:ext cx="6331050" cy="50276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Result Analysis – Supply Variation</a:t>
            </a:r>
            <a:endParaRPr kumimoji="0" lang="en-US" sz="1800" b="1" i="1" u="none" strike="noStrike" kern="2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mn-cs"/>
            </a:endParaRPr>
          </a:p>
        </p:txBody>
      </p:sp>
      <p:sp>
        <p:nvSpPr>
          <p:cNvPr id="16" name="TextBox 15">
            <a:extLst>
              <a:ext uri="{FF2B5EF4-FFF2-40B4-BE49-F238E27FC236}">
                <a16:creationId xmlns:a16="http://schemas.microsoft.com/office/drawing/2014/main" id="{34423D19-6A40-4F11-9BCA-55CA65CBDDD9}"/>
              </a:ext>
            </a:extLst>
          </p:cNvPr>
          <p:cNvSpPr txBox="1"/>
          <p:nvPr/>
        </p:nvSpPr>
        <p:spPr>
          <a:xfrm>
            <a:off x="556533" y="2320282"/>
            <a:ext cx="5249463" cy="203132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Increase number of all parameters Staging pads (max = 40, min = 20); TLOF(max = 20, min = 10); eVTOL (max = 20; min = 5)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20 less than staging pads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3592 served + 2267 unserved</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Block only exists at one vertiports at certain time period</a:t>
            </a:r>
          </a:p>
        </p:txBody>
      </p:sp>
      <p:pic>
        <p:nvPicPr>
          <p:cNvPr id="4" name="Picture 3">
            <a:extLst>
              <a:ext uri="{FF2B5EF4-FFF2-40B4-BE49-F238E27FC236}">
                <a16:creationId xmlns:a16="http://schemas.microsoft.com/office/drawing/2014/main" id="{C6EECD9A-F6F5-4910-8B80-724CBC7860A6}"/>
              </a:ext>
            </a:extLst>
          </p:cNvPr>
          <p:cNvPicPr>
            <a:picLocks noChangeAspect="1"/>
          </p:cNvPicPr>
          <p:nvPr/>
        </p:nvPicPr>
        <p:blipFill>
          <a:blip r:embed="rId2"/>
          <a:stretch>
            <a:fillRect/>
          </a:stretch>
        </p:blipFill>
        <p:spPr>
          <a:xfrm>
            <a:off x="6551720" y="1660284"/>
            <a:ext cx="4039340" cy="5023058"/>
          </a:xfrm>
          <a:prstGeom prst="rect">
            <a:avLst/>
          </a:prstGeom>
        </p:spPr>
      </p:pic>
      <p:sp>
        <p:nvSpPr>
          <p:cNvPr id="3" name="Slide Number Placeholder 2">
            <a:extLst>
              <a:ext uri="{FF2B5EF4-FFF2-40B4-BE49-F238E27FC236}">
                <a16:creationId xmlns:a16="http://schemas.microsoft.com/office/drawing/2014/main" id="{E6C492C6-5E9F-CCF3-5C77-88989C9F5685}"/>
              </a:ext>
            </a:extLst>
          </p:cNvPr>
          <p:cNvSpPr>
            <a:spLocks noGrp="1"/>
          </p:cNvSpPr>
          <p:nvPr>
            <p:ph type="sldNum" sz="quarter" idx="12"/>
          </p:nvPr>
        </p:nvSpPr>
        <p:spPr/>
        <p:txBody>
          <a:bodyPr/>
          <a:lstStyle/>
          <a:p>
            <a:fld id="{8F4EA2E9-26C9-4DAA-A1D0-C1E9DF4F73A8}" type="slidenum">
              <a:rPr lang="en-US" smtClean="0"/>
              <a:t>39</a:t>
            </a:fld>
            <a:endParaRPr lang="en-US"/>
          </a:p>
        </p:txBody>
      </p:sp>
    </p:spTree>
    <p:extLst>
      <p:ext uri="{BB962C8B-B14F-4D97-AF65-F5344CB8AC3E}">
        <p14:creationId xmlns:p14="http://schemas.microsoft.com/office/powerpoint/2010/main" val="99820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2FF2B4-1EC3-4185-B1DC-ABFDA73CB950}"/>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a:r>
              <a:rPr lang="en-US" sz="3000" kern="1200">
                <a:solidFill>
                  <a:schemeClr val="bg1"/>
                </a:solidFill>
                <a:latin typeface="+mj-lt"/>
                <a:ea typeface="+mj-ea"/>
                <a:cs typeface="+mj-cs"/>
              </a:rPr>
              <a:t>Simulation Platform Design – Introduction</a:t>
            </a:r>
          </a:p>
        </p:txBody>
      </p:sp>
      <p:pic>
        <p:nvPicPr>
          <p:cNvPr id="6" name="Picture 5" descr="Diagram&#10;&#10;Description automatically generated">
            <a:extLst>
              <a:ext uri="{FF2B5EF4-FFF2-40B4-BE49-F238E27FC236}">
                <a16:creationId xmlns:a16="http://schemas.microsoft.com/office/drawing/2014/main" id="{4B85712C-B2CD-4502-A9C7-99C3AE1196B8}"/>
              </a:ext>
            </a:extLst>
          </p:cNvPr>
          <p:cNvPicPr>
            <a:picLocks noChangeAspect="1"/>
          </p:cNvPicPr>
          <p:nvPr/>
        </p:nvPicPr>
        <p:blipFill>
          <a:blip r:embed="rId2"/>
          <a:stretch>
            <a:fillRect/>
          </a:stretch>
        </p:blipFill>
        <p:spPr>
          <a:xfrm>
            <a:off x="1721416" y="1923802"/>
            <a:ext cx="8252018" cy="4394199"/>
          </a:xfrm>
          <a:prstGeom prst="rect">
            <a:avLst/>
          </a:prstGeom>
          <a:ln w="3175">
            <a:solidFill>
              <a:schemeClr val="tx1"/>
            </a:solidFill>
          </a:ln>
        </p:spPr>
      </p:pic>
      <p:sp>
        <p:nvSpPr>
          <p:cNvPr id="3" name="Slide Number Placeholder 2">
            <a:extLst>
              <a:ext uri="{FF2B5EF4-FFF2-40B4-BE49-F238E27FC236}">
                <a16:creationId xmlns:a16="http://schemas.microsoft.com/office/drawing/2014/main" id="{29AC0D09-2C69-A220-DA86-68F9FA926F29}"/>
              </a:ext>
            </a:extLst>
          </p:cNvPr>
          <p:cNvSpPr>
            <a:spLocks noGrp="1"/>
          </p:cNvSpPr>
          <p:nvPr>
            <p:ph type="sldNum" sz="quarter" idx="12"/>
          </p:nvPr>
        </p:nvSpPr>
        <p:spPr/>
        <p:txBody>
          <a:bodyPr/>
          <a:lstStyle/>
          <a:p>
            <a:fld id="{8F4EA2E9-26C9-4DAA-A1D0-C1E9DF4F73A8}" type="slidenum">
              <a:rPr lang="en-US" smtClean="0"/>
              <a:t>4</a:t>
            </a:fld>
            <a:endParaRPr lang="en-US"/>
          </a:p>
        </p:txBody>
      </p:sp>
    </p:spTree>
    <p:extLst>
      <p:ext uri="{BB962C8B-B14F-4D97-AF65-F5344CB8AC3E}">
        <p14:creationId xmlns:p14="http://schemas.microsoft.com/office/powerpoint/2010/main" val="2258369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Numerical Study</a:t>
            </a:r>
          </a:p>
        </p:txBody>
      </p:sp>
      <p:sp>
        <p:nvSpPr>
          <p:cNvPr id="15" name="TextBox 14">
            <a:extLst>
              <a:ext uri="{FF2B5EF4-FFF2-40B4-BE49-F238E27FC236}">
                <a16:creationId xmlns:a16="http://schemas.microsoft.com/office/drawing/2014/main" id="{C68D2049-68AB-454A-8F29-7C92183785D7}"/>
              </a:ext>
            </a:extLst>
          </p:cNvPr>
          <p:cNvSpPr txBox="1"/>
          <p:nvPr/>
        </p:nvSpPr>
        <p:spPr>
          <a:xfrm>
            <a:off x="220670" y="1530889"/>
            <a:ext cx="6331050" cy="50276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Result Analysis – Supply Variation</a:t>
            </a:r>
            <a:endParaRPr kumimoji="0" lang="en-US" sz="1800" b="1" i="1" u="none" strike="noStrike" kern="2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mn-cs"/>
            </a:endParaRPr>
          </a:p>
        </p:txBody>
      </p:sp>
      <p:sp>
        <p:nvSpPr>
          <p:cNvPr id="16" name="TextBox 15">
            <a:extLst>
              <a:ext uri="{FF2B5EF4-FFF2-40B4-BE49-F238E27FC236}">
                <a16:creationId xmlns:a16="http://schemas.microsoft.com/office/drawing/2014/main" id="{34423D19-6A40-4F11-9BCA-55CA65CBDDD9}"/>
              </a:ext>
            </a:extLst>
          </p:cNvPr>
          <p:cNvSpPr txBox="1"/>
          <p:nvPr/>
        </p:nvSpPr>
        <p:spPr>
          <a:xfrm>
            <a:off x="5297208" y="1605792"/>
            <a:ext cx="5249463"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Expand capacity of the blocked vertiport</a:t>
            </a:r>
          </a:p>
        </p:txBody>
      </p:sp>
      <p:grpSp>
        <p:nvGrpSpPr>
          <p:cNvPr id="29" name="Group 28">
            <a:extLst>
              <a:ext uri="{FF2B5EF4-FFF2-40B4-BE49-F238E27FC236}">
                <a16:creationId xmlns:a16="http://schemas.microsoft.com/office/drawing/2014/main" id="{23A82682-71C1-41FC-A4AE-B6FEADB6773C}"/>
              </a:ext>
            </a:extLst>
          </p:cNvPr>
          <p:cNvGrpSpPr/>
          <p:nvPr/>
        </p:nvGrpSpPr>
        <p:grpSpPr>
          <a:xfrm>
            <a:off x="723588" y="2176238"/>
            <a:ext cx="9387966" cy="4507522"/>
            <a:chOff x="723588" y="2176238"/>
            <a:chExt cx="9387966" cy="4507522"/>
          </a:xfrm>
        </p:grpSpPr>
        <p:pic>
          <p:nvPicPr>
            <p:cNvPr id="14" name="Picture 13">
              <a:extLst>
                <a:ext uri="{FF2B5EF4-FFF2-40B4-BE49-F238E27FC236}">
                  <a16:creationId xmlns:a16="http://schemas.microsoft.com/office/drawing/2014/main" id="{C35ECED5-7EED-4AD6-BF1D-05D1BB4DFDF6}"/>
                </a:ext>
              </a:extLst>
            </p:cNvPr>
            <p:cNvPicPr>
              <a:picLocks noChangeAspect="1"/>
            </p:cNvPicPr>
            <p:nvPr/>
          </p:nvPicPr>
          <p:blipFill>
            <a:blip r:embed="rId2"/>
            <a:stretch>
              <a:fillRect/>
            </a:stretch>
          </p:blipFill>
          <p:spPr>
            <a:xfrm>
              <a:off x="723588" y="2176240"/>
              <a:ext cx="3129322" cy="2253761"/>
            </a:xfrm>
            <a:prstGeom prst="rect">
              <a:avLst/>
            </a:prstGeom>
          </p:spPr>
        </p:pic>
        <p:pic>
          <p:nvPicPr>
            <p:cNvPr id="18" name="Picture 17">
              <a:extLst>
                <a:ext uri="{FF2B5EF4-FFF2-40B4-BE49-F238E27FC236}">
                  <a16:creationId xmlns:a16="http://schemas.microsoft.com/office/drawing/2014/main" id="{1F5BB576-4166-431E-ACE5-33FD0ACE45F0}"/>
                </a:ext>
              </a:extLst>
            </p:cNvPr>
            <p:cNvPicPr>
              <a:picLocks noChangeAspect="1"/>
            </p:cNvPicPr>
            <p:nvPr/>
          </p:nvPicPr>
          <p:blipFill>
            <a:blip r:embed="rId3"/>
            <a:stretch>
              <a:fillRect/>
            </a:stretch>
          </p:blipFill>
          <p:spPr>
            <a:xfrm>
              <a:off x="3852910" y="2176239"/>
              <a:ext cx="3129322" cy="2253761"/>
            </a:xfrm>
            <a:prstGeom prst="rect">
              <a:avLst/>
            </a:prstGeom>
          </p:spPr>
        </p:pic>
        <p:pic>
          <p:nvPicPr>
            <p:cNvPr id="20" name="Picture 19">
              <a:extLst>
                <a:ext uri="{FF2B5EF4-FFF2-40B4-BE49-F238E27FC236}">
                  <a16:creationId xmlns:a16="http://schemas.microsoft.com/office/drawing/2014/main" id="{3A2D75BE-9997-4628-8291-7D872EF1AD26}"/>
                </a:ext>
              </a:extLst>
            </p:cNvPr>
            <p:cNvPicPr>
              <a:picLocks noChangeAspect="1"/>
            </p:cNvPicPr>
            <p:nvPr/>
          </p:nvPicPr>
          <p:blipFill>
            <a:blip r:embed="rId4"/>
            <a:stretch>
              <a:fillRect/>
            </a:stretch>
          </p:blipFill>
          <p:spPr>
            <a:xfrm>
              <a:off x="6982232" y="2176238"/>
              <a:ext cx="3129322" cy="2253761"/>
            </a:xfrm>
            <a:prstGeom prst="rect">
              <a:avLst/>
            </a:prstGeom>
          </p:spPr>
        </p:pic>
        <p:pic>
          <p:nvPicPr>
            <p:cNvPr id="22" name="Picture 21">
              <a:extLst>
                <a:ext uri="{FF2B5EF4-FFF2-40B4-BE49-F238E27FC236}">
                  <a16:creationId xmlns:a16="http://schemas.microsoft.com/office/drawing/2014/main" id="{00B74470-5630-478D-8567-4A07166D0D70}"/>
                </a:ext>
              </a:extLst>
            </p:cNvPr>
            <p:cNvPicPr>
              <a:picLocks noChangeAspect="1"/>
            </p:cNvPicPr>
            <p:nvPr/>
          </p:nvPicPr>
          <p:blipFill>
            <a:blip r:embed="rId5"/>
            <a:stretch>
              <a:fillRect/>
            </a:stretch>
          </p:blipFill>
          <p:spPr>
            <a:xfrm>
              <a:off x="723588" y="4429999"/>
              <a:ext cx="3129322" cy="2253761"/>
            </a:xfrm>
            <a:prstGeom prst="rect">
              <a:avLst/>
            </a:prstGeom>
          </p:spPr>
        </p:pic>
        <p:pic>
          <p:nvPicPr>
            <p:cNvPr id="24" name="Picture 23">
              <a:extLst>
                <a:ext uri="{FF2B5EF4-FFF2-40B4-BE49-F238E27FC236}">
                  <a16:creationId xmlns:a16="http://schemas.microsoft.com/office/drawing/2014/main" id="{04BCF44E-FCEF-4954-AAD5-512DBC90F99C}"/>
                </a:ext>
              </a:extLst>
            </p:cNvPr>
            <p:cNvPicPr>
              <a:picLocks noChangeAspect="1"/>
            </p:cNvPicPr>
            <p:nvPr/>
          </p:nvPicPr>
          <p:blipFill>
            <a:blip r:embed="rId6"/>
            <a:stretch>
              <a:fillRect/>
            </a:stretch>
          </p:blipFill>
          <p:spPr>
            <a:xfrm>
              <a:off x="3852909" y="4429998"/>
              <a:ext cx="3129321" cy="2219264"/>
            </a:xfrm>
            <a:prstGeom prst="rect">
              <a:avLst/>
            </a:prstGeom>
          </p:spPr>
        </p:pic>
        <p:pic>
          <p:nvPicPr>
            <p:cNvPr id="26" name="Picture 25">
              <a:extLst>
                <a:ext uri="{FF2B5EF4-FFF2-40B4-BE49-F238E27FC236}">
                  <a16:creationId xmlns:a16="http://schemas.microsoft.com/office/drawing/2014/main" id="{A7B20C15-0086-4F51-A5E6-AF26E2C534FF}"/>
                </a:ext>
              </a:extLst>
            </p:cNvPr>
            <p:cNvPicPr>
              <a:picLocks noChangeAspect="1"/>
            </p:cNvPicPr>
            <p:nvPr/>
          </p:nvPicPr>
          <p:blipFill>
            <a:blip r:embed="rId7"/>
            <a:stretch>
              <a:fillRect/>
            </a:stretch>
          </p:blipFill>
          <p:spPr>
            <a:xfrm>
              <a:off x="6982230" y="4429998"/>
              <a:ext cx="3129324" cy="2253762"/>
            </a:xfrm>
            <a:prstGeom prst="rect">
              <a:avLst/>
            </a:prstGeom>
          </p:spPr>
        </p:pic>
        <p:sp>
          <p:nvSpPr>
            <p:cNvPr id="27" name="Rectangle 26">
              <a:extLst>
                <a:ext uri="{FF2B5EF4-FFF2-40B4-BE49-F238E27FC236}">
                  <a16:creationId xmlns:a16="http://schemas.microsoft.com/office/drawing/2014/main" id="{34174A9B-69F9-4781-8F60-3BB52E572434}"/>
                </a:ext>
              </a:extLst>
            </p:cNvPr>
            <p:cNvSpPr/>
            <p:nvPr/>
          </p:nvSpPr>
          <p:spPr>
            <a:xfrm>
              <a:off x="1200646" y="3876611"/>
              <a:ext cx="2412566" cy="2371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4B9DD5B-8EDD-4D4B-9ECF-9EDB15D9F238}"/>
                </a:ext>
              </a:extLst>
            </p:cNvPr>
            <p:cNvSpPr/>
            <p:nvPr/>
          </p:nvSpPr>
          <p:spPr>
            <a:xfrm>
              <a:off x="9516861" y="3876611"/>
              <a:ext cx="523783" cy="2371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3F3E2233-F6B4-DD6D-5DB3-2C4AC4777628}"/>
              </a:ext>
            </a:extLst>
          </p:cNvPr>
          <p:cNvSpPr>
            <a:spLocks noGrp="1"/>
          </p:cNvSpPr>
          <p:nvPr>
            <p:ph type="sldNum" sz="quarter" idx="12"/>
          </p:nvPr>
        </p:nvSpPr>
        <p:spPr/>
        <p:txBody>
          <a:bodyPr/>
          <a:lstStyle/>
          <a:p>
            <a:fld id="{8F4EA2E9-26C9-4DAA-A1D0-C1E9DF4F73A8}" type="slidenum">
              <a:rPr lang="en-US" smtClean="0"/>
              <a:t>40</a:t>
            </a:fld>
            <a:endParaRPr lang="en-US"/>
          </a:p>
        </p:txBody>
      </p:sp>
    </p:spTree>
    <p:extLst>
      <p:ext uri="{BB962C8B-B14F-4D97-AF65-F5344CB8AC3E}">
        <p14:creationId xmlns:p14="http://schemas.microsoft.com/office/powerpoint/2010/main" val="1106806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76F84A-5EBD-40AD-998C-78F0327F955F}"/>
              </a:ext>
            </a:extLst>
          </p:cNvPr>
          <p:cNvSpPr>
            <a:spLocks noGrp="1"/>
          </p:cNvSpPr>
          <p:nvPr>
            <p:ph type="title"/>
          </p:nvPr>
        </p:nvSpPr>
        <p:spPr>
          <a:xfrm>
            <a:off x="556533" y="643467"/>
            <a:ext cx="11210924" cy="744836"/>
          </a:xfrm>
        </p:spPr>
        <p:txBody>
          <a:bodyPr vert="horz" lIns="121920" tIns="60960" rIns="121920" bIns="60960" rtlCol="0" anchor="ctr">
            <a:normAutofit/>
          </a:bodyPr>
          <a:lstStyle/>
          <a:p>
            <a:pPr algn="ctr" defTabSz="1219170"/>
            <a:r>
              <a:rPr lang="en-US" sz="3200" dirty="0">
                <a:solidFill>
                  <a:schemeClr val="bg1"/>
                </a:solidFill>
              </a:rPr>
              <a:t>Simulation Platform Design - Conclusion</a:t>
            </a:r>
          </a:p>
        </p:txBody>
      </p:sp>
      <p:sp>
        <p:nvSpPr>
          <p:cNvPr id="7" name="Rectangle 6">
            <a:extLst>
              <a:ext uri="{FF2B5EF4-FFF2-40B4-BE49-F238E27FC236}">
                <a16:creationId xmlns:a16="http://schemas.microsoft.com/office/drawing/2014/main" id="{43DA2435-4374-4D24-ACD5-B4DF97209B26}"/>
              </a:ext>
            </a:extLst>
          </p:cNvPr>
          <p:cNvSpPr/>
          <p:nvPr/>
        </p:nvSpPr>
        <p:spPr>
          <a:xfrm>
            <a:off x="1372413" y="2170676"/>
            <a:ext cx="9131544" cy="347787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simulation platform is developed to simulate and monitor the eVTOL operation and service process for UAM network.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a:t>
            </a:r>
            <a:r>
              <a:rPr lang="en-US" sz="2000" dirty="0">
                <a:solidFill>
                  <a:prstClr val="black"/>
                </a:solidFill>
                <a:latin typeface="Arial" panose="020B0604020202020204" pitchFamily="34" charset="0"/>
                <a:cs typeface="Arial" panose="020B0604020202020204" pitchFamily="34" charset="0"/>
              </a:rPr>
              <a:t>explored</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performance of the system under different supply design.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results can serve as foundation for finding the optimal network supply design.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Arial" panose="020B0604020202020204" pitchFamily="34" charset="0"/>
                <a:cs typeface="Arial" panose="020B0604020202020204" pitchFamily="34" charset="0"/>
              </a:rPr>
              <a:t>Strategies like dispatching empty eVTOLs or design eVTOL depot can be explored and included in the platform design to mitigate potential blocks.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D164970D-F8BB-CCC4-48F4-AF8BB4DC1F4E}"/>
              </a:ext>
            </a:extLst>
          </p:cNvPr>
          <p:cNvSpPr>
            <a:spLocks noGrp="1"/>
          </p:cNvSpPr>
          <p:nvPr>
            <p:ph type="sldNum" sz="quarter" idx="12"/>
          </p:nvPr>
        </p:nvSpPr>
        <p:spPr/>
        <p:txBody>
          <a:bodyPr/>
          <a:lstStyle/>
          <a:p>
            <a:fld id="{8F4EA2E9-26C9-4DAA-A1D0-C1E9DF4F73A8}" type="slidenum">
              <a:rPr lang="en-US" smtClean="0"/>
              <a:t>41</a:t>
            </a:fld>
            <a:endParaRPr lang="en-US"/>
          </a:p>
        </p:txBody>
      </p:sp>
    </p:spTree>
    <p:extLst>
      <p:ext uri="{BB962C8B-B14F-4D97-AF65-F5344CB8AC3E}">
        <p14:creationId xmlns:p14="http://schemas.microsoft.com/office/powerpoint/2010/main" val="921102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43DA2435-4374-4D24-ACD5-B4DF97209B26}"/>
              </a:ext>
            </a:extLst>
          </p:cNvPr>
          <p:cNvSpPr/>
          <p:nvPr/>
        </p:nvSpPr>
        <p:spPr>
          <a:xfrm>
            <a:off x="2555631" y="1441938"/>
            <a:ext cx="7080738" cy="3974124"/>
          </a:xfrm>
          <a:prstGeom prst="rect">
            <a:avLst/>
          </a:prstGeom>
        </p:spPr>
        <p:txBody>
          <a:bodyPr vert="horz" lIns="91440" tIns="45720" rIns="91440" bIns="45720" rtlCol="0" anchor="ctr">
            <a:normAutofit/>
          </a:bodyPr>
          <a:lstStyle/>
          <a:p>
            <a:pPr marR="0" lvl="0" algn="ctr" fontAlgn="auto">
              <a:lnSpc>
                <a:spcPct val="90000"/>
              </a:lnSpc>
              <a:spcBef>
                <a:spcPct val="0"/>
              </a:spcBef>
              <a:spcAft>
                <a:spcPts val="600"/>
              </a:spcAft>
              <a:buClrTx/>
              <a:buSzTx/>
              <a:tabLst/>
              <a:defRPr/>
            </a:pPr>
            <a:r>
              <a:rPr kumimoji="0" lang="en-US" sz="5400" b="0" i="0" u="none" strike="noStrike" cap="none" spc="0" normalizeH="0" baseline="0" noProof="0">
                <a:ln>
                  <a:noFill/>
                </a:ln>
                <a:solidFill>
                  <a:schemeClr val="bg1">
                    <a:lumMod val="95000"/>
                    <a:lumOff val="5000"/>
                  </a:schemeClr>
                </a:solidFill>
                <a:effectLst/>
                <a:uLnTx/>
                <a:uFillTx/>
                <a:latin typeface="+mj-lt"/>
                <a:ea typeface="+mj-ea"/>
                <a:cs typeface="+mj-cs"/>
              </a:rPr>
              <a:t>Thank You!</a:t>
            </a:r>
          </a:p>
          <a:p>
            <a:pPr marR="0" lvl="0" algn="ctr" fontAlgn="auto">
              <a:lnSpc>
                <a:spcPct val="90000"/>
              </a:lnSpc>
              <a:spcBef>
                <a:spcPct val="0"/>
              </a:spcBef>
              <a:spcAft>
                <a:spcPts val="600"/>
              </a:spcAft>
              <a:buClrTx/>
              <a:buSzTx/>
              <a:tabLst/>
              <a:defRPr/>
            </a:pPr>
            <a:endParaRPr lang="en-US" sz="5400">
              <a:solidFill>
                <a:schemeClr val="bg1">
                  <a:lumMod val="95000"/>
                  <a:lumOff val="5000"/>
                </a:schemeClr>
              </a:solidFill>
              <a:latin typeface="+mj-lt"/>
              <a:ea typeface="+mj-ea"/>
              <a:cs typeface="+mj-cs"/>
            </a:endParaRPr>
          </a:p>
          <a:p>
            <a:pPr marR="0" lvl="0" algn="ctr" fontAlgn="auto">
              <a:lnSpc>
                <a:spcPct val="90000"/>
              </a:lnSpc>
              <a:spcBef>
                <a:spcPct val="0"/>
              </a:spcBef>
              <a:spcAft>
                <a:spcPts val="600"/>
              </a:spcAft>
              <a:buClrTx/>
              <a:buSzTx/>
              <a:tabLst/>
              <a:defRPr/>
            </a:pPr>
            <a:r>
              <a:rPr kumimoji="0" lang="en-US" sz="5400" b="0" i="0" u="none" strike="noStrike" cap="none" spc="0" normalizeH="0" baseline="0" noProof="0">
                <a:ln>
                  <a:noFill/>
                </a:ln>
                <a:solidFill>
                  <a:schemeClr val="bg1">
                    <a:lumMod val="95000"/>
                    <a:lumOff val="5000"/>
                  </a:schemeClr>
                </a:solidFill>
                <a:effectLst/>
                <a:uLnTx/>
                <a:uFillTx/>
                <a:latin typeface="+mj-lt"/>
                <a:ea typeface="+mj-ea"/>
                <a:cs typeface="+mj-cs"/>
              </a:rPr>
              <a:t>Q &amp; A</a:t>
            </a:r>
          </a:p>
        </p:txBody>
      </p:sp>
      <p:sp>
        <p:nvSpPr>
          <p:cNvPr id="3" name="Slide Number Placeholder 2">
            <a:extLst>
              <a:ext uri="{FF2B5EF4-FFF2-40B4-BE49-F238E27FC236}">
                <a16:creationId xmlns:a16="http://schemas.microsoft.com/office/drawing/2014/main" id="{D164970D-F8BB-CCC4-48F4-AF8BB4DC1F4E}"/>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marR="0" lvl="0" indent="0" algn="ctr" defTabSz="457200" fontAlgn="auto">
              <a:spcBef>
                <a:spcPts val="0"/>
              </a:spcBef>
              <a:spcAft>
                <a:spcPts val="600"/>
              </a:spcAft>
              <a:buClrTx/>
              <a:buSzTx/>
              <a:buFontTx/>
              <a:buNone/>
              <a:tabLst/>
              <a:defRPr/>
            </a:pPr>
            <a:fld id="{8F4EA2E9-26C9-4DAA-A1D0-C1E9DF4F73A8}" type="slidenum">
              <a:rPr kumimoji="0" lang="en-US" sz="1500" b="0" i="0" u="none" strike="noStrike" cap="none" spc="0" normalizeH="0" baseline="0" noProof="0">
                <a:ln>
                  <a:noFill/>
                </a:ln>
                <a:solidFill>
                  <a:srgbClr val="FFFFFF"/>
                </a:solidFill>
                <a:effectLst/>
                <a:uLnTx/>
                <a:uFillTx/>
              </a:rPr>
              <a:pPr marR="0" lvl="0" indent="0" algn="ctr" defTabSz="457200" fontAlgn="auto">
                <a:spcBef>
                  <a:spcPts val="0"/>
                </a:spcBef>
                <a:spcAft>
                  <a:spcPts val="600"/>
                </a:spcAft>
                <a:buClrTx/>
                <a:buSzTx/>
                <a:buFontTx/>
                <a:buNone/>
                <a:tabLst/>
                <a:defRPr/>
              </a:pPr>
              <a:t>42</a:t>
            </a:fld>
            <a:endParaRPr kumimoji="0" lang="en-US" sz="1500" b="0" i="0" u="none" strike="noStrike"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52169373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2FF2B4-1EC3-4185-B1DC-ABFDA73CB950}"/>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a:r>
              <a:rPr lang="en-US" sz="3000" kern="1200">
                <a:solidFill>
                  <a:schemeClr val="bg1"/>
                </a:solidFill>
                <a:latin typeface="+mj-lt"/>
                <a:ea typeface="+mj-ea"/>
                <a:cs typeface="+mj-cs"/>
              </a:rPr>
              <a:t>Simulation Platform Design – Introduction</a:t>
            </a:r>
          </a:p>
        </p:txBody>
      </p:sp>
      <p:graphicFrame>
        <p:nvGraphicFramePr>
          <p:cNvPr id="5" name="Object 4">
            <a:extLst>
              <a:ext uri="{FF2B5EF4-FFF2-40B4-BE49-F238E27FC236}">
                <a16:creationId xmlns:a16="http://schemas.microsoft.com/office/drawing/2014/main" id="{70A22B5C-6E2F-429C-9478-AAF97D3B2A20}"/>
              </a:ext>
            </a:extLst>
          </p:cNvPr>
          <p:cNvGraphicFramePr>
            <a:graphicFrameLocks noChangeAspect="1"/>
          </p:cNvGraphicFramePr>
          <p:nvPr>
            <p:extLst>
              <p:ext uri="{D42A27DB-BD31-4B8C-83A1-F6EECF244321}">
                <p14:modId xmlns:p14="http://schemas.microsoft.com/office/powerpoint/2010/main" val="526591765"/>
              </p:ext>
            </p:extLst>
          </p:nvPr>
        </p:nvGraphicFramePr>
        <p:xfrm>
          <a:off x="1356546" y="2222252"/>
          <a:ext cx="8887500" cy="2891286"/>
        </p:xfrm>
        <a:graphic>
          <a:graphicData uri="http://schemas.openxmlformats.org/presentationml/2006/ole">
            <mc:AlternateContent xmlns:mc="http://schemas.openxmlformats.org/markup-compatibility/2006">
              <mc:Choice xmlns:v="urn:schemas-microsoft-com:vml" Requires="v">
                <p:oleObj r:id="rId2" imgW="18116572" imgH="5924408" progId="Visio.Drawing.15">
                  <p:embed/>
                </p:oleObj>
              </mc:Choice>
              <mc:Fallback>
                <p:oleObj r:id="rId2" imgW="18116572" imgH="5924408" progId="Visio.Drawing.15">
                  <p:embed/>
                  <p:pic>
                    <p:nvPicPr>
                      <p:cNvPr id="9"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546" y="2222252"/>
                        <a:ext cx="8887500" cy="2891286"/>
                      </a:xfrm>
                      <a:prstGeom prst="rect">
                        <a:avLst/>
                      </a:prstGeom>
                      <a:noFill/>
                    </p:spPr>
                  </p:pic>
                </p:oleObj>
              </mc:Fallback>
            </mc:AlternateContent>
          </a:graphicData>
        </a:graphic>
      </p:graphicFrame>
      <p:sp>
        <p:nvSpPr>
          <p:cNvPr id="3" name="Slide Number Placeholder 2">
            <a:extLst>
              <a:ext uri="{FF2B5EF4-FFF2-40B4-BE49-F238E27FC236}">
                <a16:creationId xmlns:a16="http://schemas.microsoft.com/office/drawing/2014/main" id="{2E8AA635-353B-6D39-2A4E-E883F53CBF95}"/>
              </a:ext>
            </a:extLst>
          </p:cNvPr>
          <p:cNvSpPr>
            <a:spLocks noGrp="1"/>
          </p:cNvSpPr>
          <p:nvPr>
            <p:ph type="sldNum" sz="quarter" idx="12"/>
          </p:nvPr>
        </p:nvSpPr>
        <p:spPr/>
        <p:txBody>
          <a:bodyPr/>
          <a:lstStyle/>
          <a:p>
            <a:fld id="{8F4EA2E9-26C9-4DAA-A1D0-C1E9DF4F73A8}" type="slidenum">
              <a:rPr lang="en-US" smtClean="0"/>
              <a:t>5</a:t>
            </a:fld>
            <a:endParaRPr lang="en-US"/>
          </a:p>
        </p:txBody>
      </p:sp>
      <p:sp>
        <p:nvSpPr>
          <p:cNvPr id="4" name="TextBox 3">
            <a:extLst>
              <a:ext uri="{FF2B5EF4-FFF2-40B4-BE49-F238E27FC236}">
                <a16:creationId xmlns:a16="http://schemas.microsoft.com/office/drawing/2014/main" id="{FB947EF6-DF51-2A1F-CF94-56BA24A16E92}"/>
              </a:ext>
            </a:extLst>
          </p:cNvPr>
          <p:cNvSpPr txBox="1"/>
          <p:nvPr/>
        </p:nvSpPr>
        <p:spPr>
          <a:xfrm>
            <a:off x="2140901" y="5448072"/>
            <a:ext cx="7846318" cy="369332"/>
          </a:xfrm>
          <a:prstGeom prst="rect">
            <a:avLst/>
          </a:prstGeom>
          <a:noFill/>
        </p:spPr>
        <p:txBody>
          <a:bodyPr wrap="square" rtlCol="0">
            <a:spAutoFit/>
          </a:bodyPr>
          <a:lstStyle/>
          <a:p>
            <a:pPr algn="ctr"/>
            <a:r>
              <a:rPr lang="en-US" dirty="0"/>
              <a:t>Figure 1. UAM Concept of Operation</a:t>
            </a:r>
          </a:p>
        </p:txBody>
      </p:sp>
    </p:spTree>
    <p:extLst>
      <p:ext uri="{BB962C8B-B14F-4D97-AF65-F5344CB8AC3E}">
        <p14:creationId xmlns:p14="http://schemas.microsoft.com/office/powerpoint/2010/main" val="337272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2FF2B4-1EC3-4185-B1DC-ABFDA73CB950}"/>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a:r>
              <a:rPr lang="en-US" sz="3000" kern="1200">
                <a:solidFill>
                  <a:schemeClr val="bg1"/>
                </a:solidFill>
                <a:latin typeface="+mj-lt"/>
                <a:ea typeface="+mj-ea"/>
                <a:cs typeface="+mj-cs"/>
              </a:rPr>
              <a:t>Simulation Platform Design – Introduction</a:t>
            </a:r>
          </a:p>
        </p:txBody>
      </p:sp>
      <p:pic>
        <p:nvPicPr>
          <p:cNvPr id="4" name="Picture 3">
            <a:extLst>
              <a:ext uri="{FF2B5EF4-FFF2-40B4-BE49-F238E27FC236}">
                <a16:creationId xmlns:a16="http://schemas.microsoft.com/office/drawing/2014/main" id="{1CA8FFA3-5467-49B9-A694-8D6758BCFD6F}"/>
              </a:ext>
            </a:extLst>
          </p:cNvPr>
          <p:cNvPicPr>
            <a:picLocks noChangeAspect="1"/>
          </p:cNvPicPr>
          <p:nvPr/>
        </p:nvPicPr>
        <p:blipFill>
          <a:blip r:embed="rId2"/>
          <a:stretch>
            <a:fillRect/>
          </a:stretch>
        </p:blipFill>
        <p:spPr>
          <a:xfrm>
            <a:off x="3940295" y="1675227"/>
            <a:ext cx="4311409" cy="4394199"/>
          </a:xfrm>
          <a:prstGeom prst="rect">
            <a:avLst/>
          </a:prstGeom>
        </p:spPr>
      </p:pic>
      <p:sp>
        <p:nvSpPr>
          <p:cNvPr id="3" name="Slide Number Placeholder 2">
            <a:extLst>
              <a:ext uri="{FF2B5EF4-FFF2-40B4-BE49-F238E27FC236}">
                <a16:creationId xmlns:a16="http://schemas.microsoft.com/office/drawing/2014/main" id="{E5527F38-0081-2925-BA02-64A791E09E7A}"/>
              </a:ext>
            </a:extLst>
          </p:cNvPr>
          <p:cNvSpPr>
            <a:spLocks noGrp="1"/>
          </p:cNvSpPr>
          <p:nvPr>
            <p:ph type="sldNum" sz="quarter" idx="12"/>
          </p:nvPr>
        </p:nvSpPr>
        <p:spPr/>
        <p:txBody>
          <a:bodyPr/>
          <a:lstStyle/>
          <a:p>
            <a:fld id="{8F4EA2E9-26C9-4DAA-A1D0-C1E9DF4F73A8}" type="slidenum">
              <a:rPr lang="en-US" smtClean="0"/>
              <a:t>6</a:t>
            </a:fld>
            <a:endParaRPr lang="en-US"/>
          </a:p>
        </p:txBody>
      </p:sp>
      <p:sp>
        <p:nvSpPr>
          <p:cNvPr id="6" name="TextBox 5">
            <a:extLst>
              <a:ext uri="{FF2B5EF4-FFF2-40B4-BE49-F238E27FC236}">
                <a16:creationId xmlns:a16="http://schemas.microsoft.com/office/drawing/2014/main" id="{AB9292EB-4616-E4DB-CF68-B633BD92B1D1}"/>
              </a:ext>
            </a:extLst>
          </p:cNvPr>
          <p:cNvSpPr txBox="1"/>
          <p:nvPr/>
        </p:nvSpPr>
        <p:spPr>
          <a:xfrm>
            <a:off x="2172840" y="6169580"/>
            <a:ext cx="7846318" cy="369332"/>
          </a:xfrm>
          <a:prstGeom prst="rect">
            <a:avLst/>
          </a:prstGeom>
          <a:noFill/>
        </p:spPr>
        <p:txBody>
          <a:bodyPr wrap="square" rtlCol="0">
            <a:spAutoFit/>
          </a:bodyPr>
          <a:lstStyle/>
          <a:p>
            <a:pPr algn="ctr"/>
            <a:r>
              <a:rPr lang="en-US" dirty="0"/>
              <a:t>Figure 2. Hub-and-Spoke Network for UAM Service</a:t>
            </a:r>
          </a:p>
        </p:txBody>
      </p:sp>
    </p:spTree>
    <p:extLst>
      <p:ext uri="{BB962C8B-B14F-4D97-AF65-F5344CB8AC3E}">
        <p14:creationId xmlns:p14="http://schemas.microsoft.com/office/powerpoint/2010/main" val="2124467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2FF2B4-1EC3-4185-B1DC-ABFDA73CB950}"/>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a:r>
              <a:rPr lang="en-US" sz="3000" kern="1200">
                <a:solidFill>
                  <a:schemeClr val="bg1"/>
                </a:solidFill>
                <a:latin typeface="+mj-lt"/>
                <a:ea typeface="+mj-ea"/>
                <a:cs typeface="+mj-cs"/>
              </a:rPr>
              <a:t>Simulation Platform Design – Introduction</a:t>
            </a:r>
          </a:p>
        </p:txBody>
      </p:sp>
      <p:grpSp>
        <p:nvGrpSpPr>
          <p:cNvPr id="25" name="Group 24">
            <a:extLst>
              <a:ext uri="{FF2B5EF4-FFF2-40B4-BE49-F238E27FC236}">
                <a16:creationId xmlns:a16="http://schemas.microsoft.com/office/drawing/2014/main" id="{78BF7AE9-6050-4FD3-A144-89594097A3C3}"/>
              </a:ext>
            </a:extLst>
          </p:cNvPr>
          <p:cNvGrpSpPr/>
          <p:nvPr/>
        </p:nvGrpSpPr>
        <p:grpSpPr>
          <a:xfrm>
            <a:off x="1171851" y="1977247"/>
            <a:ext cx="8646852" cy="3760144"/>
            <a:chOff x="1171851" y="1977247"/>
            <a:chExt cx="8646852" cy="3760144"/>
          </a:xfrm>
        </p:grpSpPr>
        <p:grpSp>
          <p:nvGrpSpPr>
            <p:cNvPr id="5" name="Group 4">
              <a:extLst>
                <a:ext uri="{FF2B5EF4-FFF2-40B4-BE49-F238E27FC236}">
                  <a16:creationId xmlns:a16="http://schemas.microsoft.com/office/drawing/2014/main" id="{F0D46B43-5023-4600-A55F-3447D2E9BEB0}"/>
                </a:ext>
              </a:extLst>
            </p:cNvPr>
            <p:cNvGrpSpPr/>
            <p:nvPr/>
          </p:nvGrpSpPr>
          <p:grpSpPr>
            <a:xfrm>
              <a:off x="1171851" y="1977247"/>
              <a:ext cx="8646852" cy="3760144"/>
              <a:chOff x="1189606" y="2270210"/>
              <a:chExt cx="8646852" cy="3760144"/>
            </a:xfrm>
          </p:grpSpPr>
          <p:sp>
            <p:nvSpPr>
              <p:cNvPr id="7" name="Freeform: Shape 6">
                <a:extLst>
                  <a:ext uri="{FF2B5EF4-FFF2-40B4-BE49-F238E27FC236}">
                    <a16:creationId xmlns:a16="http://schemas.microsoft.com/office/drawing/2014/main" id="{AA3842C2-9330-418F-B2E0-E72C41477496}"/>
                  </a:ext>
                </a:extLst>
              </p:cNvPr>
              <p:cNvSpPr/>
              <p:nvPr/>
            </p:nvSpPr>
            <p:spPr>
              <a:xfrm>
                <a:off x="1189606" y="2270210"/>
                <a:ext cx="2752082" cy="677121"/>
              </a:xfrm>
              <a:custGeom>
                <a:avLst/>
                <a:gdLst>
                  <a:gd name="connsiteX0" fmla="*/ 0 w 1763499"/>
                  <a:gd name="connsiteY0" fmla="*/ 88175 h 881749"/>
                  <a:gd name="connsiteX1" fmla="*/ 88175 w 1763499"/>
                  <a:gd name="connsiteY1" fmla="*/ 0 h 881749"/>
                  <a:gd name="connsiteX2" fmla="*/ 1675324 w 1763499"/>
                  <a:gd name="connsiteY2" fmla="*/ 0 h 881749"/>
                  <a:gd name="connsiteX3" fmla="*/ 1763499 w 1763499"/>
                  <a:gd name="connsiteY3" fmla="*/ 88175 h 881749"/>
                  <a:gd name="connsiteX4" fmla="*/ 1763499 w 1763499"/>
                  <a:gd name="connsiteY4" fmla="*/ 793574 h 881749"/>
                  <a:gd name="connsiteX5" fmla="*/ 1675324 w 1763499"/>
                  <a:gd name="connsiteY5" fmla="*/ 881749 h 881749"/>
                  <a:gd name="connsiteX6" fmla="*/ 88175 w 1763499"/>
                  <a:gd name="connsiteY6" fmla="*/ 881749 h 881749"/>
                  <a:gd name="connsiteX7" fmla="*/ 0 w 1763499"/>
                  <a:gd name="connsiteY7" fmla="*/ 793574 h 881749"/>
                  <a:gd name="connsiteX8" fmla="*/ 0 w 1763499"/>
                  <a:gd name="connsiteY8" fmla="*/ 88175 h 88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3499" h="881749">
                    <a:moveTo>
                      <a:pt x="0" y="88175"/>
                    </a:moveTo>
                    <a:cubicBezTo>
                      <a:pt x="0" y="39477"/>
                      <a:pt x="39477" y="0"/>
                      <a:pt x="88175" y="0"/>
                    </a:cubicBezTo>
                    <a:lnTo>
                      <a:pt x="1675324" y="0"/>
                    </a:lnTo>
                    <a:cubicBezTo>
                      <a:pt x="1724022" y="0"/>
                      <a:pt x="1763499" y="39477"/>
                      <a:pt x="1763499" y="88175"/>
                    </a:cubicBezTo>
                    <a:lnTo>
                      <a:pt x="1763499" y="793574"/>
                    </a:lnTo>
                    <a:cubicBezTo>
                      <a:pt x="1763499" y="842272"/>
                      <a:pt x="1724022" y="881749"/>
                      <a:pt x="1675324" y="881749"/>
                    </a:cubicBezTo>
                    <a:lnTo>
                      <a:pt x="88175" y="881749"/>
                    </a:lnTo>
                    <a:cubicBezTo>
                      <a:pt x="39477" y="881749"/>
                      <a:pt x="0" y="842272"/>
                      <a:pt x="0" y="793574"/>
                    </a:cubicBezTo>
                    <a:lnTo>
                      <a:pt x="0" y="88175"/>
                    </a:ln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261" tIns="60116" rIns="77261" bIns="60116" numCol="1" spcCol="1270" anchor="ctr" anchorCtr="0">
                <a:noAutofit/>
              </a:bodyPr>
              <a:lstStyle/>
              <a:p>
                <a:pPr marL="0" lvl="0" indent="0" algn="ctr" defTabSz="1200150">
                  <a:lnSpc>
                    <a:spcPct val="90000"/>
                  </a:lnSpc>
                  <a:spcBef>
                    <a:spcPct val="0"/>
                  </a:spcBef>
                  <a:spcAft>
                    <a:spcPct val="35000"/>
                  </a:spcAft>
                  <a:buNone/>
                </a:pPr>
                <a:r>
                  <a:rPr lang="en-US" sz="2400" dirty="0"/>
                  <a:t>EVTOL </a:t>
                </a:r>
                <a:r>
                  <a:rPr lang="en-US" sz="2400" kern="1200" dirty="0"/>
                  <a:t>Operation Features:</a:t>
                </a:r>
              </a:p>
            </p:txBody>
          </p:sp>
          <p:sp>
            <p:nvSpPr>
              <p:cNvPr id="9" name="Freeform: Shape 8">
                <a:extLst>
                  <a:ext uri="{FF2B5EF4-FFF2-40B4-BE49-F238E27FC236}">
                    <a16:creationId xmlns:a16="http://schemas.microsoft.com/office/drawing/2014/main" id="{A056BEE8-AB13-4409-9322-EDD5207E2F02}"/>
                  </a:ext>
                </a:extLst>
              </p:cNvPr>
              <p:cNvSpPr/>
              <p:nvPr/>
            </p:nvSpPr>
            <p:spPr>
              <a:xfrm>
                <a:off x="2733854" y="3167769"/>
                <a:ext cx="7102604" cy="1328828"/>
              </a:xfrm>
              <a:custGeom>
                <a:avLst/>
                <a:gdLst>
                  <a:gd name="connsiteX0" fmla="*/ 0 w 1410799"/>
                  <a:gd name="connsiteY0" fmla="*/ 88175 h 881749"/>
                  <a:gd name="connsiteX1" fmla="*/ 88175 w 1410799"/>
                  <a:gd name="connsiteY1" fmla="*/ 0 h 881749"/>
                  <a:gd name="connsiteX2" fmla="*/ 1322624 w 1410799"/>
                  <a:gd name="connsiteY2" fmla="*/ 0 h 881749"/>
                  <a:gd name="connsiteX3" fmla="*/ 1410799 w 1410799"/>
                  <a:gd name="connsiteY3" fmla="*/ 88175 h 881749"/>
                  <a:gd name="connsiteX4" fmla="*/ 1410799 w 1410799"/>
                  <a:gd name="connsiteY4" fmla="*/ 793574 h 881749"/>
                  <a:gd name="connsiteX5" fmla="*/ 1322624 w 1410799"/>
                  <a:gd name="connsiteY5" fmla="*/ 881749 h 881749"/>
                  <a:gd name="connsiteX6" fmla="*/ 88175 w 1410799"/>
                  <a:gd name="connsiteY6" fmla="*/ 881749 h 881749"/>
                  <a:gd name="connsiteX7" fmla="*/ 0 w 1410799"/>
                  <a:gd name="connsiteY7" fmla="*/ 793574 h 881749"/>
                  <a:gd name="connsiteX8" fmla="*/ 0 w 1410799"/>
                  <a:gd name="connsiteY8" fmla="*/ 88175 h 88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0799" h="881749">
                    <a:moveTo>
                      <a:pt x="0" y="88175"/>
                    </a:moveTo>
                    <a:cubicBezTo>
                      <a:pt x="0" y="39477"/>
                      <a:pt x="39477" y="0"/>
                      <a:pt x="88175" y="0"/>
                    </a:cubicBezTo>
                    <a:lnTo>
                      <a:pt x="1322624" y="0"/>
                    </a:lnTo>
                    <a:cubicBezTo>
                      <a:pt x="1371322" y="0"/>
                      <a:pt x="1410799" y="39477"/>
                      <a:pt x="1410799" y="88175"/>
                    </a:cubicBezTo>
                    <a:lnTo>
                      <a:pt x="1410799" y="793574"/>
                    </a:lnTo>
                    <a:cubicBezTo>
                      <a:pt x="1410799" y="842272"/>
                      <a:pt x="1371322" y="881749"/>
                      <a:pt x="1322624" y="881749"/>
                    </a:cubicBezTo>
                    <a:lnTo>
                      <a:pt x="88175" y="881749"/>
                    </a:lnTo>
                    <a:cubicBezTo>
                      <a:pt x="39477" y="881749"/>
                      <a:pt x="0" y="842272"/>
                      <a:pt x="0" y="793574"/>
                    </a:cubicBezTo>
                    <a:lnTo>
                      <a:pt x="0" y="88175"/>
                    </a:lnTo>
                    <a:close/>
                  </a:path>
                </a:pathLst>
              </a:custGeom>
              <a:ln>
                <a:solidFill>
                  <a:schemeClr val="bg2">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971" tIns="37256" rIns="42971" bIns="37256" numCol="1" spcCol="1270" anchor="t" anchorCtr="0">
                <a:noAutofit/>
              </a:bodyPr>
              <a:lstStyle/>
              <a:p>
                <a:pPr marL="0" lvl="0" indent="0" algn="l" defTabSz="400050">
                  <a:lnSpc>
                    <a:spcPct val="90000"/>
                  </a:lnSpc>
                  <a:spcBef>
                    <a:spcPct val="0"/>
                  </a:spcBef>
                  <a:spcAft>
                    <a:spcPct val="35000"/>
                  </a:spcAft>
                  <a:buNone/>
                </a:pPr>
                <a:r>
                  <a:rPr lang="en-US" b="1" kern="1200" dirty="0"/>
                  <a:t>Station-based on- demand ridesharing service &amp; scheduled service</a:t>
                </a:r>
              </a:p>
              <a:p>
                <a:pPr marL="57150" lvl="1" indent="-57150" defTabSz="311150">
                  <a:lnSpc>
                    <a:spcPct val="90000"/>
                  </a:lnSpc>
                  <a:spcBef>
                    <a:spcPct val="0"/>
                  </a:spcBef>
                  <a:spcAft>
                    <a:spcPct val="15000"/>
                  </a:spcAft>
                  <a:buFontTx/>
                  <a:buChar char="•"/>
                </a:pPr>
                <a:r>
                  <a:rPr lang="en-US" dirty="0"/>
                  <a:t>Origin &amp; destination (OD) are fixed locations (i.e., vertiports)</a:t>
                </a:r>
              </a:p>
              <a:p>
                <a:pPr marL="57150" lvl="1" indent="-57150" algn="l" defTabSz="311150">
                  <a:lnSpc>
                    <a:spcPct val="90000"/>
                  </a:lnSpc>
                  <a:spcBef>
                    <a:spcPct val="0"/>
                  </a:spcBef>
                  <a:spcAft>
                    <a:spcPct val="15000"/>
                  </a:spcAft>
                  <a:buChar char="•"/>
                </a:pPr>
                <a:r>
                  <a:rPr lang="en-US" kern="1200" dirty="0"/>
                  <a:t>Vehicle operations are determined by real-time demand &amp; route demand forecast</a:t>
                </a:r>
              </a:p>
            </p:txBody>
          </p:sp>
          <p:sp>
            <p:nvSpPr>
              <p:cNvPr id="13" name="Freeform: Shape 12">
                <a:extLst>
                  <a:ext uri="{FF2B5EF4-FFF2-40B4-BE49-F238E27FC236}">
                    <a16:creationId xmlns:a16="http://schemas.microsoft.com/office/drawing/2014/main" id="{3E5E608A-DFA7-4AC2-A979-14FCE25E3E4F}"/>
                  </a:ext>
                </a:extLst>
              </p:cNvPr>
              <p:cNvSpPr/>
              <p:nvPr/>
            </p:nvSpPr>
            <p:spPr>
              <a:xfrm>
                <a:off x="2733854" y="4717035"/>
                <a:ext cx="7102604" cy="1313319"/>
              </a:xfrm>
              <a:custGeom>
                <a:avLst/>
                <a:gdLst>
                  <a:gd name="connsiteX0" fmla="*/ 0 w 1410799"/>
                  <a:gd name="connsiteY0" fmla="*/ 88175 h 881749"/>
                  <a:gd name="connsiteX1" fmla="*/ 88175 w 1410799"/>
                  <a:gd name="connsiteY1" fmla="*/ 0 h 881749"/>
                  <a:gd name="connsiteX2" fmla="*/ 1322624 w 1410799"/>
                  <a:gd name="connsiteY2" fmla="*/ 0 h 881749"/>
                  <a:gd name="connsiteX3" fmla="*/ 1410799 w 1410799"/>
                  <a:gd name="connsiteY3" fmla="*/ 88175 h 881749"/>
                  <a:gd name="connsiteX4" fmla="*/ 1410799 w 1410799"/>
                  <a:gd name="connsiteY4" fmla="*/ 793574 h 881749"/>
                  <a:gd name="connsiteX5" fmla="*/ 1322624 w 1410799"/>
                  <a:gd name="connsiteY5" fmla="*/ 881749 h 881749"/>
                  <a:gd name="connsiteX6" fmla="*/ 88175 w 1410799"/>
                  <a:gd name="connsiteY6" fmla="*/ 881749 h 881749"/>
                  <a:gd name="connsiteX7" fmla="*/ 0 w 1410799"/>
                  <a:gd name="connsiteY7" fmla="*/ 793574 h 881749"/>
                  <a:gd name="connsiteX8" fmla="*/ 0 w 1410799"/>
                  <a:gd name="connsiteY8" fmla="*/ 88175 h 88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0799" h="881749">
                    <a:moveTo>
                      <a:pt x="0" y="88175"/>
                    </a:moveTo>
                    <a:cubicBezTo>
                      <a:pt x="0" y="39477"/>
                      <a:pt x="39477" y="0"/>
                      <a:pt x="88175" y="0"/>
                    </a:cubicBezTo>
                    <a:lnTo>
                      <a:pt x="1322624" y="0"/>
                    </a:lnTo>
                    <a:cubicBezTo>
                      <a:pt x="1371322" y="0"/>
                      <a:pt x="1410799" y="39477"/>
                      <a:pt x="1410799" y="88175"/>
                    </a:cubicBezTo>
                    <a:lnTo>
                      <a:pt x="1410799" y="793574"/>
                    </a:lnTo>
                    <a:cubicBezTo>
                      <a:pt x="1410799" y="842272"/>
                      <a:pt x="1371322" y="881749"/>
                      <a:pt x="1322624" y="881749"/>
                    </a:cubicBezTo>
                    <a:lnTo>
                      <a:pt x="88175" y="881749"/>
                    </a:lnTo>
                    <a:cubicBezTo>
                      <a:pt x="39477" y="881749"/>
                      <a:pt x="0" y="842272"/>
                      <a:pt x="0" y="793574"/>
                    </a:cubicBezTo>
                    <a:lnTo>
                      <a:pt x="0" y="88175"/>
                    </a:lnTo>
                    <a:close/>
                  </a:path>
                </a:pathLst>
              </a:custGeom>
              <a:ln>
                <a:solidFill>
                  <a:schemeClr val="bg2">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971" tIns="37256" rIns="42971" bIns="37256" numCol="1" spcCol="1270" anchor="t" anchorCtr="0">
                <a:noAutofit/>
              </a:bodyPr>
              <a:lstStyle/>
              <a:p>
                <a:pPr defTabSz="400050">
                  <a:lnSpc>
                    <a:spcPct val="90000"/>
                  </a:lnSpc>
                  <a:spcBef>
                    <a:spcPct val="0"/>
                  </a:spcBef>
                  <a:spcAft>
                    <a:spcPct val="35000"/>
                  </a:spcAft>
                </a:pPr>
                <a:r>
                  <a:rPr lang="en-US" b="1" dirty="0"/>
                  <a:t>Electricity powered vehicle</a:t>
                </a:r>
              </a:p>
              <a:p>
                <a:pPr defTabSz="400050">
                  <a:lnSpc>
                    <a:spcPct val="90000"/>
                  </a:lnSpc>
                  <a:spcBef>
                    <a:spcPct val="0"/>
                  </a:spcBef>
                  <a:spcAft>
                    <a:spcPct val="35000"/>
                  </a:spcAft>
                </a:pPr>
                <a:r>
                  <a:rPr lang="en-US" dirty="0"/>
                  <a:t>Charging behaviors are conducted at OD</a:t>
                </a:r>
                <a:endParaRPr lang="en-US" b="1" dirty="0"/>
              </a:p>
              <a:p>
                <a:pPr marL="57150" lvl="1" indent="-57150" defTabSz="311150">
                  <a:lnSpc>
                    <a:spcPct val="90000"/>
                  </a:lnSpc>
                  <a:spcBef>
                    <a:spcPct val="0"/>
                  </a:spcBef>
                  <a:spcAft>
                    <a:spcPct val="15000"/>
                  </a:spcAft>
                  <a:buChar char="•"/>
                </a:pPr>
                <a:r>
                  <a:rPr lang="en-US" dirty="0"/>
                  <a:t>Insufficient specific energy of the battery (the amount of energy per unit weight) requires frequent rapid charging to ensure continuous operations </a:t>
                </a:r>
              </a:p>
            </p:txBody>
          </p:sp>
        </p:grpSp>
        <p:cxnSp>
          <p:nvCxnSpPr>
            <p:cNvPr id="15" name="Connector: Elbow 14">
              <a:extLst>
                <a:ext uri="{FF2B5EF4-FFF2-40B4-BE49-F238E27FC236}">
                  <a16:creationId xmlns:a16="http://schemas.microsoft.com/office/drawing/2014/main" id="{E6738372-950D-4E67-9B23-FB6E9876FB97}"/>
                </a:ext>
              </a:extLst>
            </p:cNvPr>
            <p:cNvCxnSpPr/>
            <p:nvPr/>
          </p:nvCxnSpPr>
          <p:spPr>
            <a:xfrm rot="16200000" flipH="1">
              <a:off x="2178096" y="2890997"/>
              <a:ext cx="774632" cy="301373"/>
            </a:xfrm>
            <a:prstGeom prst="bentConnector3">
              <a:avLst>
                <a:gd name="adj1" fmla="val 101572"/>
              </a:avLst>
            </a:prstGeom>
            <a:ln w="19050"/>
          </p:spPr>
          <p:style>
            <a:lnRef idx="1">
              <a:schemeClr val="accent3"/>
            </a:lnRef>
            <a:fillRef idx="0">
              <a:schemeClr val="accent3"/>
            </a:fillRef>
            <a:effectRef idx="0">
              <a:schemeClr val="accent3"/>
            </a:effectRef>
            <a:fontRef idx="minor">
              <a:schemeClr val="tx1"/>
            </a:fontRef>
          </p:style>
        </p:cxnSp>
        <p:cxnSp>
          <p:nvCxnSpPr>
            <p:cNvPr id="20" name="Connector: Elbow 19">
              <a:extLst>
                <a:ext uri="{FF2B5EF4-FFF2-40B4-BE49-F238E27FC236}">
                  <a16:creationId xmlns:a16="http://schemas.microsoft.com/office/drawing/2014/main" id="{F6A40570-3D75-410B-BA06-72236DAD93AB}"/>
                </a:ext>
              </a:extLst>
            </p:cNvPr>
            <p:cNvCxnSpPr>
              <a:cxnSpLocks/>
            </p:cNvCxnSpPr>
            <p:nvPr/>
          </p:nvCxnSpPr>
          <p:spPr>
            <a:xfrm rot="16200000" flipH="1">
              <a:off x="1362460" y="3706632"/>
              <a:ext cx="2405905" cy="301374"/>
            </a:xfrm>
            <a:prstGeom prst="bentConnector3">
              <a:avLst>
                <a:gd name="adj1" fmla="val 99814"/>
              </a:avLst>
            </a:prstGeom>
            <a:ln w="19050"/>
          </p:spPr>
          <p:style>
            <a:lnRef idx="1">
              <a:schemeClr val="accent3"/>
            </a:lnRef>
            <a:fillRef idx="0">
              <a:schemeClr val="accent3"/>
            </a:fillRef>
            <a:effectRef idx="0">
              <a:schemeClr val="accent3"/>
            </a:effectRef>
            <a:fontRef idx="minor">
              <a:schemeClr val="tx1"/>
            </a:fontRef>
          </p:style>
        </p:cxnSp>
      </p:grpSp>
      <p:sp>
        <p:nvSpPr>
          <p:cNvPr id="3" name="Slide Number Placeholder 2">
            <a:extLst>
              <a:ext uri="{FF2B5EF4-FFF2-40B4-BE49-F238E27FC236}">
                <a16:creationId xmlns:a16="http://schemas.microsoft.com/office/drawing/2014/main" id="{70B63ED6-A6E3-DF74-F5A2-D182C2C52166}"/>
              </a:ext>
            </a:extLst>
          </p:cNvPr>
          <p:cNvSpPr>
            <a:spLocks noGrp="1"/>
          </p:cNvSpPr>
          <p:nvPr>
            <p:ph type="sldNum" sz="quarter" idx="12"/>
          </p:nvPr>
        </p:nvSpPr>
        <p:spPr/>
        <p:txBody>
          <a:bodyPr/>
          <a:lstStyle/>
          <a:p>
            <a:fld id="{8F4EA2E9-26C9-4DAA-A1D0-C1E9DF4F73A8}" type="slidenum">
              <a:rPr lang="en-US" smtClean="0"/>
              <a:t>7</a:t>
            </a:fld>
            <a:endParaRPr lang="en-US"/>
          </a:p>
        </p:txBody>
      </p:sp>
    </p:spTree>
    <p:extLst>
      <p:ext uri="{BB962C8B-B14F-4D97-AF65-F5344CB8AC3E}">
        <p14:creationId xmlns:p14="http://schemas.microsoft.com/office/powerpoint/2010/main" val="810601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Image result for bell eVTOL aircraft">
            <a:extLst>
              <a:ext uri="{FF2B5EF4-FFF2-40B4-BE49-F238E27FC236}">
                <a16:creationId xmlns:a16="http://schemas.microsoft.com/office/drawing/2014/main" id="{F32EE21A-D5FB-4BE2-8EC1-35D4B262EB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8814" y="-172290"/>
            <a:ext cx="12191972" cy="6857987"/>
          </a:xfrm>
          <a:prstGeom prst="rect">
            <a:avLst/>
          </a:prstGeom>
          <a:noFill/>
          <a:extLst>
            <a:ext uri="{909E8E84-426E-40DD-AFC4-6F175D3DCCD1}">
              <a14:hiddenFill xmlns:a14="http://schemas.microsoft.com/office/drawing/2010/main">
                <a:solidFill>
                  <a:srgbClr val="FFFFFF"/>
                </a:solidFill>
              </a14:hiddenFill>
            </a:ext>
          </a:extLst>
        </p:spPr>
      </p:pic>
      <p:sp>
        <p:nvSpPr>
          <p:cNvPr id="3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6"/>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121920" tIns="60960" rIns="121920" bIns="60960" rtlCol="0" anchor="t">
            <a:normAutofit/>
          </a:bodyPr>
          <a:lstStyle/>
          <a:p>
            <a:pPr algn="ctr" defTabSz="914377">
              <a:spcAft>
                <a:spcPts val="1333"/>
              </a:spcAft>
              <a:buClr>
                <a:prstClr val="black"/>
              </a:buClr>
              <a:buSzPct val="100000"/>
            </a:pPr>
            <a:endParaRPr lang="en-US" sz="2133" cap="all">
              <a:solidFill>
                <a:prstClr val="black"/>
              </a:solidFill>
              <a:latin typeface="Calibri"/>
            </a:endParaRPr>
          </a:p>
        </p:txBody>
      </p:sp>
      <p:sp>
        <p:nvSpPr>
          <p:cNvPr id="2" name="Title 1">
            <a:extLst>
              <a:ext uri="{FF2B5EF4-FFF2-40B4-BE49-F238E27FC236}">
                <a16:creationId xmlns:a16="http://schemas.microsoft.com/office/drawing/2014/main" id="{CD1987B1-C3CF-4449-80C9-3C882CF7C7EF}"/>
              </a:ext>
            </a:extLst>
          </p:cNvPr>
          <p:cNvSpPr>
            <a:spLocks noGrp="1"/>
          </p:cNvSpPr>
          <p:nvPr>
            <p:ph type="title"/>
          </p:nvPr>
        </p:nvSpPr>
        <p:spPr>
          <a:xfrm>
            <a:off x="709448" y="1913949"/>
            <a:ext cx="4204136" cy="1342755"/>
          </a:xfrm>
        </p:spPr>
        <p:txBody>
          <a:bodyPr vert="horz" lIns="121920" tIns="60960" rIns="121920" bIns="60960" rtlCol="0" anchor="ctr">
            <a:normAutofit/>
          </a:bodyPr>
          <a:lstStyle/>
          <a:p>
            <a:pPr algn="ctr" defTabSz="1219170"/>
            <a:r>
              <a:rPr lang="en-US" sz="3733" dirty="0">
                <a:solidFill>
                  <a:schemeClr val="tx1"/>
                </a:solidFill>
                <a:latin typeface="+mj-lt"/>
                <a:cs typeface="+mj-cs"/>
              </a:rPr>
              <a:t>Introduction</a:t>
            </a:r>
          </a:p>
        </p:txBody>
      </p:sp>
      <p:cxnSp>
        <p:nvCxnSpPr>
          <p:cNvPr id="34" name="Straight Connector 3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78992E4-FE3B-4974-9285-CBA20C7CA21D}"/>
              </a:ext>
            </a:extLst>
          </p:cNvPr>
          <p:cNvSpPr txBox="1"/>
          <p:nvPr/>
        </p:nvSpPr>
        <p:spPr>
          <a:xfrm>
            <a:off x="515006" y="3239573"/>
            <a:ext cx="4593020" cy="3440415"/>
          </a:xfrm>
          <a:prstGeom prst="rect">
            <a:avLst/>
          </a:prstGeom>
        </p:spPr>
        <p:txBody>
          <a:bodyPr vert="horz" lIns="121920" tIns="60960" rIns="121920" bIns="60960" rtlCol="0" anchor="ctr">
            <a:normAutofit/>
          </a:bodyPr>
          <a:lstStyle/>
          <a:p>
            <a:pPr defTabSz="1219170">
              <a:lnSpc>
                <a:spcPct val="90000"/>
              </a:lnSpc>
              <a:spcAft>
                <a:spcPts val="800"/>
              </a:spcAft>
            </a:pPr>
            <a:r>
              <a:rPr lang="en-US" sz="2400" b="1" dirty="0">
                <a:solidFill>
                  <a:prstClr val="black"/>
                </a:solidFill>
                <a:latin typeface="Calibri"/>
              </a:rPr>
              <a:t>UAM Aircraft Key Features:</a:t>
            </a:r>
          </a:p>
          <a:p>
            <a:pPr marL="304792" indent="-304792" defTabSz="1219170">
              <a:lnSpc>
                <a:spcPct val="90000"/>
              </a:lnSpc>
              <a:spcAft>
                <a:spcPts val="800"/>
              </a:spcAft>
              <a:buFont typeface="Arial" panose="020B0604020202020204" pitchFamily="34" charset="0"/>
              <a:buChar char="•"/>
            </a:pPr>
            <a:r>
              <a:rPr lang="en-US" sz="1867" dirty="0">
                <a:solidFill>
                  <a:prstClr val="black"/>
                </a:solidFill>
                <a:latin typeface="Calibri"/>
              </a:rPr>
              <a:t>Electric vertical takeoff and landing aircraft (eVTOL)</a:t>
            </a:r>
          </a:p>
          <a:p>
            <a:pPr marL="304792" indent="-304792" defTabSz="1219170">
              <a:lnSpc>
                <a:spcPct val="90000"/>
              </a:lnSpc>
              <a:spcAft>
                <a:spcPts val="800"/>
              </a:spcAft>
              <a:buFont typeface="Arial" panose="020B0604020202020204" pitchFamily="34" charset="0"/>
              <a:buChar char="•"/>
            </a:pPr>
            <a:r>
              <a:rPr lang="en-US" sz="1867" dirty="0">
                <a:solidFill>
                  <a:prstClr val="black"/>
                </a:solidFill>
                <a:latin typeface="Calibri"/>
              </a:rPr>
              <a:t>High degree of automation and distributed electric propulsion (DEP) technology</a:t>
            </a:r>
          </a:p>
          <a:p>
            <a:pPr marL="304792" indent="-304792" defTabSz="1219170">
              <a:lnSpc>
                <a:spcPct val="90000"/>
              </a:lnSpc>
              <a:spcAft>
                <a:spcPts val="800"/>
              </a:spcAft>
              <a:buFont typeface="Arial" panose="020B0604020202020204" pitchFamily="34" charset="0"/>
              <a:buChar char="•"/>
            </a:pPr>
            <a:r>
              <a:rPr lang="en-US" sz="1867" dirty="0">
                <a:solidFill>
                  <a:prstClr val="black"/>
                </a:solidFill>
                <a:latin typeface="Calibri"/>
              </a:rPr>
              <a:t>Capacity of </a:t>
            </a:r>
            <a:r>
              <a:rPr lang="en-US" sz="1867" b="1" dirty="0">
                <a:solidFill>
                  <a:prstClr val="black"/>
                </a:solidFill>
                <a:latin typeface="Calibri"/>
              </a:rPr>
              <a:t>1-5</a:t>
            </a:r>
            <a:r>
              <a:rPr lang="en-US" sz="1867" dirty="0">
                <a:solidFill>
                  <a:prstClr val="black"/>
                </a:solidFill>
                <a:latin typeface="Calibri"/>
              </a:rPr>
              <a:t> passenger </a:t>
            </a:r>
          </a:p>
          <a:p>
            <a:pPr marL="304792" indent="-304792" defTabSz="1219170">
              <a:lnSpc>
                <a:spcPct val="90000"/>
              </a:lnSpc>
              <a:spcAft>
                <a:spcPts val="800"/>
              </a:spcAft>
              <a:buFont typeface="Arial" panose="020B0604020202020204" pitchFamily="34" charset="0"/>
              <a:buChar char="•"/>
            </a:pPr>
            <a:r>
              <a:rPr lang="en-US" sz="1867" dirty="0">
                <a:solidFill>
                  <a:prstClr val="black"/>
                </a:solidFill>
                <a:latin typeface="Calibri"/>
              </a:rPr>
              <a:t>Cruise speed of </a:t>
            </a:r>
            <a:r>
              <a:rPr lang="en-US" sz="1867" b="1" dirty="0">
                <a:solidFill>
                  <a:prstClr val="black"/>
                </a:solidFill>
                <a:latin typeface="Calibri"/>
              </a:rPr>
              <a:t>150 – 200 </a:t>
            </a:r>
            <a:r>
              <a:rPr lang="en-US" sz="1867" dirty="0">
                <a:solidFill>
                  <a:prstClr val="black"/>
                </a:solidFill>
                <a:latin typeface="Calibri"/>
              </a:rPr>
              <a:t>mph</a:t>
            </a:r>
          </a:p>
          <a:p>
            <a:pPr marL="304792" indent="-304792" defTabSz="1219170">
              <a:lnSpc>
                <a:spcPct val="90000"/>
              </a:lnSpc>
              <a:spcAft>
                <a:spcPts val="800"/>
              </a:spcAft>
              <a:buFont typeface="Arial" panose="020B0604020202020204" pitchFamily="34" charset="0"/>
              <a:buChar char="•"/>
            </a:pPr>
            <a:r>
              <a:rPr lang="en-US" sz="1867" dirty="0">
                <a:solidFill>
                  <a:prstClr val="black"/>
                </a:solidFill>
                <a:latin typeface="Calibri"/>
              </a:rPr>
              <a:t>Mission range </a:t>
            </a:r>
            <a:r>
              <a:rPr lang="en-US" sz="1867" b="1" dirty="0">
                <a:solidFill>
                  <a:prstClr val="black"/>
                </a:solidFill>
                <a:latin typeface="Calibri"/>
              </a:rPr>
              <a:t>10 – 70 </a:t>
            </a:r>
            <a:r>
              <a:rPr lang="en-US" sz="1867" dirty="0">
                <a:solidFill>
                  <a:prstClr val="black"/>
                </a:solidFill>
                <a:latin typeface="Calibri"/>
              </a:rPr>
              <a:t>miles</a:t>
            </a:r>
          </a:p>
        </p:txBody>
      </p:sp>
    </p:spTree>
    <p:extLst>
      <p:ext uri="{BB962C8B-B14F-4D97-AF65-F5344CB8AC3E}">
        <p14:creationId xmlns:p14="http://schemas.microsoft.com/office/powerpoint/2010/main" val="3052333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67">
              <a:solidFill>
                <a:prstClr val="white"/>
              </a:solidFill>
              <a:latin typeface="Calibri"/>
            </a:endParaRPr>
          </a:p>
        </p:txBody>
      </p:sp>
      <p:pic>
        <p:nvPicPr>
          <p:cNvPr id="5" name="Picture 4" descr="Related image">
            <a:extLst>
              <a:ext uri="{FF2B5EF4-FFF2-40B4-BE49-F238E27FC236}">
                <a16:creationId xmlns:a16="http://schemas.microsoft.com/office/drawing/2014/main" id="{29AA00ED-6741-4483-BA3E-6AF52D4679B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06" b="-2"/>
          <a:stretch/>
        </p:blipFill>
        <p:spPr bwMode="auto">
          <a:xfrm>
            <a:off x="3245637" y="14"/>
            <a:ext cx="8946364" cy="6857985"/>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7999"/>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defRPr/>
            </a:pPr>
            <a:endParaRPr lang="en-US" sz="2400">
              <a:solidFill>
                <a:prstClr val="white"/>
              </a:solidFill>
              <a:latin typeface="Calibri" panose="020F0502020204030204"/>
            </a:endParaRPr>
          </a:p>
        </p:txBody>
      </p:sp>
      <p:sp useBgFill="1">
        <p:nvSpPr>
          <p:cNvPr id="14" name="Freeform: Shape 13">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defRPr/>
            </a:pPr>
            <a:endParaRPr lang="en-US" sz="2400">
              <a:solidFill>
                <a:prstClr val="white"/>
              </a:solidFill>
              <a:latin typeface="Calibri" panose="020F0502020204030204"/>
            </a:endParaRPr>
          </a:p>
        </p:txBody>
      </p:sp>
      <p:sp>
        <p:nvSpPr>
          <p:cNvPr id="2" name="Title 1">
            <a:extLst>
              <a:ext uri="{FF2B5EF4-FFF2-40B4-BE49-F238E27FC236}">
                <a16:creationId xmlns:a16="http://schemas.microsoft.com/office/drawing/2014/main" id="{31DE2055-CBEC-40FD-92B7-602D2550B0CB}"/>
              </a:ext>
            </a:extLst>
          </p:cNvPr>
          <p:cNvSpPr>
            <a:spLocks noGrp="1"/>
          </p:cNvSpPr>
          <p:nvPr>
            <p:ph type="title"/>
          </p:nvPr>
        </p:nvSpPr>
        <p:spPr>
          <a:xfrm>
            <a:off x="371093" y="1161289"/>
            <a:ext cx="3438144" cy="1239012"/>
          </a:xfrm>
        </p:spPr>
        <p:txBody>
          <a:bodyPr vert="horz" lIns="121920" tIns="60960" rIns="121920" bIns="60960" rtlCol="0" anchor="ctr">
            <a:normAutofit/>
          </a:bodyPr>
          <a:lstStyle/>
          <a:p>
            <a:pPr defTabSz="1219170"/>
            <a:r>
              <a:rPr lang="en-US" sz="3733" dirty="0">
                <a:solidFill>
                  <a:schemeClr val="tx1"/>
                </a:solidFill>
                <a:latin typeface="+mj-lt"/>
                <a:cs typeface="+mj-cs"/>
              </a:rPr>
              <a:t>Introduction</a:t>
            </a:r>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0"/>
            <a:ext cx="128016" cy="653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67">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0"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67">
              <a:solidFill>
                <a:prstClr val="white"/>
              </a:solidFill>
              <a:latin typeface="Calibri" panose="020F0502020204030204"/>
            </a:endParaRPr>
          </a:p>
        </p:txBody>
      </p:sp>
      <p:sp>
        <p:nvSpPr>
          <p:cNvPr id="4" name="TextBox 3">
            <a:extLst>
              <a:ext uri="{FF2B5EF4-FFF2-40B4-BE49-F238E27FC236}">
                <a16:creationId xmlns:a16="http://schemas.microsoft.com/office/drawing/2014/main" id="{2159C86A-F587-4D3B-B751-24098E4AEAC0}"/>
              </a:ext>
            </a:extLst>
          </p:cNvPr>
          <p:cNvSpPr txBox="1"/>
          <p:nvPr/>
        </p:nvSpPr>
        <p:spPr>
          <a:xfrm>
            <a:off x="128016" y="2718053"/>
            <a:ext cx="4031608" cy="3207259"/>
          </a:xfrm>
          <a:prstGeom prst="rect">
            <a:avLst/>
          </a:prstGeom>
        </p:spPr>
        <p:txBody>
          <a:bodyPr vert="horz" lIns="121920" tIns="60960" rIns="121920" bIns="60960" rtlCol="0" anchor="t">
            <a:normAutofit fontScale="70000" lnSpcReduction="20000"/>
          </a:bodyPr>
          <a:lstStyle/>
          <a:p>
            <a:pPr defTabSz="1219170">
              <a:lnSpc>
                <a:spcPct val="90000"/>
              </a:lnSpc>
              <a:spcAft>
                <a:spcPts val="800"/>
              </a:spcAft>
            </a:pPr>
            <a:r>
              <a:rPr lang="en-US" sz="3467" b="1" dirty="0">
                <a:solidFill>
                  <a:prstClr val="black"/>
                </a:solidFill>
                <a:latin typeface="Calibri"/>
              </a:rPr>
              <a:t>Elements for Future Vertiports:</a:t>
            </a:r>
          </a:p>
          <a:p>
            <a:pPr indent="-304792" defTabSz="1219170">
              <a:lnSpc>
                <a:spcPct val="90000"/>
              </a:lnSpc>
              <a:spcAft>
                <a:spcPts val="800"/>
              </a:spcAft>
              <a:buFont typeface="Arial" panose="020B0604020202020204" pitchFamily="34" charset="0"/>
              <a:buChar char="•"/>
            </a:pPr>
            <a:endParaRPr lang="en-US" sz="1467" b="1" dirty="0">
              <a:solidFill>
                <a:prstClr val="black"/>
              </a:solidFill>
              <a:latin typeface="Calibri"/>
            </a:endParaRPr>
          </a:p>
          <a:p>
            <a:pPr marL="365751" indent="-304792" defTabSz="1219170">
              <a:lnSpc>
                <a:spcPct val="90000"/>
              </a:lnSpc>
              <a:spcAft>
                <a:spcPts val="800"/>
              </a:spcAft>
              <a:buFont typeface="Arial" panose="020B0604020202020204" pitchFamily="34" charset="0"/>
              <a:buChar char="•"/>
            </a:pPr>
            <a:r>
              <a:rPr lang="en-US" sz="2667" dirty="0">
                <a:solidFill>
                  <a:prstClr val="black"/>
                </a:solidFill>
                <a:latin typeface="Calibri"/>
              </a:rPr>
              <a:t>Aircraft final approach and takeoff areas</a:t>
            </a:r>
          </a:p>
          <a:p>
            <a:pPr marL="365751" indent="-304792" defTabSz="1219170">
              <a:lnSpc>
                <a:spcPct val="90000"/>
              </a:lnSpc>
              <a:spcAft>
                <a:spcPts val="800"/>
              </a:spcAft>
              <a:buFont typeface="Arial" panose="020B0604020202020204" pitchFamily="34" charset="0"/>
              <a:buChar char="•"/>
            </a:pPr>
            <a:r>
              <a:rPr lang="en-US" sz="2667" dirty="0">
                <a:solidFill>
                  <a:prstClr val="black"/>
                </a:solidFill>
                <a:latin typeface="Calibri"/>
              </a:rPr>
              <a:t>Passenger boarding areas</a:t>
            </a:r>
          </a:p>
          <a:p>
            <a:pPr marL="365751" indent="-304792" defTabSz="1219170">
              <a:lnSpc>
                <a:spcPct val="90000"/>
              </a:lnSpc>
              <a:spcAft>
                <a:spcPts val="800"/>
              </a:spcAft>
              <a:buFont typeface="Arial" panose="020B0604020202020204" pitchFamily="34" charset="0"/>
              <a:buChar char="•"/>
            </a:pPr>
            <a:r>
              <a:rPr lang="en-US" sz="2667" dirty="0">
                <a:solidFill>
                  <a:prstClr val="black"/>
                </a:solidFill>
                <a:latin typeface="Calibri"/>
              </a:rPr>
              <a:t>Aircraft charging facilities</a:t>
            </a:r>
          </a:p>
          <a:p>
            <a:pPr marL="365751" indent="-304792" defTabSz="1219170">
              <a:lnSpc>
                <a:spcPct val="90000"/>
              </a:lnSpc>
              <a:spcAft>
                <a:spcPts val="800"/>
              </a:spcAft>
              <a:buFont typeface="Arial" panose="020B0604020202020204" pitchFamily="34" charset="0"/>
              <a:buChar char="•"/>
            </a:pPr>
            <a:r>
              <a:rPr lang="en-US" sz="2667" dirty="0">
                <a:solidFill>
                  <a:prstClr val="black"/>
                </a:solidFill>
                <a:latin typeface="Calibri"/>
              </a:rPr>
              <a:t>Space and facilities to accommodate various ground transportation modes</a:t>
            </a:r>
          </a:p>
          <a:p>
            <a:pPr marL="365751" indent="-304792" defTabSz="1219170">
              <a:lnSpc>
                <a:spcPct val="90000"/>
              </a:lnSpc>
              <a:spcAft>
                <a:spcPts val="800"/>
              </a:spcAft>
              <a:buFont typeface="Arial" panose="020B0604020202020204" pitchFamily="34" charset="0"/>
              <a:buChar char="•"/>
            </a:pPr>
            <a:r>
              <a:rPr lang="en-US" sz="2667" dirty="0">
                <a:solidFill>
                  <a:prstClr val="black"/>
                </a:solidFill>
                <a:latin typeface="Calibri"/>
              </a:rPr>
              <a:t>Integrate other business services</a:t>
            </a:r>
          </a:p>
          <a:p>
            <a:pPr marL="457189" indent="-304792" defTabSz="1219170">
              <a:lnSpc>
                <a:spcPct val="90000"/>
              </a:lnSpc>
              <a:spcAft>
                <a:spcPts val="800"/>
              </a:spcAft>
              <a:buFont typeface="Arial" panose="020B0604020202020204" pitchFamily="34" charset="0"/>
              <a:buChar char="•"/>
            </a:pPr>
            <a:endParaRPr lang="en-US" sz="1467" b="1" dirty="0">
              <a:solidFill>
                <a:prstClr val="black"/>
              </a:solidFill>
              <a:latin typeface="Calibri"/>
            </a:endParaRPr>
          </a:p>
        </p:txBody>
      </p:sp>
    </p:spTree>
    <p:extLst>
      <p:ext uri="{BB962C8B-B14F-4D97-AF65-F5344CB8AC3E}">
        <p14:creationId xmlns:p14="http://schemas.microsoft.com/office/powerpoint/2010/main" val="90546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2457</TotalTime>
  <Words>1888</Words>
  <Application>Microsoft Office PowerPoint</Application>
  <PresentationFormat>Widescreen</PresentationFormat>
  <Paragraphs>287</Paragraphs>
  <Slides>42</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2" baseType="lpstr">
      <vt:lpstr>Chap Semibold</vt:lpstr>
      <vt:lpstr>Trade Gothic LT Std</vt:lpstr>
      <vt:lpstr>Arial</vt:lpstr>
      <vt:lpstr>Calibri</vt:lpstr>
      <vt:lpstr>Calibri Light</vt:lpstr>
      <vt:lpstr>Times New Roman</vt:lpstr>
      <vt:lpstr>Wingdings</vt:lpstr>
      <vt:lpstr>Office Theme</vt:lpstr>
      <vt:lpstr>1_Office Theme</vt:lpstr>
      <vt:lpstr>Visio.Drawing.15</vt:lpstr>
      <vt:lpstr>A Simulation Platform for On-Demand Urban Air Mobility</vt:lpstr>
      <vt:lpstr>Simulation Platform Design – Introduction</vt:lpstr>
      <vt:lpstr>Introduction</vt:lpstr>
      <vt:lpstr>Simulation Platform Design – Introduction</vt:lpstr>
      <vt:lpstr>Simulation Platform Design – Introduction</vt:lpstr>
      <vt:lpstr>Simulation Platform Design – Introduction</vt:lpstr>
      <vt:lpstr>Simulation Platform Design – Introduction</vt:lpstr>
      <vt:lpstr>Introduction</vt:lpstr>
      <vt:lpstr>Introduction</vt:lpstr>
      <vt:lpstr>Simulation Platform Design – Introduction</vt:lpstr>
      <vt:lpstr>Simulation Platform Design – Problem Statement</vt:lpstr>
      <vt:lpstr>Simulation Platform Design - Objectives</vt:lpstr>
      <vt:lpstr>Simulation Platform Design – Assumptions</vt:lpstr>
      <vt:lpstr>Simulation Platform Design - Element Description</vt:lpstr>
      <vt:lpstr>Simulation Platform Design - Element Description</vt:lpstr>
      <vt:lpstr>Simulation Platform Design - Element Description</vt:lpstr>
      <vt:lpstr>Simulation Platform Design - Element Description</vt:lpstr>
      <vt:lpstr>Simulation Platform Design - Element Description</vt:lpstr>
      <vt:lpstr>Simulation Platform Design – Operation Rules</vt:lpstr>
      <vt:lpstr>Simulation Platform Design – Input Data</vt:lpstr>
      <vt:lpstr>Simulation Platform Design – Model Development</vt:lpstr>
      <vt:lpstr>Simulation Platform Design – Model Development</vt:lpstr>
      <vt:lpstr>Simulation Platform Design – Model Development</vt:lpstr>
      <vt:lpstr>Simulation Platform Design – Model Development</vt:lpstr>
      <vt:lpstr>Simulation Platform Design – Numerical Study</vt:lpstr>
      <vt:lpstr>Simulation Platform Design – Numerical Study</vt:lpstr>
      <vt:lpstr>Simulation Platform Design – Numerical Study</vt:lpstr>
      <vt:lpstr>Simulation Platform Design – Numerical Study</vt:lpstr>
      <vt:lpstr>Simulation Platform Design – Numerical Study</vt:lpstr>
      <vt:lpstr>Simulation Platform Design – Numerical Study</vt:lpstr>
      <vt:lpstr>Simulation Platform Design – Numerical Study</vt:lpstr>
      <vt:lpstr>Simulation Platform Design – Numerical Study</vt:lpstr>
      <vt:lpstr>Simulation Platform Design – Numerical Study</vt:lpstr>
      <vt:lpstr>Simulation Platform Design – Numerical Study</vt:lpstr>
      <vt:lpstr>Simulation Platform Design – Numerical Study</vt:lpstr>
      <vt:lpstr>Simulation Platform Design – Numerical Study</vt:lpstr>
      <vt:lpstr>Simulation Platform Design – Numerical Study</vt:lpstr>
      <vt:lpstr>Simulation Platform Design – Numerical Study</vt:lpstr>
      <vt:lpstr>Simulation Platform Design – Numerical Study</vt:lpstr>
      <vt:lpstr>Simulation Platform Design – Numerical Study</vt:lpstr>
      <vt:lpstr>Simulation Platform Design - 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 Platform for eVTOL Operation over UAM Network</dc:title>
  <dc:creator>Zhiqiang Wu</dc:creator>
  <cp:lastModifiedBy>Adam Wu</cp:lastModifiedBy>
  <cp:revision>142</cp:revision>
  <dcterms:created xsi:type="dcterms:W3CDTF">2022-01-10T11:51:15Z</dcterms:created>
  <dcterms:modified xsi:type="dcterms:W3CDTF">2022-06-24T13:21:57Z</dcterms:modified>
</cp:coreProperties>
</file>