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4156" r:id="rId4"/>
    <p:sldMasterId id="2147484164" r:id="rId5"/>
    <p:sldMasterId id="2147483916" r:id="rId6"/>
    <p:sldMasterId id="2147484122" r:id="rId7"/>
    <p:sldMasterId id="2147484077" r:id="rId8"/>
    <p:sldMasterId id="2147484106" r:id="rId9"/>
  </p:sldMasterIdLst>
  <p:notesMasterIdLst>
    <p:notesMasterId r:id="rId39"/>
  </p:notesMasterIdLst>
  <p:handoutMasterIdLst>
    <p:handoutMasterId r:id="rId40"/>
  </p:handoutMasterIdLst>
  <p:sldIdLst>
    <p:sldId id="256" r:id="rId10"/>
    <p:sldId id="264" r:id="rId11"/>
    <p:sldId id="259" r:id="rId12"/>
    <p:sldId id="261" r:id="rId13"/>
    <p:sldId id="296" r:id="rId14"/>
    <p:sldId id="307" r:id="rId15"/>
    <p:sldId id="284" r:id="rId16"/>
    <p:sldId id="305" r:id="rId17"/>
    <p:sldId id="306" r:id="rId18"/>
    <p:sldId id="323" r:id="rId19"/>
    <p:sldId id="312" r:id="rId20"/>
    <p:sldId id="281" r:id="rId21"/>
    <p:sldId id="313" r:id="rId22"/>
    <p:sldId id="314" r:id="rId23"/>
    <p:sldId id="280" r:id="rId24"/>
    <p:sldId id="320" r:id="rId25"/>
    <p:sldId id="283" r:id="rId26"/>
    <p:sldId id="302" r:id="rId27"/>
    <p:sldId id="308" r:id="rId28"/>
    <p:sldId id="316" r:id="rId29"/>
    <p:sldId id="279" r:id="rId30"/>
    <p:sldId id="318" r:id="rId31"/>
    <p:sldId id="317" r:id="rId32"/>
    <p:sldId id="285" r:id="rId33"/>
    <p:sldId id="295" r:id="rId34"/>
    <p:sldId id="265" r:id="rId35"/>
    <p:sldId id="287" r:id="rId36"/>
    <p:sldId id="275" r:id="rId37"/>
    <p:sldId id="276" r:id="rId38"/>
  </p:sldIdLst>
  <p:sldSz cx="14630400" cy="822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00FF"/>
    <a:srgbClr val="000000"/>
    <a:srgbClr val="005DAA"/>
    <a:srgbClr val="B5D5F0"/>
    <a:srgbClr val="EE3124"/>
    <a:srgbClr val="009AC7"/>
    <a:srgbClr val="78A22F"/>
    <a:srgbClr val="ED1B2E"/>
    <a:srgbClr val="9DD4DE"/>
    <a:srgbClr val="E7F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70" autoAdjust="0"/>
    <p:restoredTop sz="96327" autoAdjust="0"/>
  </p:normalViewPr>
  <p:slideViewPr>
    <p:cSldViewPr>
      <p:cViewPr varScale="1">
        <p:scale>
          <a:sx n="53" d="100"/>
          <a:sy n="53" d="100"/>
        </p:scale>
        <p:origin x="800" y="36"/>
      </p:cViewPr>
      <p:guideLst>
        <p:guide orient="horz" pos="2592"/>
        <p:guide pos="460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116" d="100"/>
          <a:sy n="116" d="100"/>
        </p:scale>
        <p:origin x="405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36C898-B491-4E41-83A1-3C52A93DC2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2CAA23-994F-407B-A1EB-2D2754FC16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9397E-B39C-471C-B172-7B9A7A9F6040}" type="datetimeFigureOut">
              <a:rPr lang="en-US" smtClean="0"/>
              <a:t>5/10/2023</a:t>
            </a:fld>
            <a:endParaRPr lang="en-US"/>
          </a:p>
        </p:txBody>
      </p:sp>
      <p:sp>
        <p:nvSpPr>
          <p:cNvPr id="4" name="Footer Placeholder 3">
            <a:extLst>
              <a:ext uri="{FF2B5EF4-FFF2-40B4-BE49-F238E27FC236}">
                <a16:creationId xmlns:a16="http://schemas.microsoft.com/office/drawing/2014/main" id="{FE1E4610-F9BC-4C38-8C50-CB32FE23CB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EEE646-03B4-410E-85EF-63C47F4090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2DDAE6-2C01-4EBD-8591-80F339E985BA}" type="slidenum">
              <a:rPr lang="en-US" smtClean="0"/>
              <a:t>‹#›</a:t>
            </a:fld>
            <a:endParaRPr lang="en-US"/>
          </a:p>
        </p:txBody>
      </p:sp>
    </p:spTree>
    <p:extLst>
      <p:ext uri="{BB962C8B-B14F-4D97-AF65-F5344CB8AC3E}">
        <p14:creationId xmlns:p14="http://schemas.microsoft.com/office/powerpoint/2010/main" val="134697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CFF4C-0E88-0346-A606-438268844A2C}"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FE459-01DF-564D-B23E-B4AD6129B5C3}" type="slidenum">
              <a:rPr lang="en-US" smtClean="0"/>
              <a:t>‹#›</a:t>
            </a:fld>
            <a:endParaRPr lang="en-US"/>
          </a:p>
        </p:txBody>
      </p:sp>
    </p:spTree>
    <p:extLst>
      <p:ext uri="{BB962C8B-B14F-4D97-AF65-F5344CB8AC3E}">
        <p14:creationId xmlns:p14="http://schemas.microsoft.com/office/powerpoint/2010/main" val="1037392703"/>
      </p:ext>
    </p:extLst>
  </p:cSld>
  <p:clrMap bg1="lt1" tx1="dk1" bg2="lt2" tx2="dk2" accent1="accent1" accent2="accent2" accent3="accent3" accent4="accent4" accent5="accent5" accent6="accent6" hlink="hlink" folHlink="folHlink"/>
  <p:notesStyle>
    <a:lvl1pPr marL="0" algn="l" defTabSz="1097236" rtl="0" eaLnBrk="1" latinLnBrk="0" hangingPunct="1">
      <a:defRPr sz="1440" kern="1200">
        <a:solidFill>
          <a:schemeClr val="tx1"/>
        </a:solidFill>
        <a:latin typeface="+mn-lt"/>
        <a:ea typeface="+mn-ea"/>
        <a:cs typeface="+mn-cs"/>
      </a:defRPr>
    </a:lvl1pPr>
    <a:lvl2pPr marL="548618" algn="l" defTabSz="1097236" rtl="0" eaLnBrk="1" latinLnBrk="0" hangingPunct="1">
      <a:defRPr sz="1440" kern="1200">
        <a:solidFill>
          <a:schemeClr val="tx1"/>
        </a:solidFill>
        <a:latin typeface="+mn-lt"/>
        <a:ea typeface="+mn-ea"/>
        <a:cs typeface="+mn-cs"/>
      </a:defRPr>
    </a:lvl2pPr>
    <a:lvl3pPr marL="1097236" algn="l" defTabSz="1097236" rtl="0" eaLnBrk="1" latinLnBrk="0" hangingPunct="1">
      <a:defRPr sz="1440" kern="1200">
        <a:solidFill>
          <a:schemeClr val="tx1"/>
        </a:solidFill>
        <a:latin typeface="+mn-lt"/>
        <a:ea typeface="+mn-ea"/>
        <a:cs typeface="+mn-cs"/>
      </a:defRPr>
    </a:lvl3pPr>
    <a:lvl4pPr marL="1645854" algn="l" defTabSz="1097236" rtl="0" eaLnBrk="1" latinLnBrk="0" hangingPunct="1">
      <a:defRPr sz="1440" kern="1200">
        <a:solidFill>
          <a:schemeClr val="tx1"/>
        </a:solidFill>
        <a:latin typeface="+mn-lt"/>
        <a:ea typeface="+mn-ea"/>
        <a:cs typeface="+mn-cs"/>
      </a:defRPr>
    </a:lvl4pPr>
    <a:lvl5pPr marL="2194472" algn="l" defTabSz="1097236" rtl="0" eaLnBrk="1" latinLnBrk="0" hangingPunct="1">
      <a:defRPr sz="1440" kern="1200">
        <a:solidFill>
          <a:schemeClr val="tx1"/>
        </a:solidFill>
        <a:latin typeface="+mn-lt"/>
        <a:ea typeface="+mn-ea"/>
        <a:cs typeface="+mn-cs"/>
      </a:defRPr>
    </a:lvl5pPr>
    <a:lvl6pPr marL="2743091" algn="l" defTabSz="1097236" rtl="0" eaLnBrk="1" latinLnBrk="0" hangingPunct="1">
      <a:defRPr sz="1440" kern="1200">
        <a:solidFill>
          <a:schemeClr val="tx1"/>
        </a:solidFill>
        <a:latin typeface="+mn-lt"/>
        <a:ea typeface="+mn-ea"/>
        <a:cs typeface="+mn-cs"/>
      </a:defRPr>
    </a:lvl6pPr>
    <a:lvl7pPr marL="3291708" algn="l" defTabSz="1097236" rtl="0" eaLnBrk="1" latinLnBrk="0" hangingPunct="1">
      <a:defRPr sz="1440" kern="1200">
        <a:solidFill>
          <a:schemeClr val="tx1"/>
        </a:solidFill>
        <a:latin typeface="+mn-lt"/>
        <a:ea typeface="+mn-ea"/>
        <a:cs typeface="+mn-cs"/>
      </a:defRPr>
    </a:lvl7pPr>
    <a:lvl8pPr marL="3840326" algn="l" defTabSz="1097236" rtl="0" eaLnBrk="1" latinLnBrk="0" hangingPunct="1">
      <a:defRPr sz="1440" kern="1200">
        <a:solidFill>
          <a:schemeClr val="tx1"/>
        </a:solidFill>
        <a:latin typeface="+mn-lt"/>
        <a:ea typeface="+mn-ea"/>
        <a:cs typeface="+mn-cs"/>
      </a:defRPr>
    </a:lvl8pPr>
    <a:lvl9pPr marL="4388945" algn="l" defTabSz="1097236"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0</a:t>
            </a:fld>
            <a:endParaRPr lang="en-US"/>
          </a:p>
        </p:txBody>
      </p:sp>
    </p:spTree>
    <p:extLst>
      <p:ext uri="{BB962C8B-B14F-4D97-AF65-F5344CB8AC3E}">
        <p14:creationId xmlns:p14="http://schemas.microsoft.com/office/powerpoint/2010/main" val="215065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12</a:t>
            </a:fld>
            <a:endParaRPr lang="en-US"/>
          </a:p>
        </p:txBody>
      </p:sp>
    </p:spTree>
    <p:extLst>
      <p:ext uri="{BB962C8B-B14F-4D97-AF65-F5344CB8AC3E}">
        <p14:creationId xmlns:p14="http://schemas.microsoft.com/office/powerpoint/2010/main" val="1054688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Gender x Age</a:t>
            </a:r>
          </a:p>
        </p:txBody>
      </p:sp>
      <p:sp>
        <p:nvSpPr>
          <p:cNvPr id="4" name="Slide Number Placeholder 3"/>
          <p:cNvSpPr>
            <a:spLocks noGrp="1"/>
          </p:cNvSpPr>
          <p:nvPr>
            <p:ph type="sldNum" sz="quarter" idx="5"/>
          </p:nvPr>
        </p:nvSpPr>
        <p:spPr/>
        <p:txBody>
          <a:bodyPr/>
          <a:lstStyle/>
          <a:p>
            <a:fld id="{DF8FE459-01DF-564D-B23E-B4AD6129B5C3}" type="slidenum">
              <a:rPr lang="en-US" smtClean="0"/>
              <a:t>13</a:t>
            </a:fld>
            <a:endParaRPr lang="en-US"/>
          </a:p>
        </p:txBody>
      </p:sp>
    </p:spTree>
    <p:extLst>
      <p:ext uri="{BB962C8B-B14F-4D97-AF65-F5344CB8AC3E}">
        <p14:creationId xmlns:p14="http://schemas.microsoft.com/office/powerpoint/2010/main" val="2070764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14</a:t>
            </a:fld>
            <a:endParaRPr lang="en-US"/>
          </a:p>
        </p:txBody>
      </p:sp>
    </p:spTree>
    <p:extLst>
      <p:ext uri="{BB962C8B-B14F-4D97-AF65-F5344CB8AC3E}">
        <p14:creationId xmlns:p14="http://schemas.microsoft.com/office/powerpoint/2010/main" val="266117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a:t>Fewer people who are employed</a:t>
            </a:r>
          </a:p>
          <a:p>
            <a:pPr marL="285750" indent="-285750">
              <a:buFontTx/>
              <a:buChar char="-"/>
            </a:pPr>
            <a:r>
              <a:rPr lang="en-US"/>
              <a:t>About same or slightly more %HS students</a:t>
            </a:r>
          </a:p>
          <a:p>
            <a:pPr marL="285750" indent="-285750">
              <a:buFontTx/>
              <a:buChar char="-"/>
            </a:pPr>
            <a:r>
              <a:rPr lang="en-US"/>
              <a:t>Adding up higher ed students: about the same, more of them are now not employed (used to have more higher ed students who were employed PT)</a:t>
            </a:r>
          </a:p>
          <a:p>
            <a:pPr marL="285750" indent="-285750">
              <a:buFontTx/>
              <a:buChar char="-"/>
            </a:pPr>
            <a:r>
              <a:rPr lang="en-US"/>
              <a:t>Relates back to incomes &lt;$15,000: students not working, retirees not working</a:t>
            </a:r>
          </a:p>
          <a:p>
            <a:pPr marL="285750" indent="-285750">
              <a:buFontTx/>
              <a:buChar char="-"/>
            </a:pPr>
            <a:endParaRPr lang="en-US"/>
          </a:p>
          <a:p>
            <a:pPr marL="285750" indent="-285750">
              <a:buFontTx/>
              <a:buChar char="-"/>
            </a:pPr>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15</a:t>
            </a:fld>
            <a:endParaRPr lang="en-US"/>
          </a:p>
        </p:txBody>
      </p:sp>
    </p:spTree>
    <p:extLst>
      <p:ext uri="{BB962C8B-B14F-4D97-AF65-F5344CB8AC3E}">
        <p14:creationId xmlns:p14="http://schemas.microsoft.com/office/powerpoint/2010/main" val="1205572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Trip Purpose: Home-based other, school </a:t>
            </a:r>
            <a:r>
              <a:rPr lang="en-US" err="1"/>
              <a:t>etc</a:t>
            </a:r>
            <a:r>
              <a:rPr lang="en-US"/>
              <a:t>//vs. categories ~ trip purpose category</a:t>
            </a:r>
            <a:br>
              <a:rPr lang="en-US"/>
            </a:br>
            <a:r>
              <a:rPr lang="en-US"/>
              <a:t>Grocery shopping, other maintenance errands. </a:t>
            </a:r>
          </a:p>
          <a:p>
            <a:r>
              <a:rPr lang="en-US"/>
              <a:t>Peak 9-5 commute didn’t drop AS MUCH, probably because of the lines we were sampling – mostly not commuter express lines, except perhaps Blue Line</a:t>
            </a:r>
          </a:p>
          <a:p>
            <a:r>
              <a:rPr lang="en-US"/>
              <a:t>All day travel patterns</a:t>
            </a:r>
          </a:p>
        </p:txBody>
      </p:sp>
      <p:sp>
        <p:nvSpPr>
          <p:cNvPr id="4" name="Slide Number Placeholder 3"/>
          <p:cNvSpPr>
            <a:spLocks noGrp="1"/>
          </p:cNvSpPr>
          <p:nvPr>
            <p:ph type="sldNum" sz="quarter" idx="5"/>
          </p:nvPr>
        </p:nvSpPr>
        <p:spPr/>
        <p:txBody>
          <a:bodyPr/>
          <a:lstStyle/>
          <a:p>
            <a:fld id="{DF8FE459-01DF-564D-B23E-B4AD6129B5C3}" type="slidenum">
              <a:rPr lang="en-US" smtClean="0"/>
              <a:t>20</a:t>
            </a:fld>
            <a:endParaRPr lang="en-US"/>
          </a:p>
        </p:txBody>
      </p:sp>
    </p:spTree>
    <p:extLst>
      <p:ext uri="{BB962C8B-B14F-4D97-AF65-F5344CB8AC3E}">
        <p14:creationId xmlns:p14="http://schemas.microsoft.com/office/powerpoint/2010/main" val="2415695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22</a:t>
            </a:fld>
            <a:endParaRPr lang="en-US"/>
          </a:p>
        </p:txBody>
      </p:sp>
    </p:spTree>
    <p:extLst>
      <p:ext uri="{BB962C8B-B14F-4D97-AF65-F5344CB8AC3E}">
        <p14:creationId xmlns:p14="http://schemas.microsoft.com/office/powerpoint/2010/main" val="371319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Trip Purpose: Home-based other, school </a:t>
            </a:r>
            <a:r>
              <a:rPr lang="en-US" err="1"/>
              <a:t>etc</a:t>
            </a:r>
            <a:r>
              <a:rPr lang="en-US"/>
              <a:t>//vs. categories ~ trip purpose category</a:t>
            </a:r>
          </a:p>
        </p:txBody>
      </p:sp>
      <p:sp>
        <p:nvSpPr>
          <p:cNvPr id="4" name="Slide Number Placeholder 3"/>
          <p:cNvSpPr>
            <a:spLocks noGrp="1"/>
          </p:cNvSpPr>
          <p:nvPr>
            <p:ph type="sldNum" sz="quarter" idx="5"/>
          </p:nvPr>
        </p:nvSpPr>
        <p:spPr/>
        <p:txBody>
          <a:bodyPr/>
          <a:lstStyle/>
          <a:p>
            <a:fld id="{DF8FE459-01DF-564D-B23E-B4AD6129B5C3}" type="slidenum">
              <a:rPr lang="en-US" smtClean="0"/>
              <a:t>23</a:t>
            </a:fld>
            <a:endParaRPr lang="en-US"/>
          </a:p>
        </p:txBody>
      </p:sp>
    </p:spTree>
    <p:extLst>
      <p:ext uri="{BB962C8B-B14F-4D97-AF65-F5344CB8AC3E}">
        <p14:creationId xmlns:p14="http://schemas.microsoft.com/office/powerpoint/2010/main" val="2112660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19339-AEE8-B142-BE22-D5FC7A44E285}" type="slidenum">
              <a:rPr lang="en-US" smtClean="0"/>
              <a:pPr/>
              <a:t>25</a:t>
            </a:fld>
            <a:endParaRPr lang="en-US"/>
          </a:p>
        </p:txBody>
      </p:sp>
    </p:spTree>
    <p:extLst>
      <p:ext uri="{BB962C8B-B14F-4D97-AF65-F5344CB8AC3E}">
        <p14:creationId xmlns:p14="http://schemas.microsoft.com/office/powerpoint/2010/main" val="307672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info: Gender identities in 2021</a:t>
            </a:r>
          </a:p>
          <a:p>
            <a:endParaRPr lang="en-US"/>
          </a:p>
          <a:p>
            <a:r>
              <a:rPr lang="en-US"/>
              <a:t>example of adapting survey practice to capture respondent identity and ensure representation</a:t>
            </a:r>
          </a:p>
        </p:txBody>
      </p:sp>
      <p:sp>
        <p:nvSpPr>
          <p:cNvPr id="4" name="Slide Number Placeholder 3"/>
          <p:cNvSpPr>
            <a:spLocks noGrp="1"/>
          </p:cNvSpPr>
          <p:nvPr>
            <p:ph type="sldNum" sz="quarter" idx="5"/>
          </p:nvPr>
        </p:nvSpPr>
        <p:spPr/>
        <p:txBody>
          <a:bodyPr/>
          <a:lstStyle/>
          <a:p>
            <a:fld id="{DF8FE459-01DF-564D-B23E-B4AD6129B5C3}" type="slidenum">
              <a:rPr lang="en-US" smtClean="0"/>
              <a:t>26</a:t>
            </a:fld>
            <a:endParaRPr lang="en-US"/>
          </a:p>
        </p:txBody>
      </p:sp>
    </p:spTree>
    <p:extLst>
      <p:ext uri="{BB962C8B-B14F-4D97-AF65-F5344CB8AC3E}">
        <p14:creationId xmlns:p14="http://schemas.microsoft.com/office/powerpoint/2010/main" val="3534866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DF8FE459-01DF-564D-B23E-B4AD6129B5C3}" type="slidenum">
              <a:rPr lang="en-US" smtClean="0"/>
              <a:t>27</a:t>
            </a:fld>
            <a:endParaRPr lang="en-US"/>
          </a:p>
        </p:txBody>
      </p:sp>
    </p:spTree>
    <p:extLst>
      <p:ext uri="{BB962C8B-B14F-4D97-AF65-F5344CB8AC3E}">
        <p14:creationId xmlns:p14="http://schemas.microsoft.com/office/powerpoint/2010/main" val="129506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3</a:t>
            </a:fld>
            <a:endParaRPr lang="en-US"/>
          </a:p>
        </p:txBody>
      </p:sp>
    </p:spTree>
    <p:extLst>
      <p:ext uri="{BB962C8B-B14F-4D97-AF65-F5344CB8AC3E}">
        <p14:creationId xmlns:p14="http://schemas.microsoft.com/office/powerpoint/2010/main" val="302811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4</a:t>
            </a:fld>
            <a:endParaRPr lang="en-US"/>
          </a:p>
        </p:txBody>
      </p:sp>
    </p:spTree>
    <p:extLst>
      <p:ext uri="{BB962C8B-B14F-4D97-AF65-F5344CB8AC3E}">
        <p14:creationId xmlns:p14="http://schemas.microsoft.com/office/powerpoint/2010/main" val="317388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5</a:t>
            </a:fld>
            <a:endParaRPr lang="en-US"/>
          </a:p>
        </p:txBody>
      </p:sp>
    </p:spTree>
    <p:extLst>
      <p:ext uri="{BB962C8B-B14F-4D97-AF65-F5344CB8AC3E}">
        <p14:creationId xmlns:p14="http://schemas.microsoft.com/office/powerpoint/2010/main" val="97104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a:t>Number of people sampled on survey</a:t>
            </a:r>
          </a:p>
        </p:txBody>
      </p:sp>
      <p:sp>
        <p:nvSpPr>
          <p:cNvPr id="4" name="Slide Number Placeholder 3"/>
          <p:cNvSpPr>
            <a:spLocks noGrp="1"/>
          </p:cNvSpPr>
          <p:nvPr>
            <p:ph type="sldNum" sz="quarter" idx="5"/>
          </p:nvPr>
        </p:nvSpPr>
        <p:spPr/>
        <p:txBody>
          <a:bodyPr/>
          <a:lstStyle/>
          <a:p>
            <a:fld id="{DF8FE459-01DF-564D-B23E-B4AD6129B5C3}" type="slidenum">
              <a:rPr lang="en-US" smtClean="0"/>
              <a:t>7</a:t>
            </a:fld>
            <a:endParaRPr lang="en-US"/>
          </a:p>
        </p:txBody>
      </p:sp>
    </p:spTree>
    <p:extLst>
      <p:ext uri="{BB962C8B-B14F-4D97-AF65-F5344CB8AC3E}">
        <p14:creationId xmlns:p14="http://schemas.microsoft.com/office/powerpoint/2010/main" val="249684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a:t>Number of people sampled on survey</a:t>
            </a:r>
          </a:p>
        </p:txBody>
      </p:sp>
      <p:sp>
        <p:nvSpPr>
          <p:cNvPr id="4" name="Slide Number Placeholder 3"/>
          <p:cNvSpPr>
            <a:spLocks noGrp="1"/>
          </p:cNvSpPr>
          <p:nvPr>
            <p:ph type="sldNum" sz="quarter" idx="5"/>
          </p:nvPr>
        </p:nvSpPr>
        <p:spPr/>
        <p:txBody>
          <a:bodyPr/>
          <a:lstStyle/>
          <a:p>
            <a:fld id="{DF8FE459-01DF-564D-B23E-B4AD6129B5C3}" type="slidenum">
              <a:rPr lang="en-US" smtClean="0"/>
              <a:t>8</a:t>
            </a:fld>
            <a:endParaRPr lang="en-US"/>
          </a:p>
        </p:txBody>
      </p:sp>
    </p:spTree>
    <p:extLst>
      <p:ext uri="{BB962C8B-B14F-4D97-AF65-F5344CB8AC3E}">
        <p14:creationId xmlns:p14="http://schemas.microsoft.com/office/powerpoint/2010/main" val="4281246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a:t>Number of people sampled on survey</a:t>
            </a:r>
          </a:p>
        </p:txBody>
      </p:sp>
      <p:sp>
        <p:nvSpPr>
          <p:cNvPr id="4" name="Slide Number Placeholder 3"/>
          <p:cNvSpPr>
            <a:spLocks noGrp="1"/>
          </p:cNvSpPr>
          <p:nvPr>
            <p:ph type="sldNum" sz="quarter" idx="5"/>
          </p:nvPr>
        </p:nvSpPr>
        <p:spPr/>
        <p:txBody>
          <a:bodyPr/>
          <a:lstStyle/>
          <a:p>
            <a:fld id="{DF8FE459-01DF-564D-B23E-B4AD6129B5C3}" type="slidenum">
              <a:rPr lang="en-US" smtClean="0"/>
              <a:t>9</a:t>
            </a:fld>
            <a:endParaRPr lang="en-US"/>
          </a:p>
        </p:txBody>
      </p:sp>
    </p:spTree>
    <p:extLst>
      <p:ext uri="{BB962C8B-B14F-4D97-AF65-F5344CB8AC3E}">
        <p14:creationId xmlns:p14="http://schemas.microsoft.com/office/powerpoint/2010/main" val="2960552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Gender x Age</a:t>
            </a:r>
          </a:p>
        </p:txBody>
      </p:sp>
      <p:sp>
        <p:nvSpPr>
          <p:cNvPr id="4" name="Slide Number Placeholder 3"/>
          <p:cNvSpPr>
            <a:spLocks noGrp="1"/>
          </p:cNvSpPr>
          <p:nvPr>
            <p:ph type="sldNum" sz="quarter" idx="5"/>
          </p:nvPr>
        </p:nvSpPr>
        <p:spPr/>
        <p:txBody>
          <a:bodyPr/>
          <a:lstStyle/>
          <a:p>
            <a:fld id="{DF8FE459-01DF-564D-B23E-B4AD6129B5C3}" type="slidenum">
              <a:rPr lang="en-US" smtClean="0"/>
              <a:t>10</a:t>
            </a:fld>
            <a:endParaRPr lang="en-US"/>
          </a:p>
        </p:txBody>
      </p:sp>
    </p:spTree>
    <p:extLst>
      <p:ext uri="{BB962C8B-B14F-4D97-AF65-F5344CB8AC3E}">
        <p14:creationId xmlns:p14="http://schemas.microsoft.com/office/powerpoint/2010/main" val="3530252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8FE459-01DF-564D-B23E-B4AD6129B5C3}" type="slidenum">
              <a:rPr lang="en-US" smtClean="0"/>
              <a:t>11</a:t>
            </a:fld>
            <a:endParaRPr lang="en-US"/>
          </a:p>
        </p:txBody>
      </p:sp>
    </p:spTree>
    <p:extLst>
      <p:ext uri="{BB962C8B-B14F-4D97-AF65-F5344CB8AC3E}">
        <p14:creationId xmlns:p14="http://schemas.microsoft.com/office/powerpoint/2010/main" val="3765492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9.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y we exis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4D9934-2CC7-DA4A-A3A9-6866E42C2F71}"/>
              </a:ext>
              <a:ext uri="{C183D7F6-B498-43B3-948B-1728B52AA6E4}">
                <adec:decorative xmlns:adec="http://schemas.microsoft.com/office/drawing/2017/decorative" val="1"/>
              </a:ext>
            </a:extLst>
          </p:cNvPr>
          <p:cNvSpPr/>
          <p:nvPr userDrawn="1"/>
        </p:nvSpPr>
        <p:spPr>
          <a:xfrm>
            <a:off x="0" y="0"/>
            <a:ext cx="13581529"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Rectangle 9">
            <a:extLst>
              <a:ext uri="{FF2B5EF4-FFF2-40B4-BE49-F238E27FC236}">
                <a16:creationId xmlns:a16="http://schemas.microsoft.com/office/drawing/2014/main" id="{A8CAA5C3-FB24-DC48-A895-D790ADDB7F28}"/>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2">
            <a:extLst>
              <a:ext uri="{FF2B5EF4-FFF2-40B4-BE49-F238E27FC236}">
                <a16:creationId xmlns:a16="http://schemas.microsoft.com/office/drawing/2014/main" id="{A0608633-2749-E448-BD66-1B86894D6391}"/>
              </a:ext>
            </a:extLst>
          </p:cNvPr>
          <p:cNvSpPr txBox="1">
            <a:spLocks/>
          </p:cNvSpPr>
          <p:nvPr userDrawn="1"/>
        </p:nvSpPr>
        <p:spPr>
          <a:xfrm>
            <a:off x="1066485" y="3118975"/>
            <a:ext cx="7257244" cy="2937979"/>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7 counties </a:t>
            </a:r>
          </a:p>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182 cities and townships</a:t>
            </a:r>
          </a:p>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More than 3 million residents</a:t>
            </a:r>
          </a:p>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Native people from 11 federally recognized Minnesota tribes and many other tribal communities </a:t>
            </a:r>
          </a:p>
          <a:p>
            <a:pPr marL="228600" indent="-228600">
              <a:lnSpc>
                <a:spcPct val="100000"/>
              </a:lnSpc>
              <a:spcBef>
                <a:spcPts val="0"/>
              </a:spcBef>
              <a:spcAft>
                <a:spcPts val="1000"/>
              </a:spcAft>
            </a:pPr>
            <a:r>
              <a:rPr lang="en-US" sz="2000" dirty="0">
                <a:latin typeface="Arial" panose="020B0604020202020204" pitchFamily="34" charset="0"/>
                <a:cs typeface="Arial" panose="020B0604020202020204" pitchFamily="34" charset="0"/>
              </a:rPr>
              <a:t>Growing diversity representing wide-ranging racial and ethnic people, with about 300 languages spoken at home</a:t>
            </a:r>
          </a:p>
          <a:p>
            <a:pPr marL="228600" indent="-228600">
              <a:lnSpc>
                <a:spcPct val="100000"/>
              </a:lnSpc>
              <a:spcBef>
                <a:spcPts val="0"/>
              </a:spcBef>
              <a:spcAft>
                <a:spcPts val="1000"/>
              </a:spcAft>
            </a:pPr>
            <a:endParaRPr lang="en-US" sz="2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E8319F9-4830-904E-91BA-02A56597D47B}"/>
              </a:ext>
            </a:extLst>
          </p:cNvPr>
          <p:cNvSpPr/>
          <p:nvPr userDrawn="1"/>
        </p:nvSpPr>
        <p:spPr>
          <a:xfrm>
            <a:off x="1066800" y="2004187"/>
            <a:ext cx="7969626" cy="830997"/>
          </a:xfrm>
          <a:prstGeom prst="rect">
            <a:avLst/>
          </a:prstGeom>
        </p:spPr>
        <p:txBody>
          <a:bodyPr wrap="square" lIns="0" tIns="0" rIns="0" bIns="91440">
            <a:spAutoFit/>
          </a:bodyPr>
          <a:lstStyle/>
          <a:p>
            <a:r>
              <a:rPr lang="en-US" sz="2400" b="1">
                <a:solidFill>
                  <a:srgbClr val="005DAA"/>
                </a:solidFill>
                <a:latin typeface="Arial" panose="020B0604020202020204" pitchFamily="34" charset="0"/>
                <a:cs typeface="Arial" panose="020B0604020202020204" pitchFamily="34" charset="0"/>
              </a:rPr>
              <a:t>Every single person and community makes up the fabric and essence of this region.</a:t>
            </a:r>
          </a:p>
        </p:txBody>
      </p:sp>
      <p:sp>
        <p:nvSpPr>
          <p:cNvPr id="13" name="TextBox 12">
            <a:extLst>
              <a:ext uri="{FF2B5EF4-FFF2-40B4-BE49-F238E27FC236}">
                <a16:creationId xmlns:a16="http://schemas.microsoft.com/office/drawing/2014/main" id="{E2E4F4AD-40FC-0444-BDCC-39D707480585}"/>
              </a:ext>
            </a:extLst>
          </p:cNvPr>
          <p:cNvSpPr txBox="1"/>
          <p:nvPr userDrawn="1"/>
        </p:nvSpPr>
        <p:spPr>
          <a:xfrm>
            <a:off x="1048871" y="850511"/>
            <a:ext cx="11658599" cy="697948"/>
          </a:xfrm>
          <a:prstGeom prst="rect">
            <a:avLst/>
          </a:prstGeom>
          <a:noFill/>
        </p:spPr>
        <p:txBody>
          <a:bodyPr wrap="square" lIns="0" tIns="0" rIns="0" bIns="0" rtlCol="0">
            <a:spAutoFit/>
          </a:bodyPr>
          <a:lstStyle/>
          <a:p>
            <a:pPr>
              <a:lnSpc>
                <a:spcPts val="5760"/>
              </a:lnSpc>
              <a:spcAft>
                <a:spcPts val="600"/>
              </a:spcAft>
            </a:pPr>
            <a:r>
              <a:rPr lang="en-US" sz="4800" b="1">
                <a:solidFill>
                  <a:schemeClr val="bg1"/>
                </a:solidFill>
                <a:latin typeface="Arial" panose="020B0604020202020204" pitchFamily="34" charset="0"/>
                <a:cs typeface="Arial" panose="020B0604020202020204" pitchFamily="34" charset="0"/>
              </a:rPr>
              <a:t>No one community can do it alone</a:t>
            </a:r>
          </a:p>
        </p:txBody>
      </p:sp>
      <p:sp>
        <p:nvSpPr>
          <p:cNvPr id="15" name="Rectangle 14">
            <a:extLst>
              <a:ext uri="{FF2B5EF4-FFF2-40B4-BE49-F238E27FC236}">
                <a16:creationId xmlns:a16="http://schemas.microsoft.com/office/drawing/2014/main" id="{8074F6D3-F81B-F441-9C76-442047BE27F1}"/>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6" name="Picture 15">
            <a:extLst>
              <a:ext uri="{FF2B5EF4-FFF2-40B4-BE49-F238E27FC236}">
                <a16:creationId xmlns:a16="http://schemas.microsoft.com/office/drawing/2014/main" id="{364C8E8B-D2AD-A64A-BFC6-B3690C64C477}"/>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13572566" y="-1896"/>
            <a:ext cx="1066800" cy="1704814"/>
          </a:xfrm>
          <a:prstGeom prst="rect">
            <a:avLst/>
          </a:prstGeom>
        </p:spPr>
      </p:pic>
      <p:sp>
        <p:nvSpPr>
          <p:cNvPr id="17" name="TextBox 16">
            <a:extLst>
              <a:ext uri="{FF2B5EF4-FFF2-40B4-BE49-F238E27FC236}">
                <a16:creationId xmlns:a16="http://schemas.microsoft.com/office/drawing/2014/main" id="{939060CB-31A7-6D47-ABCF-1AD05724AD08}"/>
              </a:ext>
            </a:extLst>
          </p:cNvPr>
          <p:cNvSpPr txBox="1"/>
          <p:nvPr userDrawn="1"/>
        </p:nvSpPr>
        <p:spPr>
          <a:xfrm>
            <a:off x="13816004" y="7536900"/>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B21C774-7674-614C-B796-85436FD33816}"/>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1" name="Rectangle 20">
            <a:extLst>
              <a:ext uri="{FF2B5EF4-FFF2-40B4-BE49-F238E27FC236}">
                <a16:creationId xmlns:a16="http://schemas.microsoft.com/office/drawing/2014/main" id="{8FF08F05-4CB7-B346-85DB-559B4CB279F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2" name="TextBox 21">
            <a:extLst>
              <a:ext uri="{FF2B5EF4-FFF2-40B4-BE49-F238E27FC236}">
                <a16:creationId xmlns:a16="http://schemas.microsoft.com/office/drawing/2014/main" id="{2002A55A-12AD-7648-BDE5-90DF16326B05}"/>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20" name="Picture 19" descr="People walking across Stone Arch bridge">
            <a:extLst>
              <a:ext uri="{FF2B5EF4-FFF2-40B4-BE49-F238E27FC236}">
                <a16:creationId xmlns:a16="http://schemas.microsoft.com/office/drawing/2014/main" id="{4ED41669-A899-3A6A-5131-CCD31A185901}"/>
              </a:ext>
            </a:extLst>
          </p:cNvPr>
          <p:cNvPicPr>
            <a:picLocks/>
          </p:cNvPicPr>
          <p:nvPr userDrawn="1"/>
        </p:nvPicPr>
        <p:blipFill>
          <a:blip r:embed="rId3"/>
          <a:srcRect t="659" b="659"/>
          <a:stretch/>
        </p:blipFill>
        <p:spPr>
          <a:xfrm>
            <a:off x="11468099" y="1708430"/>
            <a:ext cx="2095501" cy="2130552"/>
          </a:xfrm>
          <a:prstGeom prst="rect">
            <a:avLst/>
          </a:prstGeom>
        </p:spPr>
      </p:pic>
      <p:pic>
        <p:nvPicPr>
          <p:cNvPr id="23" name="Picture 22" descr="Outdoors photograph of Metro Transit Light Rail train at a platform stop">
            <a:extLst>
              <a:ext uri="{FF2B5EF4-FFF2-40B4-BE49-F238E27FC236}">
                <a16:creationId xmlns:a16="http://schemas.microsoft.com/office/drawing/2014/main" id="{0FDC72F8-CD46-A21B-9B5D-AEC3DA42CD2F}"/>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4" name="Picture 23" descr="Child splashing in a puddle">
            <a:extLst>
              <a:ext uri="{FF2B5EF4-FFF2-40B4-BE49-F238E27FC236}">
                <a16:creationId xmlns:a16="http://schemas.microsoft.com/office/drawing/2014/main" id="{008B4711-FB8D-6915-F9B7-49A58511A83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4"/>
            <a:ext cx="2095501" cy="2133600"/>
          </a:xfrm>
          <a:prstGeom prst="rect">
            <a:avLst/>
          </a:prstGeom>
        </p:spPr>
      </p:pic>
    </p:spTree>
    <p:extLst>
      <p:ext uri="{BB962C8B-B14F-4D97-AF65-F5344CB8AC3E}">
        <p14:creationId xmlns:p14="http://schemas.microsoft.com/office/powerpoint/2010/main" val="2445648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F72139AE-01C1-FD46-9168-5E4DEE23EAEE}"/>
              </a:ext>
            </a:extLst>
          </p:cNvPr>
          <p:cNvSpPr>
            <a:spLocks noGrp="1"/>
          </p:cNvSpPr>
          <p:nvPr>
            <p:ph type="pic" sz="quarter" idx="14"/>
          </p:nvPr>
        </p:nvSpPr>
        <p:spPr>
          <a:xfrm>
            <a:off x="0" y="1704814"/>
            <a:ext cx="5191622" cy="6524786"/>
          </a:xfrm>
        </p:spPr>
        <p:txBody>
          <a:bodyPr anchor="t"/>
          <a:lstStyle>
            <a:lvl1pPr marL="0" indent="0" algn="ctr">
              <a:lnSpc>
                <a:spcPct val="100000"/>
              </a:lnSpc>
              <a:buNone/>
              <a:defRPr/>
            </a:lvl1pPr>
          </a:lstStyle>
          <a:p>
            <a:endParaRPr lang="en-US"/>
          </a:p>
          <a:p>
            <a:endParaRPr lang="en-US"/>
          </a:p>
          <a:p>
            <a:endParaRPr lang="en-US"/>
          </a:p>
          <a:p>
            <a:r>
              <a:rPr lang="en-US"/>
              <a:t>Insert picture by clicking icon</a:t>
            </a:r>
          </a:p>
        </p:txBody>
      </p:sp>
    </p:spTree>
    <p:extLst>
      <p:ext uri="{BB962C8B-B14F-4D97-AF65-F5344CB8AC3E}">
        <p14:creationId xmlns:p14="http://schemas.microsoft.com/office/powerpoint/2010/main" val="96385323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5" name="Title 4">
            <a:extLst>
              <a:ext uri="{FF2B5EF4-FFF2-40B4-BE49-F238E27FC236}">
                <a16:creationId xmlns:a16="http://schemas.microsoft.com/office/drawing/2014/main" id="{C884FD7F-F7E9-D346-A471-5D49135F4469}"/>
              </a:ext>
            </a:extLst>
          </p:cNvPr>
          <p:cNvSpPr>
            <a:spLocks noGrp="1"/>
          </p:cNvSpPr>
          <p:nvPr>
            <p:ph type="title" hasCustomPrompt="1"/>
          </p:nvPr>
        </p:nvSpPr>
        <p:spPr>
          <a:xfrm>
            <a:off x="942974" y="3413126"/>
            <a:ext cx="4248757" cy="1531408"/>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5" name="Rectangle 14">
            <a:extLst>
              <a:ext uri="{FF2B5EF4-FFF2-40B4-BE49-F238E27FC236}">
                <a16:creationId xmlns:a16="http://schemas.microsoft.com/office/drawing/2014/main" id="{D8AE2DBA-3282-1845-A5CE-29F5D7639E84}"/>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A Metro Transit bus in downtown Minneapolis.">
            <a:extLst>
              <a:ext uri="{FF2B5EF4-FFF2-40B4-BE49-F238E27FC236}">
                <a16:creationId xmlns:a16="http://schemas.microsoft.com/office/drawing/2014/main" id="{DE0419AF-A193-D044-BD28-2ED9DA661C0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586" r="-1"/>
          <a:stretch/>
        </p:blipFill>
        <p:spPr>
          <a:xfrm>
            <a:off x="5191732" y="0"/>
            <a:ext cx="8371868" cy="8229600"/>
          </a:xfrm>
          <a:prstGeom prst="rect">
            <a:avLst/>
          </a:prstGeom>
        </p:spPr>
      </p:pic>
    </p:spTree>
    <p:extLst>
      <p:ext uri="{BB962C8B-B14F-4D97-AF65-F5344CB8AC3E}">
        <p14:creationId xmlns:p14="http://schemas.microsoft.com/office/powerpoint/2010/main" val="427013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82451922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left photo wide">
    <p:spTree>
      <p:nvGrpSpPr>
        <p:cNvPr id="1" name=""/>
        <p:cNvGrpSpPr/>
        <p:nvPr/>
      </p:nvGrpSpPr>
      <p:grpSpPr>
        <a:xfrm>
          <a:off x="0" y="0"/>
          <a:ext cx="0" cy="0"/>
          <a:chOff x="0" y="0"/>
          <a:chExt cx="0" cy="0"/>
        </a:xfrm>
      </p:grpSpPr>
      <p:pic>
        <p:nvPicPr>
          <p:cNvPr id="15" name="Picture 14" descr="Metro Transit bus driving in downtown Minneapolis in front of First Avenue club.">
            <a:extLst>
              <a:ext uri="{FF2B5EF4-FFF2-40B4-BE49-F238E27FC236}">
                <a16:creationId xmlns:a16="http://schemas.microsoft.com/office/drawing/2014/main" id="{09090B47-E9E3-6840-A689-16DD769819C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698172"/>
            <a:ext cx="5192486" cy="6531428"/>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1CB46C6-FDA5-4175-81AD-5D1794FB5046}"/>
              </a:ext>
            </a:extLst>
          </p:cNvPr>
          <p:cNvSpPr>
            <a:spLocks noGrp="1"/>
          </p:cNvSpPr>
          <p:nvPr>
            <p:ph type="title" hasCustomPrompt="1"/>
          </p:nvPr>
        </p:nvSpPr>
        <p:spPr>
          <a:xfrm>
            <a:off x="980015" y="384541"/>
            <a:ext cx="1182158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1828800"/>
            <a:ext cx="6736757" cy="874432"/>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98094575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r>
              <a:rPr lang="en-US"/>
              <a:t> </a:t>
            </a:r>
          </a:p>
          <a:p>
            <a:pPr lvl="0"/>
            <a:endParaRPr lang="en-US"/>
          </a:p>
          <a:p>
            <a:pPr lvl="0"/>
            <a:endParaRPr lang="en-US"/>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4872335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olumn 1 left photo thin">
    <p:spTree>
      <p:nvGrpSpPr>
        <p:cNvPr id="1" name=""/>
        <p:cNvGrpSpPr/>
        <p:nvPr/>
      </p:nvGrpSpPr>
      <p:grpSpPr>
        <a:xfrm>
          <a:off x="0" y="0"/>
          <a:ext cx="0" cy="0"/>
          <a:chOff x="0" y="0"/>
          <a:chExt cx="0" cy="0"/>
        </a:xfrm>
      </p:grpSpPr>
      <p:pic>
        <p:nvPicPr>
          <p:cNvPr id="14" name="Picture 13" descr="Light rail train in snow in the city.">
            <a:extLst>
              <a:ext uri="{FF2B5EF4-FFF2-40B4-BE49-F238E27FC236}">
                <a16:creationId xmlns:a16="http://schemas.microsoft.com/office/drawing/2014/main" id="{605555D0-50A5-F34C-A18B-2A8253C498D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692876"/>
            <a:ext cx="3162667" cy="6536724"/>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68ECD199-135E-4343-82E2-C44B8AF8CB66}"/>
              </a:ext>
            </a:extLst>
          </p:cNvPr>
          <p:cNvSpPr>
            <a:spLocks noGrp="1"/>
          </p:cNvSpPr>
          <p:nvPr>
            <p:ph type="title" hasCustomPrompt="1"/>
          </p:nvPr>
        </p:nvSpPr>
        <p:spPr>
          <a:xfrm>
            <a:off x="977432" y="380554"/>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a:p>
            <a:pPr lvl="0"/>
            <a:endParaRPr lang="en-US"/>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248564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634" y="476652"/>
            <a:ext cx="12618720" cy="1218036"/>
          </a:xfrm>
        </p:spPr>
        <p:txBody>
          <a:bodyPr/>
          <a:lstStyle/>
          <a:p>
            <a:r>
              <a:rPr lang="en-US"/>
              <a:t>Streamline your text</a:t>
            </a:r>
          </a:p>
        </p:txBody>
      </p:sp>
      <p:sp>
        <p:nvSpPr>
          <p:cNvPr id="3" name="Content Placeholder 2"/>
          <p:cNvSpPr>
            <a:spLocks noGrp="1"/>
          </p:cNvSpPr>
          <p:nvPr>
            <p:ph sz="half" idx="1" hasCustomPrompt="1"/>
          </p:nvPr>
        </p:nvSpPr>
        <p:spPr>
          <a:xfrm>
            <a:off x="531634" y="2366010"/>
            <a:ext cx="10489757" cy="5084848"/>
          </a:xfrm>
        </p:spPr>
        <p:txBody>
          <a:bodyPr tIns="274320"/>
          <a:lstStyle>
            <a:lvl1pPr marL="472582" indent="-304891">
              <a:tabLst/>
              <a:defRPr/>
            </a:lvl1pPr>
            <a:lvl2pPr marL="686006" indent="-304891">
              <a:tabLst/>
              <a:defRPr/>
            </a:lvl2pPr>
            <a:lvl3pPr marL="777474" indent="-243913">
              <a:buFont typeface="Arial" panose="020B0604020202020204" pitchFamily="34" charset="0"/>
              <a:buChar char="•"/>
              <a:tabLst/>
              <a:defRPr/>
            </a:lvl3pPr>
            <a:lvl4pPr marL="914675" indent="-228668">
              <a:tabLst/>
              <a:defRPr/>
            </a:lvl4pPr>
            <a:lvl5pPr marL="1051876" indent="-182935">
              <a:tabLst/>
              <a:defRPr/>
            </a:lvl5pPr>
          </a:lstStyle>
          <a:p>
            <a:pPr lvl="0"/>
            <a:r>
              <a:rPr lang="en-US"/>
              <a:t>Click to edit bullets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1634" y="7610704"/>
            <a:ext cx="3291840" cy="438150"/>
          </a:xfrm>
        </p:spPr>
        <p:txBody>
          <a:bodyPr/>
          <a:lstStyle>
            <a:lvl1pPr>
              <a:defRPr sz="2161"/>
            </a:lvl1pPr>
          </a:lstStyle>
          <a:p>
            <a:fld id="{8185F6B7-7506-BD4C-BBA1-D161E5744932}" type="datetime1">
              <a:rPr lang="en-US" smtClean="0"/>
              <a:pPr/>
              <a:t>5/10/2023</a:t>
            </a:fld>
            <a:endParaRPr lang="en-US"/>
          </a:p>
        </p:txBody>
      </p:sp>
      <p:sp>
        <p:nvSpPr>
          <p:cNvPr id="6" name="Footer Placeholder 5"/>
          <p:cNvSpPr>
            <a:spLocks noGrp="1"/>
          </p:cNvSpPr>
          <p:nvPr>
            <p:ph type="ftr" sz="quarter" idx="11"/>
          </p:nvPr>
        </p:nvSpPr>
        <p:spPr>
          <a:xfrm>
            <a:off x="4556686" y="7627622"/>
            <a:ext cx="3717582" cy="438150"/>
          </a:xfrm>
        </p:spPr>
        <p:txBody>
          <a:bodyPr/>
          <a:lstStyle>
            <a:lvl1pPr>
              <a:defRPr sz="2161"/>
            </a:lvl1pPr>
          </a:lstStyle>
          <a:p>
            <a:r>
              <a:rPr lang="en-US"/>
              <a:t>metrocouncil.org</a:t>
            </a:r>
          </a:p>
        </p:txBody>
      </p:sp>
      <p:sp>
        <p:nvSpPr>
          <p:cNvPr id="7" name="Slide Number Placeholder 6"/>
          <p:cNvSpPr>
            <a:spLocks noGrp="1"/>
          </p:cNvSpPr>
          <p:nvPr>
            <p:ph type="sldNum" sz="quarter" idx="12"/>
          </p:nvPr>
        </p:nvSpPr>
        <p:spPr/>
        <p:txBody>
          <a:bodyPr/>
          <a:lstStyle>
            <a:lvl1pPr>
              <a:defRPr sz="2161"/>
            </a:lvl1pPr>
          </a:lstStyle>
          <a:p>
            <a:fld id="{FAB45C12-70F0-0644-B223-8FB350A486AB}" type="slidenum">
              <a:rPr lang="en-US" smtClean="0"/>
              <a:pPr/>
              <a:t>‹#›</a:t>
            </a:fld>
            <a:endParaRPr lang="en-US"/>
          </a:p>
        </p:txBody>
      </p:sp>
    </p:spTree>
    <p:extLst>
      <p:ext uri="{BB962C8B-B14F-4D97-AF65-F5344CB8AC3E}">
        <p14:creationId xmlns:p14="http://schemas.microsoft.com/office/powerpoint/2010/main" val="1333445696"/>
      </p:ext>
    </p:extLst>
  </p:cSld>
  <p:clrMapOvr>
    <a:masterClrMapping/>
  </p:clrMapOvr>
  <p:hf hdr="0"/>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pic>
        <p:nvPicPr>
          <p:cNvPr id="3" name="Council background 8">
            <a:extLst>
              <a:ext uri="{FF2B5EF4-FFF2-40B4-BE49-F238E27FC236}">
                <a16:creationId xmlns:a16="http://schemas.microsoft.com/office/drawing/2014/main" id="{7E7753AE-4C9C-064A-B2E5-700A8DA7388F}"/>
              </a:ext>
            </a:extLst>
          </p:cNvPr>
          <p:cNvPicPr>
            <a:picLocks noChangeAspect="1"/>
          </p:cNvPicPr>
          <p:nvPr/>
        </p:nvPicPr>
        <p:blipFill>
          <a:blip r:embed="rId2"/>
          <a:srcRect/>
          <a:stretch/>
        </p:blipFill>
        <p:spPr>
          <a:xfrm>
            <a:off x="0" y="1"/>
            <a:ext cx="14630400" cy="8229600"/>
          </a:xfrm>
          <a:prstGeom prst="rect">
            <a:avLst/>
          </a:prstGeom>
        </p:spPr>
      </p:pic>
      <p:sp>
        <p:nvSpPr>
          <p:cNvPr id="2" name="Title 1">
            <a:extLst>
              <a:ext uri="{FF2B5EF4-FFF2-40B4-BE49-F238E27FC236}">
                <a16:creationId xmlns:a16="http://schemas.microsoft.com/office/drawing/2014/main" id="{3CB43B54-E56D-054C-A266-10757CF69164}"/>
              </a:ext>
            </a:extLst>
          </p:cNvPr>
          <p:cNvSpPr>
            <a:spLocks noGrp="1"/>
          </p:cNvSpPr>
          <p:nvPr>
            <p:ph type="title" hasCustomPrompt="1"/>
          </p:nvPr>
        </p:nvSpPr>
        <p:spPr>
          <a:xfrm>
            <a:off x="533278" y="438151"/>
            <a:ext cx="3761546" cy="969230"/>
          </a:xfrm>
        </p:spPr>
        <p:txBody>
          <a:bodyPr>
            <a:normAutofit/>
          </a:bodyPr>
          <a:lstStyle>
            <a:lvl1pPr>
              <a:defRPr sz="4321" b="1">
                <a:solidFill>
                  <a:schemeClr val="bg1"/>
                </a:solidFill>
              </a:defRPr>
            </a:lvl1pPr>
          </a:lstStyle>
          <a:p>
            <a:r>
              <a:rPr lang="en-US"/>
              <a:t>Add alt text</a:t>
            </a:r>
          </a:p>
        </p:txBody>
      </p:sp>
      <p:sp>
        <p:nvSpPr>
          <p:cNvPr id="4" name="Text Placeholder 3"/>
          <p:cNvSpPr>
            <a:spLocks noGrp="1"/>
          </p:cNvSpPr>
          <p:nvPr>
            <p:ph type="body" sz="half" idx="2" hasCustomPrompt="1"/>
          </p:nvPr>
        </p:nvSpPr>
        <p:spPr>
          <a:xfrm>
            <a:off x="535444" y="1824825"/>
            <a:ext cx="3741091" cy="3841549"/>
          </a:xfrm>
        </p:spPr>
        <p:txBody>
          <a:bodyPr tIns="274320">
            <a:normAutofit/>
          </a:bodyPr>
          <a:lstStyle>
            <a:lvl1pPr marL="243913" indent="-204850">
              <a:buClr>
                <a:schemeClr val="accent3"/>
              </a:buClr>
              <a:buFont typeface="Arial" panose="020B0604020202020204" pitchFamily="34" charset="0"/>
              <a:buChar char="•"/>
              <a:tabLst/>
              <a:defRPr sz="3601">
                <a:solidFill>
                  <a:schemeClr val="bg1"/>
                </a:solidFill>
              </a:defRPr>
            </a:lvl1pPr>
            <a:lvl2pPr marL="548668" indent="0">
              <a:buNone/>
              <a:defRPr sz="1680"/>
            </a:lvl2pPr>
            <a:lvl3pPr marL="1097335" indent="0">
              <a:buNone/>
              <a:defRPr sz="1440"/>
            </a:lvl3pPr>
            <a:lvl4pPr marL="1646003" indent="0">
              <a:buNone/>
              <a:defRPr sz="1201"/>
            </a:lvl4pPr>
            <a:lvl5pPr marL="2194670" indent="0">
              <a:buNone/>
              <a:defRPr sz="1201"/>
            </a:lvl5pPr>
            <a:lvl6pPr marL="2743337" indent="0">
              <a:buNone/>
              <a:defRPr sz="1201"/>
            </a:lvl6pPr>
            <a:lvl7pPr marL="3292004" indent="0">
              <a:buNone/>
              <a:defRPr sz="1201"/>
            </a:lvl7pPr>
            <a:lvl8pPr marL="3840672" indent="0">
              <a:buNone/>
              <a:defRPr sz="1201"/>
            </a:lvl8pPr>
            <a:lvl9pPr marL="4389340" indent="0">
              <a:buNone/>
              <a:defRPr sz="1201"/>
            </a:lvl9pPr>
          </a:lstStyle>
          <a:p>
            <a:pPr lvl="0"/>
            <a:r>
              <a:rPr lang="en-US"/>
              <a:t>Text placeholder</a:t>
            </a:r>
          </a:p>
        </p:txBody>
      </p:sp>
      <p:sp>
        <p:nvSpPr>
          <p:cNvPr id="10" name="Content Placeholder 2">
            <a:extLst>
              <a:ext uri="{FF2B5EF4-FFF2-40B4-BE49-F238E27FC236}">
                <a16:creationId xmlns:a16="http://schemas.microsoft.com/office/drawing/2014/main" id="{AF2BE55F-925A-F846-8624-2E97CD5A8DEB}"/>
              </a:ext>
            </a:extLst>
          </p:cNvPr>
          <p:cNvSpPr>
            <a:spLocks noGrp="1"/>
          </p:cNvSpPr>
          <p:nvPr>
            <p:ph idx="1" hasCustomPrompt="1"/>
          </p:nvPr>
        </p:nvSpPr>
        <p:spPr>
          <a:xfrm>
            <a:off x="5073835" y="510141"/>
            <a:ext cx="9127127" cy="7238198"/>
          </a:xfrm>
        </p:spPr>
        <p:txBody>
          <a:bodyPr anchor="ctr">
            <a:normAutofit/>
          </a:bodyPr>
          <a:lstStyle>
            <a:lvl1pPr marL="42876" indent="0" algn="ctr">
              <a:buNone/>
              <a:defRPr sz="2401" b="1">
                <a:solidFill>
                  <a:schemeClr val="tx1"/>
                </a:solidFill>
              </a:defRPr>
            </a:lvl1pPr>
            <a:lvl2pPr marL="447810" indent="-238196">
              <a:tabLst/>
              <a:defRPr sz="3361"/>
            </a:lvl2pPr>
            <a:lvl3pPr marL="657422" indent="-276308">
              <a:buFont typeface="Arial" panose="020B0604020202020204" pitchFamily="34" charset="0"/>
              <a:buChar char="•"/>
              <a:tabLst/>
              <a:defRPr sz="2880"/>
            </a:lvl3pPr>
            <a:lvl4pPr marL="790812" indent="-266780">
              <a:tabLst/>
              <a:defRPr sz="2400"/>
            </a:lvl4pPr>
            <a:lvl5pPr marL="828924" indent="-181030">
              <a:tabLst/>
              <a:defRPr sz="2400"/>
            </a:lvl5pPr>
            <a:lvl6pPr>
              <a:defRPr sz="2400"/>
            </a:lvl6pPr>
            <a:lvl7pPr>
              <a:defRPr sz="2400"/>
            </a:lvl7pPr>
            <a:lvl8pPr>
              <a:defRPr sz="2400"/>
            </a:lvl8pPr>
            <a:lvl9pPr>
              <a:defRPr sz="2400"/>
            </a:lvl9pPr>
          </a:lstStyle>
          <a:p>
            <a:pPr lvl="0"/>
            <a:r>
              <a:rPr lang="en-US"/>
              <a:t>Insert image or map</a:t>
            </a:r>
          </a:p>
        </p:txBody>
      </p:sp>
      <p:sp>
        <p:nvSpPr>
          <p:cNvPr id="7" name="Slide Number Placeholder 6"/>
          <p:cNvSpPr>
            <a:spLocks noGrp="1"/>
          </p:cNvSpPr>
          <p:nvPr>
            <p:ph type="sldNum" sz="quarter" idx="12"/>
          </p:nvPr>
        </p:nvSpPr>
        <p:spPr>
          <a:xfrm>
            <a:off x="13603338" y="7791451"/>
            <a:ext cx="619286" cy="438150"/>
          </a:xfrm>
        </p:spPr>
        <p:txBody>
          <a:bodyPr/>
          <a:lstStyle>
            <a:lvl1pPr algn="r">
              <a:defRPr sz="2161">
                <a:solidFill>
                  <a:schemeClr val="tx1"/>
                </a:solidFill>
              </a:defRPr>
            </a:lvl1pPr>
          </a:lstStyle>
          <a:p>
            <a:fld id="{FAB45C12-70F0-0644-B223-8FB350A486AB}" type="slidenum">
              <a:rPr lang="en-US" smtClean="0"/>
              <a:pPr/>
              <a:t>‹#›</a:t>
            </a:fld>
            <a:endParaRPr lang="en-US"/>
          </a:p>
        </p:txBody>
      </p:sp>
    </p:spTree>
    <p:extLst>
      <p:ext uri="{BB962C8B-B14F-4D97-AF65-F5344CB8AC3E}">
        <p14:creationId xmlns:p14="http://schemas.microsoft.com/office/powerpoint/2010/main" val="1661960657"/>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eneral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8311"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095364"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dirty="0"/>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Downtown Minneapolis Skyline from University of Minnesota campus.">
            <a:extLst>
              <a:ext uri="{FF2B5EF4-FFF2-40B4-BE49-F238E27FC236}">
                <a16:creationId xmlns:a16="http://schemas.microsoft.com/office/drawing/2014/main" id="{6F480E5C-F35B-2D44-B7EA-2412CDE347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19700" y="0"/>
            <a:ext cx="8349344" cy="8229600"/>
          </a:xfrm>
          <a:prstGeom prst="rect">
            <a:avLst/>
          </a:prstGeom>
        </p:spPr>
      </p:pic>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851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118605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pact of Met Council">
    <p:spTree>
      <p:nvGrpSpPr>
        <p:cNvPr id="1" name=""/>
        <p:cNvGrpSpPr/>
        <p:nvPr/>
      </p:nvGrpSpPr>
      <p:grpSpPr>
        <a:xfrm>
          <a:off x="0" y="0"/>
          <a:ext cx="0" cy="0"/>
          <a:chOff x="0" y="0"/>
          <a:chExt cx="0" cy="0"/>
        </a:xfrm>
      </p:grpSpPr>
      <p:pic>
        <p:nvPicPr>
          <p:cNvPr id="8" name="Picture 7" descr="Outdoor photograph of bridge over the Mississippi river, with Minneapolis, Minnesota in background">
            <a:extLst>
              <a:ext uri="{FF2B5EF4-FFF2-40B4-BE49-F238E27FC236}">
                <a16:creationId xmlns:a16="http://schemas.microsoft.com/office/drawing/2014/main" id="{DC56C798-99C2-1E46-85D3-65CDCD891C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98870" y="0"/>
            <a:ext cx="7331529" cy="8229600"/>
          </a:xfrm>
          <a:prstGeom prst="rect">
            <a:avLst/>
          </a:prstGeom>
        </p:spPr>
      </p:pic>
      <p:pic>
        <p:nvPicPr>
          <p:cNvPr id="9" name="Picture 8" descr="Outdoor photograph of train tracks along the Mississippi river, leading to Saint Paul, Minnesota">
            <a:extLst>
              <a:ext uri="{FF2B5EF4-FFF2-40B4-BE49-F238E27FC236}">
                <a16:creationId xmlns:a16="http://schemas.microsoft.com/office/drawing/2014/main" id="{3B6FD3F7-EB19-2D46-AB47-0A01C4B985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7298871" cy="8229600"/>
          </a:xfrm>
          <a:prstGeom prst="rect">
            <a:avLst/>
          </a:prstGeom>
        </p:spPr>
      </p:pic>
      <p:sp>
        <p:nvSpPr>
          <p:cNvPr id="14" name="Rectangle 13">
            <a:extLst>
              <a:ext uri="{FF2B5EF4-FFF2-40B4-BE49-F238E27FC236}">
                <a16:creationId xmlns:a16="http://schemas.microsoft.com/office/drawing/2014/main" id="{0855449D-36D6-CB45-90FD-D96BDDC96455}"/>
              </a:ext>
              <a:ext uri="{C183D7F6-B498-43B3-948B-1728B52AA6E4}">
                <adec:decorative xmlns:adec="http://schemas.microsoft.com/office/drawing/2017/decorative" val="1"/>
              </a:ext>
            </a:extLst>
          </p:cNvPr>
          <p:cNvSpPr/>
          <p:nvPr userDrawn="1"/>
        </p:nvSpPr>
        <p:spPr>
          <a:xfrm>
            <a:off x="0" y="2"/>
            <a:ext cx="14630400" cy="203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cxnSp>
        <p:nvCxnSpPr>
          <p:cNvPr id="10" name="Straight Connector 9">
            <a:extLst>
              <a:ext uri="{FF2B5EF4-FFF2-40B4-BE49-F238E27FC236}">
                <a16:creationId xmlns:a16="http://schemas.microsoft.com/office/drawing/2014/main" id="{874F6DD5-DB13-DC4A-AD42-A3821EFE3AB7}"/>
              </a:ext>
              <a:ext uri="{C183D7F6-B498-43B3-948B-1728B52AA6E4}">
                <adec:decorative xmlns:adec="http://schemas.microsoft.com/office/drawing/2017/decorative" val="1"/>
              </a:ext>
            </a:extLst>
          </p:cNvPr>
          <p:cNvCxnSpPr/>
          <p:nvPr userDrawn="1"/>
        </p:nvCxnSpPr>
        <p:spPr>
          <a:xfrm flipV="1">
            <a:off x="4865912" y="636814"/>
            <a:ext cx="0" cy="1191986"/>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ED3DF6-57C7-144A-B772-0C2C041F3135}"/>
              </a:ext>
            </a:extLst>
          </p:cNvPr>
          <p:cNvSpPr/>
          <p:nvPr userDrawn="1"/>
        </p:nvSpPr>
        <p:spPr>
          <a:xfrm>
            <a:off x="987661" y="595541"/>
            <a:ext cx="2009913" cy="307777"/>
          </a:xfrm>
          <a:prstGeom prst="rect">
            <a:avLst/>
          </a:prstGeom>
        </p:spPr>
        <p:txBody>
          <a:bodyPr wrap="square">
            <a:spAutoFit/>
          </a:bodyPr>
          <a:lstStyle/>
          <a:p>
            <a:r>
              <a:rPr lang="en-US" sz="1400" b="1">
                <a:latin typeface="Arial" panose="020B0604020202020204" pitchFamily="34" charset="0"/>
                <a:cs typeface="Arial" panose="020B0604020202020204" pitchFamily="34" charset="0"/>
              </a:rPr>
              <a:t>Metropolitan Council</a:t>
            </a:r>
          </a:p>
        </p:txBody>
      </p:sp>
      <p:sp>
        <p:nvSpPr>
          <p:cNvPr id="12" name="Rectangle 11">
            <a:extLst>
              <a:ext uri="{FF2B5EF4-FFF2-40B4-BE49-F238E27FC236}">
                <a16:creationId xmlns:a16="http://schemas.microsoft.com/office/drawing/2014/main" id="{95FEB3FC-C79E-6C47-9499-688D5E202145}"/>
              </a:ext>
            </a:extLst>
          </p:cNvPr>
          <p:cNvSpPr/>
          <p:nvPr userDrawn="1"/>
        </p:nvSpPr>
        <p:spPr>
          <a:xfrm>
            <a:off x="5289613" y="1164325"/>
            <a:ext cx="9095854" cy="338554"/>
          </a:xfrm>
          <a:prstGeom prst="rect">
            <a:avLst/>
          </a:prstGeom>
        </p:spPr>
        <p:txBody>
          <a:bodyPr wrap="square">
            <a:spAutoFit/>
          </a:bodyPr>
          <a:lstStyle/>
          <a:p>
            <a:r>
              <a:rPr lang="en-US" sz="1600" b="1" spc="300">
                <a:latin typeface="Arial" panose="020B0604020202020204" pitchFamily="34" charset="0"/>
                <a:cs typeface="Arial" panose="020B0604020202020204" pitchFamily="34" charset="0"/>
              </a:rPr>
              <a:t>Creating the foundation for a thriving region</a:t>
            </a:r>
          </a:p>
        </p:txBody>
      </p:sp>
      <p:sp>
        <p:nvSpPr>
          <p:cNvPr id="13" name="TextBox 12">
            <a:extLst>
              <a:ext uri="{FF2B5EF4-FFF2-40B4-BE49-F238E27FC236}">
                <a16:creationId xmlns:a16="http://schemas.microsoft.com/office/drawing/2014/main" id="{AC7F4119-B362-7145-B8E4-F62A4C81F343}"/>
              </a:ext>
            </a:extLst>
          </p:cNvPr>
          <p:cNvSpPr txBox="1"/>
          <p:nvPr userDrawn="1"/>
        </p:nvSpPr>
        <p:spPr>
          <a:xfrm>
            <a:off x="968190" y="850511"/>
            <a:ext cx="3490471" cy="790281"/>
          </a:xfrm>
          <a:prstGeom prst="rect">
            <a:avLst/>
          </a:prstGeom>
          <a:noFill/>
        </p:spPr>
        <p:txBody>
          <a:bodyPr wrap="square" rtlCol="0">
            <a:spAutoFit/>
          </a:bodyPr>
          <a:lstStyle/>
          <a:p>
            <a:pPr>
              <a:lnSpc>
                <a:spcPts val="5760"/>
              </a:lnSpc>
              <a:spcAft>
                <a:spcPts val="600"/>
              </a:spcAft>
            </a:pPr>
            <a:r>
              <a:rPr lang="en-US" sz="4800" b="1" dirty="0">
                <a:latin typeface="Arial" panose="020B0604020202020204" pitchFamily="34" charset="0"/>
                <a:cs typeface="Arial" panose="020B0604020202020204" pitchFamily="34" charset="0"/>
              </a:rPr>
              <a:t>Our impact</a:t>
            </a:r>
          </a:p>
        </p:txBody>
      </p:sp>
    </p:spTree>
    <p:extLst>
      <p:ext uri="{BB962C8B-B14F-4D97-AF65-F5344CB8AC3E}">
        <p14:creationId xmlns:p14="http://schemas.microsoft.com/office/powerpoint/2010/main" val="1679523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pic>
        <p:nvPicPr>
          <p:cNvPr id="14" name="Picture 13" descr="People walking across Stone Arch bridge">
            <a:extLst>
              <a:ext uri="{FF2B5EF4-FFF2-40B4-BE49-F238E27FC236}">
                <a16:creationId xmlns:a16="http://schemas.microsoft.com/office/drawing/2014/main" id="{E5C5F8E5-DE31-EB4F-91E3-3A2ACD536A4C}"/>
              </a:ext>
            </a:extLst>
          </p:cNvPr>
          <p:cNvPicPr>
            <a:picLocks noChangeAspect="1"/>
          </p:cNvPicPr>
          <p:nvPr userDrawn="1"/>
        </p:nvPicPr>
        <p:blipFill>
          <a:blip r:embed="rId3"/>
          <a:srcRect t="659" b="659"/>
          <a:stretch/>
        </p:blipFill>
        <p:spPr>
          <a:xfrm>
            <a:off x="11468099" y="1708430"/>
            <a:ext cx="2095501" cy="2130552"/>
          </a:xfrm>
          <a:prstGeom prst="rect">
            <a:avLst/>
          </a:prstGeom>
        </p:spPr>
      </p:pic>
      <p:pic>
        <p:nvPicPr>
          <p:cNvPr id="15" name="Picture 14" descr="Outdoors photograph of Metro Transit Light Rail train at a platform stop">
            <a:extLst>
              <a:ext uri="{FF2B5EF4-FFF2-40B4-BE49-F238E27FC236}">
                <a16:creationId xmlns:a16="http://schemas.microsoft.com/office/drawing/2014/main" id="{5699583D-741C-714B-BA71-ACAC0D1997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16" name="Picture 15" descr="Child splashing in a puddle">
            <a:extLst>
              <a:ext uri="{FF2B5EF4-FFF2-40B4-BE49-F238E27FC236}">
                <a16:creationId xmlns:a16="http://schemas.microsoft.com/office/drawing/2014/main" id="{4F5079E1-049C-9B46-B022-9D53E4101F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4"/>
            <a:ext cx="2095501" cy="2133600"/>
          </a:xfrm>
          <a:prstGeom prst="rect">
            <a:avLst/>
          </a:prstGeom>
        </p:spPr>
      </p:pic>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53930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eal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4" name="Picture Placeholder 3">
            <a:extLst>
              <a:ext uri="{FF2B5EF4-FFF2-40B4-BE49-F238E27FC236}">
                <a16:creationId xmlns:a16="http://schemas.microsoft.com/office/drawing/2014/main" id="{B6D574E6-3658-463F-B60A-08F7E02A3FAE}"/>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dirty="0"/>
          </a:p>
          <a:p>
            <a:r>
              <a:rPr lang="en-US" dirty="0"/>
              <a:t>Picture 1</a:t>
            </a:r>
          </a:p>
        </p:txBody>
      </p:sp>
      <p:sp>
        <p:nvSpPr>
          <p:cNvPr id="6" name="Picture Placeholder 5">
            <a:extLst>
              <a:ext uri="{FF2B5EF4-FFF2-40B4-BE49-F238E27FC236}">
                <a16:creationId xmlns:a16="http://schemas.microsoft.com/office/drawing/2014/main" id="{0F30F5B4-EEB2-402D-A5E4-239E4A8CA55D}"/>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dirty="0"/>
          </a:p>
          <a:p>
            <a:r>
              <a:rPr lang="en-US" dirty="0"/>
              <a:t>Picture 2</a:t>
            </a:r>
          </a:p>
        </p:txBody>
      </p:sp>
      <p:sp>
        <p:nvSpPr>
          <p:cNvPr id="12" name="Picture Placeholder 11">
            <a:extLst>
              <a:ext uri="{FF2B5EF4-FFF2-40B4-BE49-F238E27FC236}">
                <a16:creationId xmlns:a16="http://schemas.microsoft.com/office/drawing/2014/main" id="{9AB97334-55ED-4CCA-B757-CAB190B69694}"/>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dirty="0"/>
          </a:p>
          <a:p>
            <a:r>
              <a:rPr lang="en-US" dirty="0"/>
              <a:t>Picture 3</a:t>
            </a:r>
          </a:p>
        </p:txBody>
      </p:sp>
    </p:spTree>
    <p:extLst>
      <p:ext uri="{BB962C8B-B14F-4D97-AF65-F5344CB8AC3E}">
        <p14:creationId xmlns:p14="http://schemas.microsoft.com/office/powerpoint/2010/main" val="22039320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40709429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Content Placeholder 4">
            <a:extLst>
              <a:ext uri="{FF2B5EF4-FFF2-40B4-BE49-F238E27FC236}">
                <a16:creationId xmlns:a16="http://schemas.microsoft.com/office/drawing/2014/main" id="{759EB58C-4D28-75B0-1A02-2A3724F8B770}"/>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290506128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pic>
        <p:nvPicPr>
          <p:cNvPr id="15" name="Picture 14" descr="A body of water with trees around it and a downtown Minneapolis in the background">
            <a:extLst>
              <a:ext uri="{FF2B5EF4-FFF2-40B4-BE49-F238E27FC236}">
                <a16:creationId xmlns:a16="http://schemas.microsoft.com/office/drawing/2014/main" id="{6E08C33F-5CB5-BA44-8119-08F26516B9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702191"/>
            <a:ext cx="5213206" cy="6527409"/>
          </a:xfrm>
          <a:prstGeom prst="rect">
            <a:avLst/>
          </a:prstGeom>
        </p:spPr>
      </p:pic>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82857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783249BA-F584-3840-AC82-1EA98485625C}"/>
              </a:ext>
            </a:extLst>
          </p:cNvPr>
          <p:cNvSpPr>
            <a:spLocks noGrp="1"/>
          </p:cNvSpPr>
          <p:nvPr>
            <p:ph type="pic" sz="quarter" idx="15" hasCustomPrompt="1"/>
          </p:nvPr>
        </p:nvSpPr>
        <p:spPr>
          <a:xfrm>
            <a:off x="0" y="1704815"/>
            <a:ext cx="5213206" cy="652478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183171382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column 1 left photo thin">
    <p:spTree>
      <p:nvGrpSpPr>
        <p:cNvPr id="1" name=""/>
        <p:cNvGrpSpPr/>
        <p:nvPr/>
      </p:nvGrpSpPr>
      <p:grpSpPr>
        <a:xfrm>
          <a:off x="0" y="0"/>
          <a:ext cx="0" cy="0"/>
          <a:chOff x="0" y="0"/>
          <a:chExt cx="0" cy="0"/>
        </a:xfrm>
      </p:grpSpPr>
      <p:pic>
        <p:nvPicPr>
          <p:cNvPr id="15" name="Picture 14" descr="A bridge over a river&#10;&#10;Description automatically generated with low confidence">
            <a:extLst>
              <a:ext uri="{FF2B5EF4-FFF2-40B4-BE49-F238E27FC236}">
                <a16:creationId xmlns:a16="http://schemas.microsoft.com/office/drawing/2014/main" id="{D5AD68A8-78B9-9E4E-A669-F762236EAD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4" name="Picture 3" descr="A highway with cars on it and a city in the background&#10;&#10;Description automatically generated with low confidence">
            <a:extLst>
              <a:ext uri="{FF2B5EF4-FFF2-40B4-BE49-F238E27FC236}">
                <a16:creationId xmlns:a16="http://schemas.microsoft.com/office/drawing/2014/main" id="{546C2EEE-EBD7-45E5-B0C2-5375989BCCB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13" y="1704813"/>
            <a:ext cx="3122896" cy="6524787"/>
          </a:xfrm>
          <a:prstGeom prst="rect">
            <a:avLst/>
          </a:prstGeom>
        </p:spPr>
      </p:pic>
    </p:spTree>
    <p:extLst>
      <p:ext uri="{BB962C8B-B14F-4D97-AF65-F5344CB8AC3E}">
        <p14:creationId xmlns:p14="http://schemas.microsoft.com/office/powerpoint/2010/main" val="114484769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A691D110-30AC-E54C-A4CF-203A6B5765AF}"/>
              </a:ext>
            </a:extLst>
          </p:cNvPr>
          <p:cNvSpPr>
            <a:spLocks noGrp="1"/>
          </p:cNvSpPr>
          <p:nvPr>
            <p:ph type="pic" sz="quarter" idx="15" hasCustomPrompt="1"/>
          </p:nvPr>
        </p:nvSpPr>
        <p:spPr>
          <a:xfrm>
            <a:off x="-1492" y="1704814"/>
            <a:ext cx="3105429" cy="6524786"/>
          </a:xfrm>
        </p:spPr>
        <p:txBody>
          <a:bodyPr anchor="t"/>
          <a:lstStyle>
            <a:lvl1pPr marL="0" indent="0" algn="ctr">
              <a:lnSpc>
                <a:spcPct val="100000"/>
              </a:lnSpc>
              <a:buNone/>
              <a:defRPr/>
            </a:lvl1pPr>
          </a:lstStyle>
          <a:p>
            <a:r>
              <a:rPr lang="en-US" dirty="0"/>
              <a:t>Insert picture by </a:t>
            </a:r>
          </a:p>
          <a:p>
            <a:r>
              <a:rPr lang="en-US" dirty="0"/>
              <a:t>clicking icon</a:t>
            </a:r>
          </a:p>
        </p:txBody>
      </p:sp>
    </p:spTree>
    <p:extLst>
      <p:ext uri="{BB962C8B-B14F-4D97-AF65-F5344CB8AC3E}">
        <p14:creationId xmlns:p14="http://schemas.microsoft.com/office/powerpoint/2010/main" val="33023175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al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55819838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BFF05AEE-B82B-7F48-A399-C7354E3F51F5}"/>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47878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Subhead goes here</a:t>
            </a:r>
          </a:p>
        </p:txBody>
      </p:sp>
      <p:sp>
        <p:nvSpPr>
          <p:cNvPr id="23" name="Text Placeholder 25">
            <a:extLst>
              <a:ext uri="{FF2B5EF4-FFF2-40B4-BE49-F238E27FC236}">
                <a16:creationId xmlns:a16="http://schemas.microsoft.com/office/drawing/2014/main" id="{B128B87C-BFC8-1F47-B71B-99329F3A380D}"/>
              </a:ext>
            </a:extLst>
          </p:cNvPr>
          <p:cNvSpPr>
            <a:spLocks noGrp="1"/>
          </p:cNvSpPr>
          <p:nvPr>
            <p:ph type="body" sz="quarter" idx="18" hasCustomPrompt="1"/>
          </p:nvPr>
        </p:nvSpPr>
        <p:spPr>
          <a:xfrm>
            <a:off x="7606348" y="3716498"/>
            <a:ext cx="5478783" cy="1289455"/>
          </a:xfrm>
        </p:spPr>
        <p:txBody>
          <a:bodyPr>
            <a:noAutofit/>
          </a:bodyPr>
          <a:lstStyle>
            <a:lvl1pPr marL="0" indent="0">
              <a:buFont typeface="Arial" panose="020B0604020202020204" pitchFamily="34" charset="0"/>
              <a:buNone/>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26358665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hared vis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8686D-FAB7-4A43-8A45-FCFD2EC70C58}"/>
              </a:ext>
              <a:ext uri="{C183D7F6-B498-43B3-948B-1728B52AA6E4}">
                <adec:decorative xmlns:adec="http://schemas.microsoft.com/office/drawing/2017/decorative" val="1"/>
              </a:ext>
            </a:extLst>
          </p:cNvPr>
          <p:cNvSpPr/>
          <p:nvPr userDrawn="1"/>
        </p:nvSpPr>
        <p:spPr>
          <a:xfrm>
            <a:off x="0" y="0"/>
            <a:ext cx="14630400" cy="27432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460052-38C0-6044-8DA4-BE082DB10ACF}"/>
              </a:ext>
            </a:extLst>
          </p:cNvPr>
          <p:cNvSpPr/>
          <p:nvPr userDrawn="1"/>
        </p:nvSpPr>
        <p:spPr>
          <a:xfrm>
            <a:off x="1095237" y="1948091"/>
            <a:ext cx="12895627"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Making a strong system possible through planning, coordination, and operations</a:t>
            </a:r>
          </a:p>
        </p:txBody>
      </p:sp>
      <p:sp>
        <p:nvSpPr>
          <p:cNvPr id="9" name="TextBox 8">
            <a:extLst>
              <a:ext uri="{FF2B5EF4-FFF2-40B4-BE49-F238E27FC236}">
                <a16:creationId xmlns:a16="http://schemas.microsoft.com/office/drawing/2014/main" id="{AC6B341C-6088-2441-84A6-75D26143ECF1}"/>
              </a:ext>
            </a:extLst>
          </p:cNvPr>
          <p:cNvSpPr txBox="1"/>
          <p:nvPr userDrawn="1"/>
        </p:nvSpPr>
        <p:spPr>
          <a:xfrm>
            <a:off x="1048872" y="850511"/>
            <a:ext cx="9600078" cy="697948"/>
          </a:xfrm>
          <a:prstGeom prst="rect">
            <a:avLst/>
          </a:prstGeom>
          <a:noFill/>
        </p:spPr>
        <p:txBody>
          <a:bodyPr wrap="square" lIns="0" tIns="0" rIns="0" bIns="0" rtlCol="0">
            <a:spAutoFit/>
          </a:bodyPr>
          <a:lstStyle/>
          <a:p>
            <a:pPr>
              <a:lnSpc>
                <a:spcPts val="5760"/>
              </a:lnSpc>
              <a:spcAft>
                <a:spcPts val="600"/>
              </a:spcAft>
            </a:pPr>
            <a:r>
              <a:rPr lang="en-US" sz="4800" b="1">
                <a:solidFill>
                  <a:schemeClr val="bg1"/>
                </a:solidFill>
                <a:latin typeface="Arial" panose="020B0604020202020204" pitchFamily="34" charset="0"/>
                <a:cs typeface="Arial" panose="020B0604020202020204" pitchFamily="34" charset="0"/>
              </a:rPr>
              <a:t>Partnering on a shared vision</a:t>
            </a:r>
          </a:p>
        </p:txBody>
      </p:sp>
      <p:sp>
        <p:nvSpPr>
          <p:cNvPr id="10" name="TextBox 9">
            <a:extLst>
              <a:ext uri="{FF2B5EF4-FFF2-40B4-BE49-F238E27FC236}">
                <a16:creationId xmlns:a16="http://schemas.microsoft.com/office/drawing/2014/main" id="{13501C1B-288B-9948-9E6A-7F463E6FBD39}"/>
              </a:ext>
            </a:extLst>
          </p:cNvPr>
          <p:cNvSpPr txBox="1"/>
          <p:nvPr userDrawn="1"/>
        </p:nvSpPr>
        <p:spPr>
          <a:xfrm>
            <a:off x="10270674" y="5611590"/>
            <a:ext cx="3510643" cy="871970"/>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Connecting people to places and keeping the economy moving</a:t>
            </a:r>
          </a:p>
        </p:txBody>
      </p:sp>
      <p:sp>
        <p:nvSpPr>
          <p:cNvPr id="11" name="TextBox 10">
            <a:extLst>
              <a:ext uri="{FF2B5EF4-FFF2-40B4-BE49-F238E27FC236}">
                <a16:creationId xmlns:a16="http://schemas.microsoft.com/office/drawing/2014/main" id="{BFBBDE5C-5F23-7F43-80D1-20ECC9F13C0A}"/>
              </a:ext>
            </a:extLst>
          </p:cNvPr>
          <p:cNvSpPr txBox="1"/>
          <p:nvPr userDrawn="1"/>
        </p:nvSpPr>
        <p:spPr>
          <a:xfrm>
            <a:off x="10259787" y="4669974"/>
            <a:ext cx="3864427" cy="913070"/>
          </a:xfrm>
          <a:prstGeom prst="rect">
            <a:avLst/>
          </a:prstGeom>
          <a:noFill/>
        </p:spPr>
        <p:txBody>
          <a:bodyPr wrap="square" rtlCol="0">
            <a:spAutoFit/>
          </a:bodyPr>
          <a:lstStyle/>
          <a:p>
            <a:pPr fontAlgn="base">
              <a:lnSpc>
                <a:spcPts val="3200"/>
              </a:lnSpc>
            </a:pPr>
            <a:r>
              <a:rPr lang="en-US" sz="2800" b="1">
                <a:solidFill>
                  <a:srgbClr val="ED1B2E"/>
                </a:solidFill>
                <a:latin typeface="Arial" panose="020B0604020202020204" pitchFamily="34" charset="0"/>
                <a:cs typeface="Arial" panose="020B0604020202020204" pitchFamily="34" charset="0"/>
              </a:rPr>
              <a:t>Transportation services</a:t>
            </a:r>
          </a:p>
        </p:txBody>
      </p:sp>
      <p:sp>
        <p:nvSpPr>
          <p:cNvPr id="12" name="TextBox 11">
            <a:extLst>
              <a:ext uri="{FF2B5EF4-FFF2-40B4-BE49-F238E27FC236}">
                <a16:creationId xmlns:a16="http://schemas.microsoft.com/office/drawing/2014/main" id="{0A0729E0-DFF7-5943-B119-10378A1CDD01}"/>
              </a:ext>
            </a:extLst>
          </p:cNvPr>
          <p:cNvSpPr txBox="1"/>
          <p:nvPr userDrawn="1"/>
        </p:nvSpPr>
        <p:spPr>
          <a:xfrm>
            <a:off x="5535383" y="5622474"/>
            <a:ext cx="3458988" cy="1287468"/>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Protecting public waterways and parklands to sustain our environment</a:t>
            </a:r>
          </a:p>
        </p:txBody>
      </p:sp>
      <p:sp>
        <p:nvSpPr>
          <p:cNvPr id="13" name="TextBox 12">
            <a:extLst>
              <a:ext uri="{FF2B5EF4-FFF2-40B4-BE49-F238E27FC236}">
                <a16:creationId xmlns:a16="http://schemas.microsoft.com/office/drawing/2014/main" id="{1659B0BB-1283-9545-B3EC-D0031EC4D8A8}"/>
              </a:ext>
            </a:extLst>
          </p:cNvPr>
          <p:cNvSpPr txBox="1"/>
          <p:nvPr userDrawn="1"/>
        </p:nvSpPr>
        <p:spPr>
          <a:xfrm>
            <a:off x="5524497" y="4680859"/>
            <a:ext cx="2890157" cy="913070"/>
          </a:xfrm>
          <a:prstGeom prst="rect">
            <a:avLst/>
          </a:prstGeom>
          <a:noFill/>
        </p:spPr>
        <p:txBody>
          <a:bodyPr wrap="square" rtlCol="0">
            <a:spAutoFit/>
          </a:bodyPr>
          <a:lstStyle/>
          <a:p>
            <a:pPr fontAlgn="base">
              <a:lnSpc>
                <a:spcPts val="3200"/>
              </a:lnSpc>
            </a:pPr>
            <a:r>
              <a:rPr lang="en-US" sz="2800" b="1">
                <a:solidFill>
                  <a:srgbClr val="009AC7"/>
                </a:solidFill>
                <a:latin typeface="Arial" panose="020B0604020202020204" pitchFamily="34" charset="0"/>
                <a:cs typeface="Arial" panose="020B0604020202020204" pitchFamily="34" charset="0"/>
              </a:rPr>
              <a:t>Environmental protection</a:t>
            </a:r>
          </a:p>
        </p:txBody>
      </p:sp>
      <p:sp>
        <p:nvSpPr>
          <p:cNvPr id="14" name="TextBox 13">
            <a:extLst>
              <a:ext uri="{FF2B5EF4-FFF2-40B4-BE49-F238E27FC236}">
                <a16:creationId xmlns:a16="http://schemas.microsoft.com/office/drawing/2014/main" id="{0EB76E8C-5CA3-2841-8FED-25E60DD73266}"/>
              </a:ext>
            </a:extLst>
          </p:cNvPr>
          <p:cNvSpPr txBox="1"/>
          <p:nvPr userDrawn="1"/>
        </p:nvSpPr>
        <p:spPr>
          <a:xfrm>
            <a:off x="996041" y="5633361"/>
            <a:ext cx="3282045" cy="1287468"/>
          </a:xfrm>
          <a:prstGeom prst="rect">
            <a:avLst/>
          </a:prstGeom>
          <a:noFill/>
        </p:spPr>
        <p:txBody>
          <a:bodyPr wrap="square" rtlCol="0">
            <a:spAutoFit/>
          </a:bodyPr>
          <a:lstStyle/>
          <a:p>
            <a:pPr fontAlgn="base">
              <a:lnSpc>
                <a:spcPct val="150000"/>
              </a:lnSpc>
            </a:pPr>
            <a:r>
              <a:rPr lang="en-US">
                <a:latin typeface="Arial" panose="020B0604020202020204" pitchFamily="34" charset="0"/>
                <a:cs typeface="Arial" panose="020B0604020202020204" pitchFamily="34" charset="0"/>
              </a:rPr>
              <a:t>Supporting cities and townships for the prosperity</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of the region</a:t>
            </a:r>
          </a:p>
        </p:txBody>
      </p:sp>
      <p:sp>
        <p:nvSpPr>
          <p:cNvPr id="15" name="TextBox 14">
            <a:extLst>
              <a:ext uri="{FF2B5EF4-FFF2-40B4-BE49-F238E27FC236}">
                <a16:creationId xmlns:a16="http://schemas.microsoft.com/office/drawing/2014/main" id="{E81F539E-C28D-EC40-BEF2-FD2E80E91AD9}"/>
              </a:ext>
            </a:extLst>
          </p:cNvPr>
          <p:cNvSpPr txBox="1"/>
          <p:nvPr userDrawn="1"/>
        </p:nvSpPr>
        <p:spPr>
          <a:xfrm>
            <a:off x="971708" y="4691745"/>
            <a:ext cx="2890157" cy="913070"/>
          </a:xfrm>
          <a:prstGeom prst="rect">
            <a:avLst/>
          </a:prstGeom>
          <a:noFill/>
        </p:spPr>
        <p:txBody>
          <a:bodyPr wrap="square" rtlCol="0">
            <a:spAutoFit/>
          </a:bodyPr>
          <a:lstStyle/>
          <a:p>
            <a:pPr fontAlgn="base">
              <a:lnSpc>
                <a:spcPts val="3200"/>
              </a:lnSpc>
            </a:pPr>
            <a:r>
              <a:rPr lang="en-US" sz="2800" b="1">
                <a:solidFill>
                  <a:srgbClr val="78A22F"/>
                </a:solidFill>
                <a:latin typeface="Arial" panose="020B0604020202020204" pitchFamily="34" charset="0"/>
                <a:cs typeface="Arial" panose="020B0604020202020204" pitchFamily="34" charset="0"/>
              </a:rPr>
              <a:t>Long-range </a:t>
            </a:r>
            <a:br>
              <a:rPr lang="en-US" sz="2800" b="1">
                <a:solidFill>
                  <a:srgbClr val="78A22F"/>
                </a:solidFill>
                <a:latin typeface="Arial" panose="020B0604020202020204" pitchFamily="34" charset="0"/>
                <a:cs typeface="Arial" panose="020B0604020202020204" pitchFamily="34" charset="0"/>
              </a:rPr>
            </a:br>
            <a:r>
              <a:rPr lang="en-US" sz="2800" b="1">
                <a:solidFill>
                  <a:srgbClr val="78A22F"/>
                </a:solidFill>
                <a:latin typeface="Arial" panose="020B0604020202020204" pitchFamily="34" charset="0"/>
                <a:cs typeface="Arial" panose="020B0604020202020204" pitchFamily="34" charset="0"/>
              </a:rPr>
              <a:t>planning</a:t>
            </a:r>
          </a:p>
        </p:txBody>
      </p:sp>
      <p:pic>
        <p:nvPicPr>
          <p:cNvPr id="16" name="Picture 15" descr="Icon graphic of green circle with house, representing Long-range planning">
            <a:extLst>
              <a:ext uri="{FF2B5EF4-FFF2-40B4-BE49-F238E27FC236}">
                <a16:creationId xmlns:a16="http://schemas.microsoft.com/office/drawing/2014/main" id="{9A43306C-9079-AA42-AD22-CF9A4FF090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767"/>
          <a:stretch/>
        </p:blipFill>
        <p:spPr>
          <a:xfrm>
            <a:off x="1274165" y="3039847"/>
            <a:ext cx="1573967" cy="1562133"/>
          </a:xfrm>
          <a:prstGeom prst="rect">
            <a:avLst/>
          </a:prstGeom>
        </p:spPr>
      </p:pic>
      <p:pic>
        <p:nvPicPr>
          <p:cNvPr id="17" name="Picture 16" descr="Icon graphic of red circle with bus, representing Transportaion services">
            <a:extLst>
              <a:ext uri="{FF2B5EF4-FFF2-40B4-BE49-F238E27FC236}">
                <a16:creationId xmlns:a16="http://schemas.microsoft.com/office/drawing/2014/main" id="{9A1213E8-B749-E94B-9513-3419B55154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780427" y="3057335"/>
            <a:ext cx="1573967" cy="1562133"/>
          </a:xfrm>
          <a:prstGeom prst="rect">
            <a:avLst/>
          </a:prstGeom>
        </p:spPr>
      </p:pic>
      <p:pic>
        <p:nvPicPr>
          <p:cNvPr id="18" name="Picture 17" descr="Icon graphic of blue circle with tree, representing Environmental protection">
            <a:extLst>
              <a:ext uri="{FF2B5EF4-FFF2-40B4-BE49-F238E27FC236}">
                <a16:creationId xmlns:a16="http://schemas.microsoft.com/office/drawing/2014/main" id="{F92570DC-09A6-3947-A5B0-CC1CCD7662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6157"/>
          <a:stretch/>
        </p:blipFill>
        <p:spPr>
          <a:xfrm>
            <a:off x="5851624" y="3059833"/>
            <a:ext cx="1573967" cy="1562133"/>
          </a:xfrm>
          <a:prstGeom prst="rect">
            <a:avLst/>
          </a:prstGeom>
        </p:spPr>
      </p:pic>
      <p:sp>
        <p:nvSpPr>
          <p:cNvPr id="19" name="TextBox 18">
            <a:extLst>
              <a:ext uri="{FF2B5EF4-FFF2-40B4-BE49-F238E27FC236}">
                <a16:creationId xmlns:a16="http://schemas.microsoft.com/office/drawing/2014/main" id="{76C5DD9D-50FE-CF48-8427-A65614A9C51B}"/>
              </a:ext>
            </a:extLst>
          </p:cNvPr>
          <p:cNvSpPr txBox="1"/>
          <p:nvPr userDrawn="1"/>
        </p:nvSpPr>
        <p:spPr>
          <a:xfrm>
            <a:off x="13816004" y="7536900"/>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B175FF2-B44E-0C4E-823C-D381326A0336}"/>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1" name="TextBox 20">
            <a:extLst>
              <a:ext uri="{FF2B5EF4-FFF2-40B4-BE49-F238E27FC236}">
                <a16:creationId xmlns:a16="http://schemas.microsoft.com/office/drawing/2014/main" id="{BE907DD2-9E42-EF48-AC37-36FAC62E09D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433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006B8CDA-AB0F-2642-8AB7-D69B6C5AB712}"/>
              </a:ext>
            </a:extLst>
          </p:cNvPr>
          <p:cNvSpPr>
            <a:spLocks noGrp="1"/>
          </p:cNvSpPr>
          <p:nvPr>
            <p:ph type="body" sz="quarter" idx="12" hasCustomPrompt="1"/>
          </p:nvPr>
        </p:nvSpPr>
        <p:spPr>
          <a:xfrm>
            <a:off x="1234562"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6DE61F2-5225-FC40-B216-E668BF0256FD}"/>
              </a:ext>
            </a:extLst>
          </p:cNvPr>
          <p:cNvSpPr>
            <a:spLocks noGrp="1"/>
          </p:cNvSpPr>
          <p:nvPr>
            <p:ph type="body" sz="quarter" idx="21" hasCustomPrompt="1"/>
          </p:nvPr>
        </p:nvSpPr>
        <p:spPr>
          <a:xfrm>
            <a:off x="5501761"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33112B82-F029-4A49-A9A4-A5B5C8C07293}"/>
              </a:ext>
            </a:extLst>
          </p:cNvPr>
          <p:cNvSpPr>
            <a:spLocks noGrp="1"/>
          </p:cNvSpPr>
          <p:nvPr>
            <p:ph type="body" sz="quarter" idx="22" hasCustomPrompt="1"/>
          </p:nvPr>
        </p:nvSpPr>
        <p:spPr>
          <a:xfrm>
            <a:off x="9829455"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187686951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eral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5510240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eneral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A763C46B-7CF2-8983-3813-20DF3B3B5046}"/>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166113815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dirty="0"/>
                <a:t>Primary</a:t>
              </a:r>
              <a:br>
                <a:rPr lang="en-US" sz="1000" dirty="0"/>
              </a:br>
              <a:r>
                <a:rPr lang="en-US" sz="1000" dirty="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dirty="0"/>
                <a:t>2</a:t>
              </a:r>
              <a:r>
                <a:rPr lang="en-US" sz="1000" baseline="30000" dirty="0"/>
                <a:t>nd</a:t>
              </a:r>
              <a:r>
                <a:rPr lang="en-US" sz="1000" dirty="0"/>
                <a:t>/Community</a:t>
              </a:r>
              <a:br>
                <a:rPr lang="en-US" sz="1000" dirty="0"/>
              </a:br>
              <a:r>
                <a:rPr lang="en-US" sz="1000" dirty="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dirty="0"/>
                <a:t>2</a:t>
              </a:r>
              <a:r>
                <a:rPr lang="en-US" sz="1000" baseline="30000" dirty="0"/>
                <a:t>nd</a:t>
              </a:r>
              <a:r>
                <a:rPr lang="en-US" sz="1000" dirty="0"/>
                <a:t>/Metro Transit</a:t>
              </a:r>
              <a:br>
                <a:rPr lang="en-US" sz="1000" dirty="0"/>
              </a:br>
              <a:r>
                <a:rPr lang="en-US" sz="1000" dirty="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a:t>
              </a:r>
              <a:br>
                <a:rPr lang="en-US" sz="1000" dirty="0"/>
              </a:br>
              <a:r>
                <a:rPr lang="en-US" sz="1000" dirty="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Tree>
    <p:extLst>
      <p:ext uri="{BB962C8B-B14F-4D97-AF65-F5344CB8AC3E}">
        <p14:creationId xmlns:p14="http://schemas.microsoft.com/office/powerpoint/2010/main" val="1193718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D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6CF9EC29-9C14-482A-8766-5891FF45BCCB}"/>
              </a:ext>
            </a:extLst>
          </p:cNvPr>
          <p:cNvSpPr>
            <a:spLocks noGrp="1"/>
          </p:cNvSpPr>
          <p:nvPr>
            <p:ph type="title" hasCustomPrompt="1"/>
          </p:nvPr>
        </p:nvSpPr>
        <p:spPr>
          <a:xfrm>
            <a:off x="948267" y="3413480"/>
            <a:ext cx="4242858" cy="1529996"/>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0D4CBAB-5817-2244-AE83-B41C6E97AAF9}"/>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People walking on the Sam Morgan Trail along the Mississippi River just upriver from downtown Saint Paul.">
            <a:extLst>
              <a:ext uri="{FF2B5EF4-FFF2-40B4-BE49-F238E27FC236}">
                <a16:creationId xmlns:a16="http://schemas.microsoft.com/office/drawing/2014/main" id="{62F4457C-B2EE-3A4F-B15E-E9DB6D80C1A0}"/>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5219700" y="0"/>
            <a:ext cx="8349343" cy="8229600"/>
          </a:xfrm>
          <a:prstGeom prst="rect">
            <a:avLst/>
          </a:prstGeom>
        </p:spPr>
      </p:pic>
      <p:sp>
        <p:nvSpPr>
          <p:cNvPr id="15" name="TextBox 14">
            <a:extLst>
              <a:ext uri="{FF2B5EF4-FFF2-40B4-BE49-F238E27FC236}">
                <a16:creationId xmlns:a16="http://schemas.microsoft.com/office/drawing/2014/main" id="{654650E4-08B9-4C9D-A6DB-E24AC8051ACD}"/>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559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D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2742C81F-BE80-B741-A829-77958184B728}"/>
              </a:ext>
            </a:extLst>
          </p:cNvPr>
          <p:cNvSpPr>
            <a:spLocks noGrp="1"/>
          </p:cNvSpPr>
          <p:nvPr>
            <p:ph type="pic" sz="quarter" idx="14" hasCustomPrompt="1"/>
          </p:nvPr>
        </p:nvSpPr>
        <p:spPr>
          <a:xfrm>
            <a:off x="5313958" y="0"/>
            <a:ext cx="8249640" cy="8229600"/>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472075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D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pic>
        <p:nvPicPr>
          <p:cNvPr id="14" name="Picture 13" descr="People walking across Stone Arch bridge">
            <a:extLst>
              <a:ext uri="{FF2B5EF4-FFF2-40B4-BE49-F238E27FC236}">
                <a16:creationId xmlns:a16="http://schemas.microsoft.com/office/drawing/2014/main" id="{E5C5F8E5-DE31-EB4F-91E3-3A2ACD536A4C}"/>
              </a:ext>
            </a:extLst>
          </p:cNvPr>
          <p:cNvPicPr>
            <a:picLocks/>
          </p:cNvPicPr>
          <p:nvPr userDrawn="1"/>
        </p:nvPicPr>
        <p:blipFill>
          <a:blip r:embed="rId3"/>
          <a:srcRect t="659" b="659"/>
          <a:stretch/>
        </p:blipFill>
        <p:spPr>
          <a:xfrm>
            <a:off x="11468099" y="1708430"/>
            <a:ext cx="2095501" cy="2130552"/>
          </a:xfrm>
          <a:prstGeom prst="rect">
            <a:avLst/>
          </a:prstGeom>
        </p:spPr>
      </p:pic>
      <p:pic>
        <p:nvPicPr>
          <p:cNvPr id="15" name="Picture 14" descr="Outdoors photograph of Metro Transit Light Rail train at a platform stop">
            <a:extLst>
              <a:ext uri="{FF2B5EF4-FFF2-40B4-BE49-F238E27FC236}">
                <a16:creationId xmlns:a16="http://schemas.microsoft.com/office/drawing/2014/main" id="{5699583D-741C-714B-BA71-ACAC0D1997D5}"/>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16" name="Picture 15" descr="Child splashing in a puddle">
            <a:extLst>
              <a:ext uri="{FF2B5EF4-FFF2-40B4-BE49-F238E27FC236}">
                <a16:creationId xmlns:a16="http://schemas.microsoft.com/office/drawing/2014/main" id="{4F5079E1-049C-9B46-B022-9D53E4101F5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26131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D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E6F788E4-C5A7-A8C2-6E65-41F944526D0F}"/>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dirty="0"/>
          </a:p>
          <a:p>
            <a:r>
              <a:rPr lang="en-US" dirty="0"/>
              <a:t>Picture 1</a:t>
            </a:r>
          </a:p>
        </p:txBody>
      </p:sp>
      <p:sp>
        <p:nvSpPr>
          <p:cNvPr id="23" name="Picture Placeholder 5">
            <a:extLst>
              <a:ext uri="{FF2B5EF4-FFF2-40B4-BE49-F238E27FC236}">
                <a16:creationId xmlns:a16="http://schemas.microsoft.com/office/drawing/2014/main" id="{9176F44D-3DC7-BA25-6896-C696931234C3}"/>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dirty="0"/>
          </a:p>
          <a:p>
            <a:r>
              <a:rPr lang="en-US" dirty="0"/>
              <a:t>Picture 2</a:t>
            </a:r>
          </a:p>
        </p:txBody>
      </p:sp>
      <p:sp>
        <p:nvSpPr>
          <p:cNvPr id="25" name="Picture Placeholder 11">
            <a:extLst>
              <a:ext uri="{FF2B5EF4-FFF2-40B4-BE49-F238E27FC236}">
                <a16:creationId xmlns:a16="http://schemas.microsoft.com/office/drawing/2014/main" id="{B0C681E8-AE39-1214-18BB-751C9D1541B8}"/>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dirty="0"/>
          </a:p>
          <a:p>
            <a:r>
              <a:rPr lang="en-US" dirty="0"/>
              <a:t>Picture 3</a:t>
            </a:r>
          </a:p>
        </p:txBody>
      </p:sp>
    </p:spTree>
    <p:extLst>
      <p:ext uri="{BB962C8B-B14F-4D97-AF65-F5344CB8AC3E}">
        <p14:creationId xmlns:p14="http://schemas.microsoft.com/office/powerpoint/2010/main" val="272575775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D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149961837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D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6" name="Content Placeholder 4">
            <a:extLst>
              <a:ext uri="{FF2B5EF4-FFF2-40B4-BE49-F238E27FC236}">
                <a16:creationId xmlns:a16="http://schemas.microsoft.com/office/drawing/2014/main" id="{7177CCB1-4DBF-D2C2-2828-E7AEFCBDC60E}"/>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10303943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t Council services">
    <p:spTree>
      <p:nvGrpSpPr>
        <p:cNvPr id="1" name=""/>
        <p:cNvGrpSpPr/>
        <p:nvPr/>
      </p:nvGrpSpPr>
      <p:grpSpPr>
        <a:xfrm>
          <a:off x="0" y="0"/>
          <a:ext cx="0" cy="0"/>
          <a:chOff x="0" y="0"/>
          <a:chExt cx="0" cy="0"/>
        </a:xfrm>
      </p:grpSpPr>
      <p:pic>
        <p:nvPicPr>
          <p:cNvPr id="8" name="Picture 7" descr="Outdoors photograph of creek bed with running stream">
            <a:extLst>
              <a:ext uri="{FF2B5EF4-FFF2-40B4-BE49-F238E27FC236}">
                <a16:creationId xmlns:a16="http://schemas.microsoft.com/office/drawing/2014/main" id="{05FE2241-2CD5-B049-B4D9-0B842CF2D4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46684" y="0"/>
            <a:ext cx="4151376" cy="8229600"/>
          </a:xfrm>
          <a:prstGeom prst="rect">
            <a:avLst/>
          </a:prstGeom>
        </p:spPr>
      </p:pic>
      <p:pic>
        <p:nvPicPr>
          <p:cNvPr id="9" name="Picture 8" descr="Outdoors photograph of Metro Transit Light Rail trains">
            <a:extLst>
              <a:ext uri="{FF2B5EF4-FFF2-40B4-BE49-F238E27FC236}">
                <a16:creationId xmlns:a16="http://schemas.microsoft.com/office/drawing/2014/main" id="{42906C1E-7175-254B-97DD-9B0EA5F563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393611" y="0"/>
            <a:ext cx="4152900" cy="8229600"/>
          </a:xfrm>
          <a:prstGeom prst="rect">
            <a:avLst/>
          </a:prstGeom>
        </p:spPr>
      </p:pic>
      <p:pic>
        <p:nvPicPr>
          <p:cNvPr id="10" name="Picture 9" descr="Outdoors photograph of city buildings">
            <a:extLst>
              <a:ext uri="{FF2B5EF4-FFF2-40B4-BE49-F238E27FC236}">
                <a16:creationId xmlns:a16="http://schemas.microsoft.com/office/drawing/2014/main" id="{5F6ADFB3-64F5-D84F-9674-C544FD036D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00112" y="0"/>
            <a:ext cx="4149534" cy="8229600"/>
          </a:xfrm>
          <a:prstGeom prst="rect">
            <a:avLst/>
          </a:prstGeom>
        </p:spPr>
      </p:pic>
      <p:sp>
        <p:nvSpPr>
          <p:cNvPr id="11" name="Rectangle 10">
            <a:extLst>
              <a:ext uri="{FF2B5EF4-FFF2-40B4-BE49-F238E27FC236}">
                <a16:creationId xmlns:a16="http://schemas.microsoft.com/office/drawing/2014/main" id="{23282B0D-0D9B-5C40-B380-5097A7E28345}"/>
              </a:ext>
              <a:ext uri="{C183D7F6-B498-43B3-948B-1728B52AA6E4}">
                <adec:decorative xmlns:adec="http://schemas.microsoft.com/office/drawing/2017/decorative" val="1"/>
              </a:ext>
            </a:extLst>
          </p:cNvPr>
          <p:cNvSpPr/>
          <p:nvPr userDrawn="1"/>
        </p:nvSpPr>
        <p:spPr>
          <a:xfrm>
            <a:off x="-1" y="0"/>
            <a:ext cx="14630401" cy="1077686"/>
          </a:xfrm>
          <a:prstGeom prst="rect">
            <a:avLst/>
          </a:prstGeom>
          <a:solidFill>
            <a:schemeClr val="bg2">
              <a:lumMod val="25000"/>
              <a:alpha val="75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Rectangle 11">
            <a:extLst>
              <a:ext uri="{FF2B5EF4-FFF2-40B4-BE49-F238E27FC236}">
                <a16:creationId xmlns:a16="http://schemas.microsoft.com/office/drawing/2014/main" id="{16FD3C0A-7675-B94F-8F7A-A71163350A3E}"/>
              </a:ext>
            </a:extLst>
          </p:cNvPr>
          <p:cNvSpPr/>
          <p:nvPr userDrawn="1"/>
        </p:nvSpPr>
        <p:spPr>
          <a:xfrm>
            <a:off x="1109927" y="598267"/>
            <a:ext cx="4129905" cy="276999"/>
          </a:xfrm>
          <a:prstGeom prst="rect">
            <a:avLst/>
          </a:prstGeom>
        </p:spPr>
        <p:txBody>
          <a:bodyPr wrap="square" lIns="0" tIns="0" rIns="0" bIns="0">
            <a:spAutoFit/>
          </a:bodyPr>
          <a:lstStyle/>
          <a:p>
            <a:pPr algn="ctr"/>
            <a:r>
              <a:rPr lang="en-US" spc="300" dirty="0">
                <a:solidFill>
                  <a:schemeClr val="bg1"/>
                </a:solidFill>
                <a:latin typeface="Arial" panose="020B0604020202020204" pitchFamily="34" charset="0"/>
                <a:cs typeface="Arial" panose="020B0604020202020204" pitchFamily="34" charset="0"/>
              </a:rPr>
              <a:t>Long-range planning</a:t>
            </a:r>
          </a:p>
        </p:txBody>
      </p:sp>
      <p:sp>
        <p:nvSpPr>
          <p:cNvPr id="13" name="Rectangle 12">
            <a:extLst>
              <a:ext uri="{FF2B5EF4-FFF2-40B4-BE49-F238E27FC236}">
                <a16:creationId xmlns:a16="http://schemas.microsoft.com/office/drawing/2014/main" id="{9BF69A6C-2ADA-364F-8678-C7E8034F4BFC}"/>
              </a:ext>
            </a:extLst>
          </p:cNvPr>
          <p:cNvSpPr/>
          <p:nvPr userDrawn="1"/>
        </p:nvSpPr>
        <p:spPr>
          <a:xfrm>
            <a:off x="5257420" y="598267"/>
            <a:ext cx="4129905" cy="276999"/>
          </a:xfrm>
          <a:prstGeom prst="rect">
            <a:avLst/>
          </a:prstGeom>
        </p:spPr>
        <p:txBody>
          <a:bodyPr wrap="square" lIns="0" tIns="0" rIns="0" bIns="0">
            <a:spAutoFit/>
          </a:bodyPr>
          <a:lstStyle/>
          <a:p>
            <a:pPr algn="ctr"/>
            <a:r>
              <a:rPr lang="en-US" spc="300">
                <a:solidFill>
                  <a:schemeClr val="bg1"/>
                </a:solidFill>
                <a:latin typeface="Arial" panose="020B0604020202020204" pitchFamily="34" charset="0"/>
                <a:cs typeface="Arial" panose="020B0604020202020204" pitchFamily="34" charset="0"/>
              </a:rPr>
              <a:t>Environmental protection</a:t>
            </a:r>
          </a:p>
        </p:txBody>
      </p:sp>
      <p:sp>
        <p:nvSpPr>
          <p:cNvPr id="14" name="Rectangle 13">
            <a:extLst>
              <a:ext uri="{FF2B5EF4-FFF2-40B4-BE49-F238E27FC236}">
                <a16:creationId xmlns:a16="http://schemas.microsoft.com/office/drawing/2014/main" id="{B20EF1F3-C20D-FB49-90F8-AB377B8582A9}"/>
              </a:ext>
            </a:extLst>
          </p:cNvPr>
          <p:cNvSpPr/>
          <p:nvPr userDrawn="1"/>
        </p:nvSpPr>
        <p:spPr>
          <a:xfrm>
            <a:off x="9405109" y="598267"/>
            <a:ext cx="4129905" cy="276999"/>
          </a:xfrm>
          <a:prstGeom prst="rect">
            <a:avLst/>
          </a:prstGeom>
        </p:spPr>
        <p:txBody>
          <a:bodyPr wrap="square" lIns="0" tIns="0" rIns="0" bIns="0">
            <a:spAutoFit/>
          </a:bodyPr>
          <a:lstStyle/>
          <a:p>
            <a:pPr algn="ctr"/>
            <a:r>
              <a:rPr lang="en-US" spc="300" dirty="0">
                <a:solidFill>
                  <a:schemeClr val="bg1"/>
                </a:solidFill>
                <a:latin typeface="Arial" panose="020B0604020202020204" pitchFamily="34" charset="0"/>
                <a:cs typeface="Arial" panose="020B0604020202020204" pitchFamily="34" charset="0"/>
              </a:rPr>
              <a:t>Transportation services</a:t>
            </a:r>
          </a:p>
        </p:txBody>
      </p:sp>
      <p:sp>
        <p:nvSpPr>
          <p:cNvPr id="15" name="Rectangle 14">
            <a:extLst>
              <a:ext uri="{FF2B5EF4-FFF2-40B4-BE49-F238E27FC236}">
                <a16:creationId xmlns:a16="http://schemas.microsoft.com/office/drawing/2014/main" id="{C0DA7636-6DF7-8B4B-A171-088C0C73E0B3}"/>
              </a:ext>
              <a:ext uri="{C183D7F6-B498-43B3-948B-1728B52AA6E4}">
                <adec:decorative xmlns:adec="http://schemas.microsoft.com/office/drawing/2017/decorative" val="1"/>
              </a:ext>
            </a:extLst>
          </p:cNvPr>
          <p:cNvSpPr/>
          <p:nvPr userDrawn="1"/>
        </p:nvSpPr>
        <p:spPr>
          <a:xfrm>
            <a:off x="5251256" y="1074738"/>
            <a:ext cx="4142232" cy="9538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78A360AA-3D30-324B-A06C-849886DAE75C}"/>
              </a:ext>
              <a:ext uri="{C183D7F6-B498-43B3-948B-1728B52AA6E4}">
                <adec:decorative xmlns:adec="http://schemas.microsoft.com/office/drawing/2017/decorative" val="1"/>
              </a:ext>
            </a:extLst>
          </p:cNvPr>
          <p:cNvSpPr/>
          <p:nvPr userDrawn="1"/>
        </p:nvSpPr>
        <p:spPr>
          <a:xfrm>
            <a:off x="9399928" y="1074738"/>
            <a:ext cx="4140266" cy="91440"/>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7" name="Rectangle 16">
            <a:extLst>
              <a:ext uri="{FF2B5EF4-FFF2-40B4-BE49-F238E27FC236}">
                <a16:creationId xmlns:a16="http://schemas.microsoft.com/office/drawing/2014/main" id="{387E921F-CDC2-6E43-BE66-14758B52C9BF}"/>
              </a:ext>
              <a:ext uri="{C183D7F6-B498-43B3-948B-1728B52AA6E4}">
                <adec:decorative xmlns:adec="http://schemas.microsoft.com/office/drawing/2017/decorative" val="1"/>
              </a:ext>
            </a:extLst>
          </p:cNvPr>
          <p:cNvSpPr/>
          <p:nvPr userDrawn="1"/>
        </p:nvSpPr>
        <p:spPr>
          <a:xfrm>
            <a:off x="1103826" y="1074738"/>
            <a:ext cx="4142106" cy="91440"/>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35113F92-A985-FE47-A6B1-440942313D7E}"/>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60B66663-EF78-7C44-AD53-BC2817EF631F}"/>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3" name="TextBox 22">
            <a:extLst>
              <a:ext uri="{FF2B5EF4-FFF2-40B4-BE49-F238E27FC236}">
                <a16:creationId xmlns:a16="http://schemas.microsoft.com/office/drawing/2014/main" id="{691CDD90-0647-FD48-8E3E-50ECF6D682CD}"/>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004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D column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2F2A984A-80DB-4790-A85C-24A35CB6525C}"/>
              </a:ext>
            </a:extLst>
          </p:cNvPr>
          <p:cNvSpPr>
            <a:spLocks noGrp="1"/>
          </p:cNvSpPr>
          <p:nvPr>
            <p:ph type="title" hasCustomPrompt="1"/>
          </p:nvPr>
        </p:nvSpPr>
        <p:spPr>
          <a:xfrm>
            <a:off x="979073" y="380526"/>
            <a:ext cx="11822526"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pic>
        <p:nvPicPr>
          <p:cNvPr id="14" name="Picture 13" descr="Families walking in Carver Crossing in Carver, Minn">
            <a:extLst>
              <a:ext uri="{FF2B5EF4-FFF2-40B4-BE49-F238E27FC236}">
                <a16:creationId xmlns:a16="http://schemas.microsoft.com/office/drawing/2014/main" id="{6D7EE2B0-BAD0-DD4C-B46B-1CB8EEA079F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1702676"/>
            <a:ext cx="5222189" cy="6526924"/>
          </a:xfrm>
          <a:prstGeom prst="rect">
            <a:avLst/>
          </a:prstGeom>
        </p:spPr>
      </p:pic>
      <p:sp>
        <p:nvSpPr>
          <p:cNvPr id="16" name="Rectangle 15">
            <a:extLst>
              <a:ext uri="{FF2B5EF4-FFF2-40B4-BE49-F238E27FC236}">
                <a16:creationId xmlns:a16="http://schemas.microsoft.com/office/drawing/2014/main" id="{F340BD53-8E7E-2247-B749-FA69E9D5AC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697285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D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783249BA-F584-3840-AC82-1EA98485625C}"/>
              </a:ext>
            </a:extLst>
          </p:cNvPr>
          <p:cNvSpPr>
            <a:spLocks noGrp="1"/>
          </p:cNvSpPr>
          <p:nvPr>
            <p:ph type="pic" sz="quarter" idx="15" hasCustomPrompt="1"/>
          </p:nvPr>
        </p:nvSpPr>
        <p:spPr>
          <a:xfrm>
            <a:off x="0" y="1704815"/>
            <a:ext cx="5213206" cy="652478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414339158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D column 1 left photo thin">
    <p:spTree>
      <p:nvGrpSpPr>
        <p:cNvPr id="1" name=""/>
        <p:cNvGrpSpPr/>
        <p:nvPr/>
      </p:nvGrpSpPr>
      <p:grpSpPr>
        <a:xfrm>
          <a:off x="0" y="0"/>
          <a:ext cx="0" cy="0"/>
          <a:chOff x="0" y="0"/>
          <a:chExt cx="0" cy="0"/>
        </a:xfrm>
      </p:grpSpPr>
      <p:pic>
        <p:nvPicPr>
          <p:cNvPr id="15" name="Picture 14" descr="A bridge over a river&#10;&#10;Description automatically generated with low confidence">
            <a:extLst>
              <a:ext uri="{FF2B5EF4-FFF2-40B4-BE49-F238E27FC236}">
                <a16:creationId xmlns:a16="http://schemas.microsoft.com/office/drawing/2014/main" id="{D5AD68A8-78B9-9E4E-A669-F762236EAD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2442908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D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A691D110-30AC-E54C-A4CF-203A6B5765AF}"/>
              </a:ext>
            </a:extLst>
          </p:cNvPr>
          <p:cNvSpPr>
            <a:spLocks noGrp="1"/>
          </p:cNvSpPr>
          <p:nvPr>
            <p:ph type="pic" sz="quarter" idx="15" hasCustomPrompt="1"/>
          </p:nvPr>
        </p:nvSpPr>
        <p:spPr>
          <a:xfrm>
            <a:off x="-1492" y="1704814"/>
            <a:ext cx="3105429" cy="6524786"/>
          </a:xfrm>
        </p:spPr>
        <p:txBody>
          <a:bodyPr anchor="t"/>
          <a:lstStyle>
            <a:lvl1pPr marL="0" indent="0" algn="ctr">
              <a:lnSpc>
                <a:spcPct val="100000"/>
              </a:lnSpc>
              <a:buNone/>
              <a:defRPr/>
            </a:lvl1pPr>
          </a:lstStyle>
          <a:p>
            <a:r>
              <a:rPr lang="en-US" dirty="0"/>
              <a:t>Insert picture by </a:t>
            </a:r>
          </a:p>
          <a:p>
            <a:r>
              <a:rPr lang="en-US" dirty="0"/>
              <a:t>clicking icon</a:t>
            </a:r>
          </a:p>
        </p:txBody>
      </p:sp>
    </p:spTree>
    <p:extLst>
      <p:ext uri="{BB962C8B-B14F-4D97-AF65-F5344CB8AC3E}">
        <p14:creationId xmlns:p14="http://schemas.microsoft.com/office/powerpoint/2010/main" val="29448712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D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55321546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D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BFF05AEE-B82B-7F48-A399-C7354E3F51F5}"/>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47878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Subhead goes here</a:t>
            </a:r>
          </a:p>
        </p:txBody>
      </p:sp>
      <p:sp>
        <p:nvSpPr>
          <p:cNvPr id="23" name="Text Placeholder 25">
            <a:extLst>
              <a:ext uri="{FF2B5EF4-FFF2-40B4-BE49-F238E27FC236}">
                <a16:creationId xmlns:a16="http://schemas.microsoft.com/office/drawing/2014/main" id="{B128B87C-BFC8-1F47-B71B-99329F3A380D}"/>
              </a:ext>
            </a:extLst>
          </p:cNvPr>
          <p:cNvSpPr>
            <a:spLocks noGrp="1"/>
          </p:cNvSpPr>
          <p:nvPr>
            <p:ph type="body" sz="quarter" idx="18" hasCustomPrompt="1"/>
          </p:nvPr>
        </p:nvSpPr>
        <p:spPr>
          <a:xfrm>
            <a:off x="7606348" y="3716498"/>
            <a:ext cx="5478783" cy="1289455"/>
          </a:xfrm>
        </p:spPr>
        <p:txBody>
          <a:bodyPr>
            <a:noAutofit/>
          </a:bodyPr>
          <a:lstStyle>
            <a:lvl1pPr marL="0" indent="0">
              <a:buFont typeface="Arial" panose="020B0604020202020204" pitchFamily="34" charset="0"/>
              <a:buNone/>
              <a:defRPr sz="2000" b="0" i="0">
                <a:latin typeface="Arial" panose="020B0604020202020204" pitchFamily="34" charset="0"/>
                <a:cs typeface="Arial" panose="020B0604020202020204" pitchFamily="34" charset="0"/>
              </a:defRPr>
            </a:lvl1pPr>
            <a:lvl2pPr marL="457200" indent="0">
              <a:buFont typeface="Arial" panose="020B0604020202020204" pitchFamily="34" charse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30263317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D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006B8CDA-AB0F-2642-8AB7-D69B6C5AB712}"/>
              </a:ext>
            </a:extLst>
          </p:cNvPr>
          <p:cNvSpPr>
            <a:spLocks noGrp="1"/>
          </p:cNvSpPr>
          <p:nvPr>
            <p:ph type="body" sz="quarter" idx="12" hasCustomPrompt="1"/>
          </p:nvPr>
        </p:nvSpPr>
        <p:spPr>
          <a:xfrm>
            <a:off x="1234562"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1" name="Text Placeholder 25">
            <a:extLst>
              <a:ext uri="{FF2B5EF4-FFF2-40B4-BE49-F238E27FC236}">
                <a16:creationId xmlns:a16="http://schemas.microsoft.com/office/drawing/2014/main" id="{D6DE61F2-5225-FC40-B216-E668BF0256FD}"/>
              </a:ext>
            </a:extLst>
          </p:cNvPr>
          <p:cNvSpPr>
            <a:spLocks noGrp="1"/>
          </p:cNvSpPr>
          <p:nvPr>
            <p:ph type="body" sz="quarter" idx="21" hasCustomPrompt="1"/>
          </p:nvPr>
        </p:nvSpPr>
        <p:spPr>
          <a:xfrm>
            <a:off x="5501761"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2" name="Text Placeholder 25">
            <a:extLst>
              <a:ext uri="{FF2B5EF4-FFF2-40B4-BE49-F238E27FC236}">
                <a16:creationId xmlns:a16="http://schemas.microsoft.com/office/drawing/2014/main" id="{33112B82-F029-4A49-A9A4-A5B5C8C07293}"/>
              </a:ext>
            </a:extLst>
          </p:cNvPr>
          <p:cNvSpPr>
            <a:spLocks noGrp="1"/>
          </p:cNvSpPr>
          <p:nvPr>
            <p:ph type="body" sz="quarter" idx="22" hasCustomPrompt="1"/>
          </p:nvPr>
        </p:nvSpPr>
        <p:spPr>
          <a:xfrm>
            <a:off x="9829455" y="3510097"/>
            <a:ext cx="3421384" cy="1436503"/>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352613367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D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23064268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D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4FA57F1E-B03B-9237-6AC1-9ED5E65B2A5E}"/>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31959923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dirty="0"/>
                <a:t>Primary</a:t>
              </a:r>
              <a:br>
                <a:rPr lang="en-US" sz="1000" dirty="0"/>
              </a:br>
              <a:r>
                <a:rPr lang="en-US" sz="1000" dirty="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dirty="0"/>
                <a:t>2</a:t>
              </a:r>
              <a:r>
                <a:rPr lang="en-US" sz="1000" baseline="30000" dirty="0"/>
                <a:t>nd</a:t>
              </a:r>
              <a:r>
                <a:rPr lang="en-US" sz="1000" dirty="0"/>
                <a:t>/Community</a:t>
              </a:r>
              <a:br>
                <a:rPr lang="en-US" sz="1000" dirty="0"/>
              </a:br>
              <a:r>
                <a:rPr lang="en-US" sz="1000" dirty="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dirty="0"/>
                <a:t>2</a:t>
              </a:r>
              <a:r>
                <a:rPr lang="en-US" sz="1000" baseline="30000" dirty="0"/>
                <a:t>nd</a:t>
              </a:r>
              <a:r>
                <a:rPr lang="en-US" sz="1000" dirty="0"/>
                <a:t>/Metro Transit</a:t>
              </a:r>
              <a:br>
                <a:rPr lang="en-US" sz="1000" dirty="0"/>
              </a:br>
              <a:r>
                <a:rPr lang="en-US" sz="1000" dirty="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a:t>
              </a:r>
              <a:br>
                <a:rPr lang="en-US" sz="1000" dirty="0"/>
              </a:br>
              <a:r>
                <a:rPr lang="en-US" sz="1000" dirty="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Tree>
    <p:extLst>
      <p:ext uri="{BB962C8B-B14F-4D97-AF65-F5344CB8AC3E}">
        <p14:creationId xmlns:p14="http://schemas.microsoft.com/office/powerpoint/2010/main" val="576217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p:nvSpPr>
        <p:spPr>
          <a:xfrm rot="5400000">
            <a:off x="10388678" y="3561727"/>
            <a:ext cx="7418922" cy="295466"/>
          </a:xfrm>
          <a:prstGeom prst="rect">
            <a:avLst/>
          </a:prstGeom>
          <a:noFill/>
        </p:spPr>
        <p:txBody>
          <a:bodyPr wrap="square" rtlCol="0">
            <a:spAutoFit/>
          </a:bodyPr>
          <a:lstStyle/>
          <a:p>
            <a:pPr algn="r"/>
            <a:r>
              <a:rPr lang="en-US" sz="1320" b="1" spc="240" dirty="0">
                <a:latin typeface="Arial" panose="020B0604020202020204" pitchFamily="34" charset="0"/>
                <a:cs typeface="Arial" panose="020B0604020202020204" pitchFamily="34" charset="0"/>
              </a:rPr>
              <a:t>Metropolitan Council</a:t>
            </a:r>
          </a:p>
        </p:txBody>
      </p:sp>
      <p:sp>
        <p:nvSpPr>
          <p:cNvPr id="16" name="Rectangle 15">
            <a:extLst>
              <a:ext uri="{FF2B5EF4-FFF2-40B4-BE49-F238E27FC236}">
                <a16:creationId xmlns:a16="http://schemas.microsoft.com/office/drawing/2014/main" id="{B967F46C-9549-FB4A-99DE-375FB18A186F}"/>
              </a:ext>
            </a:extLst>
          </p:cNvPr>
          <p:cNvSpPr/>
          <p:nvPr/>
        </p:nvSpPr>
        <p:spPr>
          <a:xfrm>
            <a:off x="0" y="0"/>
            <a:ext cx="5263978" cy="82296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DAA"/>
              </a:solidFill>
            </a:endParaRPr>
          </a:p>
        </p:txBody>
      </p:sp>
      <p:sp>
        <p:nvSpPr>
          <p:cNvPr id="17" name="Rectangle 16">
            <a:extLst>
              <a:ext uri="{FF2B5EF4-FFF2-40B4-BE49-F238E27FC236}">
                <a16:creationId xmlns:a16="http://schemas.microsoft.com/office/drawing/2014/main" id="{B2BF9252-4698-0543-B808-E2CB5E2F5855}"/>
              </a:ext>
            </a:extLst>
          </p:cNvPr>
          <p:cNvSpPr/>
          <p:nvPr/>
        </p:nvSpPr>
        <p:spPr>
          <a:xfrm rot="5400000">
            <a:off x="3938695" y="4069078"/>
            <a:ext cx="2743200" cy="91440"/>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Rectangle 17">
            <a:extLst>
              <a:ext uri="{FF2B5EF4-FFF2-40B4-BE49-F238E27FC236}">
                <a16:creationId xmlns:a16="http://schemas.microsoft.com/office/drawing/2014/main" id="{0FD5919C-AC69-384D-9217-8524D4953D78}"/>
              </a:ext>
            </a:extLst>
          </p:cNvPr>
          <p:cNvSpPr/>
          <p:nvPr/>
        </p:nvSpPr>
        <p:spPr>
          <a:xfrm rot="5400000">
            <a:off x="3938695" y="1325880"/>
            <a:ext cx="2743200" cy="91440"/>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Rectangle 18">
            <a:extLst>
              <a:ext uri="{FF2B5EF4-FFF2-40B4-BE49-F238E27FC236}">
                <a16:creationId xmlns:a16="http://schemas.microsoft.com/office/drawing/2014/main" id="{E654B30D-F7C7-634F-A966-C0F0C47E3B57}"/>
              </a:ext>
            </a:extLst>
          </p:cNvPr>
          <p:cNvSpPr/>
          <p:nvPr/>
        </p:nvSpPr>
        <p:spPr>
          <a:xfrm rot="5400000">
            <a:off x="3938695" y="6812280"/>
            <a:ext cx="2743200" cy="914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Text Placeholder 2">
            <a:extLst>
              <a:ext uri="{FF2B5EF4-FFF2-40B4-BE49-F238E27FC236}">
                <a16:creationId xmlns:a16="http://schemas.microsoft.com/office/drawing/2014/main" id="{60680209-9E3C-E34F-96D8-D9CD4380279F}"/>
              </a:ext>
            </a:extLst>
          </p:cNvPr>
          <p:cNvSpPr>
            <a:spLocks noGrp="1"/>
          </p:cNvSpPr>
          <p:nvPr>
            <p:ph type="body" sz="quarter" idx="10" hasCustomPrompt="1"/>
          </p:nvPr>
        </p:nvSpPr>
        <p:spPr>
          <a:xfrm>
            <a:off x="973260" y="3434860"/>
            <a:ext cx="3997325" cy="2461847"/>
          </a:xfrm>
        </p:spPr>
        <p:txBody>
          <a:bodyPr/>
          <a:lstStyle>
            <a:lvl1pPr marL="0" indent="0">
              <a:buFontTx/>
              <a:buNone/>
              <a:defRPr sz="4800" b="1">
                <a:solidFill>
                  <a:schemeClr val="bg1"/>
                </a:solidFill>
                <a:latin typeface="+mj-lt"/>
              </a:defRPr>
            </a:lvl1pPr>
          </a:lstStyle>
          <a:p>
            <a:pPr lvl="0"/>
            <a:r>
              <a:rPr lang="en-US" dirty="0"/>
              <a:t>Click to Edit</a:t>
            </a:r>
          </a:p>
        </p:txBody>
      </p:sp>
      <p:sp>
        <p:nvSpPr>
          <p:cNvPr id="21" name="Text Placeholder 20">
            <a:extLst>
              <a:ext uri="{FF2B5EF4-FFF2-40B4-BE49-F238E27FC236}">
                <a16:creationId xmlns:a16="http://schemas.microsoft.com/office/drawing/2014/main" id="{EF6ACABD-6305-2641-9E1A-C84E68D02D20}"/>
              </a:ext>
            </a:extLst>
          </p:cNvPr>
          <p:cNvSpPr>
            <a:spLocks noGrp="1"/>
          </p:cNvSpPr>
          <p:nvPr>
            <p:ph type="body" sz="quarter" idx="11" hasCustomPrompt="1"/>
          </p:nvPr>
        </p:nvSpPr>
        <p:spPr>
          <a:xfrm>
            <a:off x="6951785" y="3435350"/>
            <a:ext cx="5767388" cy="2051050"/>
          </a:xfrm>
        </p:spPr>
        <p:txBody>
          <a:bodyPr>
            <a:normAutofit/>
          </a:bodyPr>
          <a:lstStyle>
            <a:lvl1pPr marL="0" indent="0">
              <a:buFontTx/>
              <a:buNone/>
              <a:defRPr sz="2000"/>
            </a:lvl1pPr>
          </a:lstStyle>
          <a:p>
            <a:pPr lvl="0"/>
            <a:r>
              <a:rPr lang="en-US" dirty="0"/>
              <a:t>Section break copy. Click to edit this text</a:t>
            </a:r>
          </a:p>
        </p:txBody>
      </p:sp>
      <p:sp>
        <p:nvSpPr>
          <p:cNvPr id="11" name="Rectangle 10">
            <a:extLst>
              <a:ext uri="{FF2B5EF4-FFF2-40B4-BE49-F238E27FC236}">
                <a16:creationId xmlns:a16="http://schemas.microsoft.com/office/drawing/2014/main" id="{E8D808B3-5F66-475D-A5AC-AC0F4FA5053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50E6A687-2CAA-4217-8FF6-955E361E0FDA}"/>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C55D58-24D3-409F-B3F4-EE43BF97710A}"/>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dirty="0">
                <a:latin typeface="Arial" panose="020B0604020202020204" pitchFamily="34" charset="0"/>
                <a:cs typeface="Arial" panose="020B0604020202020204" pitchFamily="34" charset="0"/>
              </a:rPr>
              <a:t>Metropolitan Council</a:t>
            </a:r>
          </a:p>
        </p:txBody>
      </p:sp>
    </p:spTree>
    <p:extLst>
      <p:ext uri="{BB962C8B-B14F-4D97-AF65-F5344CB8AC3E}">
        <p14:creationId xmlns:p14="http://schemas.microsoft.com/office/powerpoint/2010/main" val="1761845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3" name="Title 2">
            <a:extLst>
              <a:ext uri="{FF2B5EF4-FFF2-40B4-BE49-F238E27FC236}">
                <a16:creationId xmlns:a16="http://schemas.microsoft.com/office/drawing/2014/main" id="{6A4B4C27-85C1-49EB-A1B3-14872DA16025}"/>
              </a:ext>
            </a:extLst>
          </p:cNvPr>
          <p:cNvSpPr>
            <a:spLocks noGrp="1"/>
          </p:cNvSpPr>
          <p:nvPr>
            <p:ph type="title" hasCustomPrompt="1"/>
          </p:nvPr>
        </p:nvSpPr>
        <p:spPr>
          <a:xfrm>
            <a:off x="942976" y="3413126"/>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0BED054-A81C-4943-B7ED-B70480CCE641}"/>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8" name="Picture 17" descr="An image of a water ripple.">
            <a:extLst>
              <a:ext uri="{FF2B5EF4-FFF2-40B4-BE49-F238E27FC236}">
                <a16:creationId xmlns:a16="http://schemas.microsoft.com/office/drawing/2014/main" id="{1A727383-AA61-2B40-867A-A035B8E243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19700" y="0"/>
            <a:ext cx="8343900" cy="8229600"/>
          </a:xfrm>
          <a:prstGeom prst="rect">
            <a:avLst/>
          </a:prstGeom>
        </p:spPr>
      </p:pic>
    </p:spTree>
    <p:extLst>
      <p:ext uri="{BB962C8B-B14F-4D97-AF65-F5344CB8AC3E}">
        <p14:creationId xmlns:p14="http://schemas.microsoft.com/office/powerpoint/2010/main" val="14452689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dirty="0"/>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6" name="Picture Placeholder 5">
            <a:extLst>
              <a:ext uri="{FF2B5EF4-FFF2-40B4-BE49-F238E27FC236}">
                <a16:creationId xmlns:a16="http://schemas.microsoft.com/office/drawing/2014/main" id="{B174615C-7714-F648-B70A-3DF2621156AB}"/>
              </a:ext>
            </a:extLst>
          </p:cNvPr>
          <p:cNvSpPr>
            <a:spLocks noGrp="1"/>
          </p:cNvSpPr>
          <p:nvPr>
            <p:ph type="pic" sz="quarter" idx="11" hasCustomPrompt="1"/>
          </p:nvPr>
        </p:nvSpPr>
        <p:spPr>
          <a:xfrm>
            <a:off x="5305646" y="434"/>
            <a:ext cx="8249641" cy="822916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2499219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20" name="Picture 19" descr="People walking across Stone Arch bridge">
            <a:extLst>
              <a:ext uri="{FF2B5EF4-FFF2-40B4-BE49-F238E27FC236}">
                <a16:creationId xmlns:a16="http://schemas.microsoft.com/office/drawing/2014/main" id="{648000B7-2131-75DE-3FB5-4057C94270F7}"/>
              </a:ext>
            </a:extLst>
          </p:cNvPr>
          <p:cNvPicPr>
            <a:picLocks/>
          </p:cNvPicPr>
          <p:nvPr userDrawn="1"/>
        </p:nvPicPr>
        <p:blipFill>
          <a:blip r:embed="rId3"/>
          <a:srcRect t="659" b="659"/>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F6074958-A73F-AC95-725A-784FD5F7F1C1}"/>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38B6CE9A-CF86-F634-17EE-D5FDE7E0283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spTree>
    <p:extLst>
      <p:ext uri="{BB962C8B-B14F-4D97-AF65-F5344CB8AC3E}">
        <p14:creationId xmlns:p14="http://schemas.microsoft.com/office/powerpoint/2010/main" val="262530672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E73C402E-57BB-1A5B-A3D6-0D7DA280A6E3}"/>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dirty="0"/>
          </a:p>
          <a:p>
            <a:r>
              <a:rPr lang="en-US" dirty="0"/>
              <a:t>Picture 1</a:t>
            </a:r>
          </a:p>
        </p:txBody>
      </p:sp>
      <p:sp>
        <p:nvSpPr>
          <p:cNvPr id="23" name="Picture Placeholder 5">
            <a:extLst>
              <a:ext uri="{FF2B5EF4-FFF2-40B4-BE49-F238E27FC236}">
                <a16:creationId xmlns:a16="http://schemas.microsoft.com/office/drawing/2014/main" id="{AB09F51D-9B94-F778-4A21-44192B25E7B1}"/>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dirty="0"/>
          </a:p>
          <a:p>
            <a:r>
              <a:rPr lang="en-US" dirty="0"/>
              <a:t>Picture 2</a:t>
            </a:r>
          </a:p>
        </p:txBody>
      </p:sp>
      <p:sp>
        <p:nvSpPr>
          <p:cNvPr id="25" name="Picture Placeholder 11">
            <a:extLst>
              <a:ext uri="{FF2B5EF4-FFF2-40B4-BE49-F238E27FC236}">
                <a16:creationId xmlns:a16="http://schemas.microsoft.com/office/drawing/2014/main" id="{38CF076A-EF3C-2A3F-48F3-E786760E5989}"/>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dirty="0"/>
          </a:p>
          <a:p>
            <a:r>
              <a:rPr lang="en-US" dirty="0"/>
              <a:t>Picture 3</a:t>
            </a:r>
          </a:p>
        </p:txBody>
      </p:sp>
    </p:spTree>
    <p:extLst>
      <p:ext uri="{BB962C8B-B14F-4D97-AF65-F5344CB8AC3E}">
        <p14:creationId xmlns:p14="http://schemas.microsoft.com/office/powerpoint/2010/main" val="2859961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S 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415638920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640" userDrawn="1">
          <p15:clr>
            <a:srgbClr val="FBAE40"/>
          </p15:clr>
        </p15:guide>
        <p15:guide id="4" pos="576" userDrawn="1">
          <p15:clr>
            <a:srgbClr val="FBAE40"/>
          </p15:clr>
        </p15:guide>
        <p15:guide id="5" pos="3288">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S 1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6" name="Content Placeholder 4">
            <a:extLst>
              <a:ext uri="{FF2B5EF4-FFF2-40B4-BE49-F238E27FC236}">
                <a16:creationId xmlns:a16="http://schemas.microsoft.com/office/drawing/2014/main" id="{730FCA13-EEB5-71C7-5C36-CC3F035B9CD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60123001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S 1 column 1 left photo w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5486400" y="2024938"/>
            <a:ext cx="7903942"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dirty="0"/>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5480552" y="2728912"/>
            <a:ext cx="7473447" cy="4961192"/>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p:txBody>
      </p:sp>
      <p:pic>
        <p:nvPicPr>
          <p:cNvPr id="15" name="Picture 14" descr="A body of water with trees around it and a downtown Minneapolis in the background">
            <a:extLst>
              <a:ext uri="{FF2B5EF4-FFF2-40B4-BE49-F238E27FC236}">
                <a16:creationId xmlns:a16="http://schemas.microsoft.com/office/drawing/2014/main" id="{6E08C33F-5CB5-BA44-8119-08F26516B95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5220"/>
          <a:stretch/>
        </p:blipFill>
        <p:spPr>
          <a:xfrm>
            <a:off x="0" y="1702191"/>
            <a:ext cx="4941057" cy="6527409"/>
          </a:xfrm>
          <a:prstGeom prst="rect">
            <a:avLst/>
          </a:prstGeom>
        </p:spPr>
      </p:pic>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54" name="Picture 53">
            <a:extLst>
              <a:ext uri="{FF2B5EF4-FFF2-40B4-BE49-F238E27FC236}">
                <a16:creationId xmlns:a16="http://schemas.microsoft.com/office/drawing/2014/main" id="{EAEA0C8A-A152-8888-56DC-1B1F4565ECD8}"/>
              </a:ext>
              <a:ext uri="{C183D7F6-B498-43B3-948B-1728B52AA6E4}">
                <adec:decorative xmlns:adec="http://schemas.microsoft.com/office/drawing/2017/decorative" val="1"/>
              </a:ext>
            </a:extLst>
          </p:cNvPr>
          <p:cNvPicPr>
            <a:picLocks/>
          </p:cNvPicPr>
          <p:nvPr userDrawn="1"/>
        </p:nvPicPr>
        <p:blipFill rotWithShape="1">
          <a:blip r:embed="rId2" cstate="screen">
            <a:alphaModFix amt="50000"/>
            <a:duotone>
              <a:schemeClr val="bg2">
                <a:shade val="45000"/>
                <a:satMod val="135000"/>
              </a:schemeClr>
              <a:prstClr val="white"/>
            </a:duotone>
            <a:extLst>
              <a:ext uri="{28A0092B-C50C-407E-A947-70E740481C1C}">
                <a14:useLocalDpi xmlns:a14="http://schemas.microsoft.com/office/drawing/2010/main"/>
              </a:ext>
            </a:extLst>
          </a:blip>
          <a:srcRect/>
          <a:stretch/>
        </p:blipFill>
        <p:spPr>
          <a:xfrm rot="10800000">
            <a:off x="2476500" y="1701800"/>
            <a:ext cx="530352" cy="530352"/>
          </a:xfrm>
          <a:prstGeom prst="rect">
            <a:avLst/>
          </a:prstGeom>
        </p:spPr>
      </p:pic>
    </p:spTree>
    <p:extLst>
      <p:ext uri="{BB962C8B-B14F-4D97-AF65-F5344CB8AC3E}">
        <p14:creationId xmlns:p14="http://schemas.microsoft.com/office/powerpoint/2010/main" val="2138145107"/>
      </p:ext>
    </p:extLst>
  </p:cSld>
  <p:clrMapOvr>
    <a:masterClrMapping/>
  </p:clrMapOvr>
  <p:extLst>
    <p:ext uri="{DCECCB84-F9BA-43D5-87BE-67443E8EF086}">
      <p15:sldGuideLst xmlns:p15="http://schemas.microsoft.com/office/powerpoint/2012/main">
        <p15:guide id="3" pos="8544" userDrawn="1">
          <p15:clr>
            <a:srgbClr val="FBAE40"/>
          </p15:clr>
        </p15:guide>
        <p15:guide id="26" pos="610" userDrawn="1">
          <p15:clr>
            <a:srgbClr val="FBAE40"/>
          </p15:clr>
        </p15:guide>
        <p15:guide id="28" pos="3295" userDrawn="1">
          <p15:clr>
            <a:srgbClr val="FBAE40"/>
          </p15:clr>
        </p15:guide>
        <p15:guide id="35" orient="horz" userDrawn="1">
          <p15:clr>
            <a:srgbClr val="FBAE40"/>
          </p15:clr>
        </p15:guide>
        <p15:guide id="36" pos="4608" userDrawn="1">
          <p15:clr>
            <a:srgbClr val="FBAE40"/>
          </p15:clr>
        </p15:guide>
        <p15:guide id="37" orient="horz" pos="2592"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0" name="Picture Placeholder 5">
            <a:extLst>
              <a:ext uri="{FF2B5EF4-FFF2-40B4-BE49-F238E27FC236}">
                <a16:creationId xmlns:a16="http://schemas.microsoft.com/office/drawing/2014/main" id="{E64CAC0D-0ED4-5E4F-86EB-31799C4B1D63}"/>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102140664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1 left photo thin">
    <p:spTree>
      <p:nvGrpSpPr>
        <p:cNvPr id="1" name=""/>
        <p:cNvGrpSpPr/>
        <p:nvPr/>
      </p:nvGrpSpPr>
      <p:grpSpPr>
        <a:xfrm>
          <a:off x="0" y="0"/>
          <a:ext cx="0" cy="0"/>
          <a:chOff x="0" y="0"/>
          <a:chExt cx="0" cy="0"/>
        </a:xfrm>
      </p:grpSpPr>
      <p:pic>
        <p:nvPicPr>
          <p:cNvPr id="20" name="Picture 19" descr="A close-up of a river&#10;&#10;Description automatically generated with low confidence">
            <a:extLst>
              <a:ext uri="{FF2B5EF4-FFF2-40B4-BE49-F238E27FC236}">
                <a16:creationId xmlns:a16="http://schemas.microsoft.com/office/drawing/2014/main" id="{C33F350E-2A43-8B42-A700-87AA665EA9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96278"/>
            <a:ext cx="3162300" cy="6533322"/>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9DF86AF-DED5-45EE-8B6D-99C4C9DF3F42}"/>
              </a:ext>
            </a:extLst>
          </p:cNvPr>
          <p:cNvSpPr>
            <a:spLocks noGrp="1"/>
          </p:cNvSpPr>
          <p:nvPr>
            <p:ph type="title" hasCustomPrompt="1"/>
          </p:nvPr>
        </p:nvSpPr>
        <p:spPr>
          <a:xfrm>
            <a:off x="980016" y="383722"/>
            <a:ext cx="11821583" cy="1234122"/>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14" name="Rectangle 13">
            <a:extLst>
              <a:ext uri="{FF2B5EF4-FFF2-40B4-BE49-F238E27FC236}">
                <a16:creationId xmlns:a16="http://schemas.microsoft.com/office/drawing/2014/main" id="{812E5B9F-28A0-0C43-8A99-6E97EE33305F}"/>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145202089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r>
              <a:rPr lang="en-US" dirty="0"/>
              <a:t> </a:t>
            </a:r>
          </a:p>
          <a:p>
            <a:pPr lvl="0"/>
            <a:endParaRPr lang="en-US" dirty="0"/>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172072BD-1528-274E-82C0-E42037157AEE}"/>
              </a:ext>
            </a:extLst>
          </p:cNvPr>
          <p:cNvSpPr>
            <a:spLocks noGrp="1"/>
          </p:cNvSpPr>
          <p:nvPr>
            <p:ph type="pic" sz="quarter" idx="14" hasCustomPrompt="1"/>
          </p:nvPr>
        </p:nvSpPr>
        <p:spPr>
          <a:xfrm>
            <a:off x="0" y="1704814"/>
            <a:ext cx="3095625" cy="6524786"/>
          </a:xfrm>
        </p:spPr>
        <p:txBody>
          <a:bodyPr anchor="t"/>
          <a:lstStyle>
            <a:lvl1pPr marL="0" indent="0" algn="ctr">
              <a:lnSpc>
                <a:spcPct val="100000"/>
              </a:lnSpc>
              <a:buNone/>
              <a:defRPr/>
            </a:lvl1pPr>
          </a:lstStyle>
          <a:p>
            <a:r>
              <a:rPr lang="en-US" dirty="0"/>
              <a:t>Insert picture by</a:t>
            </a:r>
          </a:p>
          <a:p>
            <a:r>
              <a:rPr lang="en-US" dirty="0"/>
              <a:t>clicking icon</a:t>
            </a:r>
          </a:p>
        </p:txBody>
      </p:sp>
    </p:spTree>
    <p:extLst>
      <p:ext uri="{BB962C8B-B14F-4D97-AF65-F5344CB8AC3E}">
        <p14:creationId xmlns:p14="http://schemas.microsoft.com/office/powerpoint/2010/main" val="348214284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lor palett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3DDA437-8B86-40B0-866A-0A61C743BC9A}"/>
              </a:ext>
            </a:extLst>
          </p:cNvPr>
          <p:cNvGrpSpPr/>
          <p:nvPr userDrawn="1"/>
        </p:nvGrpSpPr>
        <p:grpSpPr>
          <a:xfrm>
            <a:off x="1230523" y="-1756981"/>
            <a:ext cx="8089009" cy="881862"/>
            <a:chOff x="2492994" y="2126192"/>
            <a:chExt cx="8089009" cy="881862"/>
          </a:xfrm>
        </p:grpSpPr>
        <p:sp>
          <p:nvSpPr>
            <p:cNvPr id="17" name="Rectangle 16">
              <a:extLst>
                <a:ext uri="{FF2B5EF4-FFF2-40B4-BE49-F238E27FC236}">
                  <a16:creationId xmlns:a16="http://schemas.microsoft.com/office/drawing/2014/main" id="{4E68FCD8-54CD-4FD2-A1E6-8D040FED3825}"/>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117A012-9BBD-41B9-884F-7888E601E79E}"/>
                </a:ext>
              </a:extLst>
            </p:cNvPr>
            <p:cNvSpPr txBox="1"/>
            <p:nvPr/>
          </p:nvSpPr>
          <p:spPr>
            <a:xfrm>
              <a:off x="2492994" y="2411822"/>
              <a:ext cx="1600200" cy="400110"/>
            </a:xfrm>
            <a:prstGeom prst="rect">
              <a:avLst/>
            </a:prstGeom>
            <a:noFill/>
          </p:spPr>
          <p:txBody>
            <a:bodyPr wrap="square" rtlCol="0">
              <a:spAutoFit/>
            </a:bodyPr>
            <a:lstStyle/>
            <a:p>
              <a:r>
                <a:rPr lang="en-US" sz="1000" dirty="0"/>
                <a:t>Primary Council</a:t>
              </a:r>
              <a:br>
                <a:rPr lang="en-US" sz="1000" dirty="0"/>
              </a:br>
              <a:r>
                <a:rPr lang="en-US" sz="1000" dirty="0"/>
                <a:t>RGB 0/93/170</a:t>
              </a:r>
            </a:p>
          </p:txBody>
        </p:sp>
        <p:sp>
          <p:nvSpPr>
            <p:cNvPr id="22" name="Rectangle 21">
              <a:extLst>
                <a:ext uri="{FF2B5EF4-FFF2-40B4-BE49-F238E27FC236}">
                  <a16:creationId xmlns:a16="http://schemas.microsoft.com/office/drawing/2014/main" id="{0A9FE886-5CDF-4152-AC80-667153392A9B}"/>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C77A874-86AE-425F-94FC-9EE3A4D1A805}"/>
                </a:ext>
              </a:extLst>
            </p:cNvPr>
            <p:cNvSpPr txBox="1"/>
            <p:nvPr/>
          </p:nvSpPr>
          <p:spPr>
            <a:xfrm>
              <a:off x="4125206" y="2454056"/>
              <a:ext cx="1489791" cy="553998"/>
            </a:xfrm>
            <a:prstGeom prst="rect">
              <a:avLst/>
            </a:prstGeom>
            <a:noFill/>
            <a:ln>
              <a:noFill/>
            </a:ln>
          </p:spPr>
          <p:txBody>
            <a:bodyPr wrap="square" rtlCol="0">
              <a:spAutoFit/>
            </a:bodyPr>
            <a:lstStyle/>
            <a:p>
              <a:r>
                <a:rPr lang="en-US" sz="1000" dirty="0"/>
                <a:t>2</a:t>
              </a:r>
              <a:r>
                <a:rPr lang="en-US" sz="1000" baseline="30000" dirty="0"/>
                <a:t>nd</a:t>
              </a:r>
              <a:r>
                <a:rPr lang="en-US" sz="1000" dirty="0"/>
                <a:t>/Community Development</a:t>
              </a:r>
              <a:br>
                <a:rPr lang="en-US" sz="1000" dirty="0"/>
              </a:br>
              <a:r>
                <a:rPr lang="en-US" sz="1000" dirty="0"/>
                <a:t>RGB 120/162/47</a:t>
              </a:r>
            </a:p>
          </p:txBody>
        </p:sp>
        <p:sp>
          <p:nvSpPr>
            <p:cNvPr id="24" name="Rectangle 23">
              <a:extLst>
                <a:ext uri="{FF2B5EF4-FFF2-40B4-BE49-F238E27FC236}">
                  <a16:creationId xmlns:a16="http://schemas.microsoft.com/office/drawing/2014/main" id="{8E2BCBA8-F667-4DBA-959E-1C2335DB889A}"/>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66568B81-72A0-4138-8EF2-0AB8BC276C10}"/>
                </a:ext>
              </a:extLst>
            </p:cNvPr>
            <p:cNvSpPr txBox="1"/>
            <p:nvPr/>
          </p:nvSpPr>
          <p:spPr>
            <a:xfrm>
              <a:off x="5711163" y="2411822"/>
              <a:ext cx="1489791" cy="553998"/>
            </a:xfrm>
            <a:prstGeom prst="rect">
              <a:avLst/>
            </a:prstGeom>
            <a:noFill/>
          </p:spPr>
          <p:txBody>
            <a:bodyPr wrap="square" rtlCol="0">
              <a:spAutoFit/>
            </a:bodyPr>
            <a:lstStyle/>
            <a:p>
              <a:r>
                <a:rPr lang="en-US" sz="1000" dirty="0"/>
                <a:t>2</a:t>
              </a:r>
              <a:r>
                <a:rPr lang="en-US" sz="1000" baseline="30000" dirty="0"/>
                <a:t>nd</a:t>
              </a:r>
              <a:r>
                <a:rPr lang="en-US" sz="1000" dirty="0"/>
                <a:t>/Transportation Services</a:t>
              </a:r>
              <a:br>
                <a:rPr lang="en-US" sz="1000" dirty="0"/>
              </a:br>
              <a:r>
                <a:rPr lang="en-US" sz="1000" dirty="0"/>
                <a:t>RGB 238/49/36</a:t>
              </a:r>
            </a:p>
          </p:txBody>
        </p:sp>
        <p:sp>
          <p:nvSpPr>
            <p:cNvPr id="26" name="Rectangle 25">
              <a:extLst>
                <a:ext uri="{FF2B5EF4-FFF2-40B4-BE49-F238E27FC236}">
                  <a16:creationId xmlns:a16="http://schemas.microsoft.com/office/drawing/2014/main" id="{87608A87-ECC2-4F01-AB1C-FA5EE356FCB1}"/>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58C7A228-5740-4A81-904D-D45FB569ED86}"/>
                </a:ext>
              </a:extLst>
            </p:cNvPr>
            <p:cNvSpPr txBox="1"/>
            <p:nvPr/>
          </p:nvSpPr>
          <p:spPr>
            <a:xfrm>
              <a:off x="7309671" y="2411822"/>
              <a:ext cx="1600200" cy="553998"/>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 Services</a:t>
              </a:r>
              <a:br>
                <a:rPr lang="en-US" sz="1000" dirty="0"/>
              </a:br>
              <a:r>
                <a:rPr lang="en-US" sz="1000" dirty="0"/>
                <a:t>RGB 0/154/199</a:t>
              </a:r>
            </a:p>
          </p:txBody>
        </p:sp>
        <p:sp>
          <p:nvSpPr>
            <p:cNvPr id="28" name="Rectangle 27">
              <a:extLst>
                <a:ext uri="{FF2B5EF4-FFF2-40B4-BE49-F238E27FC236}">
                  <a16:creationId xmlns:a16="http://schemas.microsoft.com/office/drawing/2014/main" id="{9C5B7927-9FE6-46FB-A36B-CA34E4E9DDB9}"/>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FAAC1E14-6C1D-4D1E-A675-8F4DB704EEC6}"/>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
        <p:nvSpPr>
          <p:cNvPr id="32" name="Rectangle 31">
            <a:extLst>
              <a:ext uri="{FF2B5EF4-FFF2-40B4-BE49-F238E27FC236}">
                <a16:creationId xmlns:a16="http://schemas.microsoft.com/office/drawing/2014/main" id="{0B49FCF1-E58B-A34F-AC36-F95699C79A51}"/>
              </a:ext>
            </a:extLst>
          </p:cNvPr>
          <p:cNvSpPr/>
          <p:nvPr/>
        </p:nvSpPr>
        <p:spPr>
          <a:xfrm>
            <a:off x="1432193" y="2383531"/>
            <a:ext cx="958469" cy="951084"/>
          </a:xfrm>
          <a:prstGeom prst="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4B34C3F-3E44-DA48-9A7B-CE896643B11D}"/>
              </a:ext>
            </a:extLst>
          </p:cNvPr>
          <p:cNvSpPr txBox="1"/>
          <p:nvPr/>
        </p:nvSpPr>
        <p:spPr>
          <a:xfrm>
            <a:off x="1355072" y="3397785"/>
            <a:ext cx="1849161" cy="400110"/>
          </a:xfrm>
          <a:prstGeom prst="rect">
            <a:avLst/>
          </a:prstGeom>
          <a:noFill/>
        </p:spPr>
        <p:txBody>
          <a:bodyPr wrap="square" rtlCol="0">
            <a:spAutoFit/>
          </a:bodyPr>
          <a:lstStyle/>
          <a:p>
            <a:r>
              <a:rPr lang="en-US" sz="1000" dirty="0"/>
              <a:t>Primary Council</a:t>
            </a:r>
            <a:br>
              <a:rPr lang="en-US" sz="1000" dirty="0"/>
            </a:br>
            <a:r>
              <a:rPr lang="en-US" sz="1000" dirty="0"/>
              <a:t>RGB 0/93/170</a:t>
            </a:r>
          </a:p>
        </p:txBody>
      </p:sp>
      <p:grpSp>
        <p:nvGrpSpPr>
          <p:cNvPr id="2" name="Group 1">
            <a:extLst>
              <a:ext uri="{FF2B5EF4-FFF2-40B4-BE49-F238E27FC236}">
                <a16:creationId xmlns:a16="http://schemas.microsoft.com/office/drawing/2014/main" id="{F75851A0-47B1-1045-A98F-D0AE1F77B89E}"/>
              </a:ext>
            </a:extLst>
          </p:cNvPr>
          <p:cNvGrpSpPr/>
          <p:nvPr userDrawn="1"/>
        </p:nvGrpSpPr>
        <p:grpSpPr>
          <a:xfrm>
            <a:off x="3549266" y="2383531"/>
            <a:ext cx="1849162" cy="1414364"/>
            <a:chOff x="3606416" y="2383531"/>
            <a:chExt cx="1849162" cy="1414364"/>
          </a:xfrm>
        </p:grpSpPr>
        <p:sp>
          <p:nvSpPr>
            <p:cNvPr id="35" name="Rectangle 34">
              <a:extLst>
                <a:ext uri="{FF2B5EF4-FFF2-40B4-BE49-F238E27FC236}">
                  <a16:creationId xmlns:a16="http://schemas.microsoft.com/office/drawing/2014/main" id="{F5A77C51-0FD5-BB4A-A2B2-4AAD78C6AE60}"/>
                </a:ext>
              </a:extLst>
            </p:cNvPr>
            <p:cNvSpPr/>
            <p:nvPr userDrawn="1"/>
          </p:nvSpPr>
          <p:spPr>
            <a:xfrm>
              <a:off x="3683536" y="2383531"/>
              <a:ext cx="958469" cy="951084"/>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0DE54E2-CB72-F847-8628-F3C07D742592}"/>
                </a:ext>
              </a:extLst>
            </p:cNvPr>
            <p:cNvSpPr txBox="1"/>
            <p:nvPr userDrawn="1"/>
          </p:nvSpPr>
          <p:spPr>
            <a:xfrm>
              <a:off x="3606416" y="3397785"/>
              <a:ext cx="1849162" cy="400110"/>
            </a:xfrm>
            <a:prstGeom prst="rect">
              <a:avLst/>
            </a:prstGeom>
            <a:noFill/>
            <a:ln>
              <a:noFill/>
            </a:ln>
          </p:spPr>
          <p:txBody>
            <a:bodyPr wrap="square" rtlCol="0">
              <a:spAutoFit/>
            </a:bodyPr>
            <a:lstStyle/>
            <a:p>
              <a:r>
                <a:rPr lang="en-US" sz="1000" dirty="0"/>
                <a:t>2nd/Community Development</a:t>
              </a:r>
              <a:br>
                <a:rPr lang="en-US" sz="1000" dirty="0"/>
              </a:br>
              <a:r>
                <a:rPr lang="en-US" sz="1000" dirty="0"/>
                <a:t>RGB 120/162/47</a:t>
              </a:r>
            </a:p>
          </p:txBody>
        </p:sp>
      </p:grpSp>
      <p:grpSp>
        <p:nvGrpSpPr>
          <p:cNvPr id="3" name="Group 2">
            <a:extLst>
              <a:ext uri="{FF2B5EF4-FFF2-40B4-BE49-F238E27FC236}">
                <a16:creationId xmlns:a16="http://schemas.microsoft.com/office/drawing/2014/main" id="{CFF160E8-664B-6442-ADED-438170199106}"/>
              </a:ext>
            </a:extLst>
          </p:cNvPr>
          <p:cNvGrpSpPr/>
          <p:nvPr userDrawn="1"/>
        </p:nvGrpSpPr>
        <p:grpSpPr>
          <a:xfrm>
            <a:off x="5857759" y="2383531"/>
            <a:ext cx="1849162" cy="1414364"/>
            <a:chOff x="5857759" y="2383531"/>
            <a:chExt cx="1849162" cy="1414364"/>
          </a:xfrm>
        </p:grpSpPr>
        <p:sp>
          <p:nvSpPr>
            <p:cNvPr id="38" name="Rectangle 37">
              <a:extLst>
                <a:ext uri="{FF2B5EF4-FFF2-40B4-BE49-F238E27FC236}">
                  <a16:creationId xmlns:a16="http://schemas.microsoft.com/office/drawing/2014/main" id="{3E6CED8E-EA76-3048-9A6A-0D472B4A75D8}"/>
                </a:ext>
              </a:extLst>
            </p:cNvPr>
            <p:cNvSpPr/>
            <p:nvPr userDrawn="1"/>
          </p:nvSpPr>
          <p:spPr>
            <a:xfrm>
              <a:off x="5934879" y="2383531"/>
              <a:ext cx="958469" cy="951084"/>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4A49F32E-E25A-AD4D-9764-173A6B079E9B}"/>
                </a:ext>
              </a:extLst>
            </p:cNvPr>
            <p:cNvSpPr txBox="1"/>
            <p:nvPr userDrawn="1"/>
          </p:nvSpPr>
          <p:spPr>
            <a:xfrm>
              <a:off x="5857759" y="3397785"/>
              <a:ext cx="1849162" cy="400110"/>
            </a:xfrm>
            <a:prstGeom prst="rect">
              <a:avLst/>
            </a:prstGeom>
            <a:noFill/>
          </p:spPr>
          <p:txBody>
            <a:bodyPr wrap="square" rtlCol="0">
              <a:spAutoFit/>
            </a:bodyPr>
            <a:lstStyle/>
            <a:p>
              <a:r>
                <a:rPr lang="en-US" sz="1000" dirty="0"/>
                <a:t>2nd/Transportation Services</a:t>
              </a:r>
              <a:br>
                <a:rPr lang="en-US" sz="1000" dirty="0"/>
              </a:br>
              <a:r>
                <a:rPr lang="en-US" sz="1000" dirty="0"/>
                <a:t>RGB 238/49/36</a:t>
              </a:r>
            </a:p>
          </p:txBody>
        </p:sp>
      </p:grpSp>
      <p:grpSp>
        <p:nvGrpSpPr>
          <p:cNvPr id="4" name="Group 3">
            <a:extLst>
              <a:ext uri="{FF2B5EF4-FFF2-40B4-BE49-F238E27FC236}">
                <a16:creationId xmlns:a16="http://schemas.microsoft.com/office/drawing/2014/main" id="{0B144E2E-1495-9641-883B-CF6D0A0D4711}"/>
              </a:ext>
            </a:extLst>
          </p:cNvPr>
          <p:cNvGrpSpPr/>
          <p:nvPr userDrawn="1"/>
        </p:nvGrpSpPr>
        <p:grpSpPr>
          <a:xfrm>
            <a:off x="8109102" y="2383531"/>
            <a:ext cx="1773718" cy="1414364"/>
            <a:chOff x="8109102" y="2383531"/>
            <a:chExt cx="1773718" cy="1414364"/>
          </a:xfrm>
        </p:grpSpPr>
        <p:sp>
          <p:nvSpPr>
            <p:cNvPr id="41" name="Rectangle 40">
              <a:extLst>
                <a:ext uri="{FF2B5EF4-FFF2-40B4-BE49-F238E27FC236}">
                  <a16:creationId xmlns:a16="http://schemas.microsoft.com/office/drawing/2014/main" id="{330DF7D8-7582-9D46-B93B-DC94E4E1E1C3}"/>
                </a:ext>
              </a:extLst>
            </p:cNvPr>
            <p:cNvSpPr/>
            <p:nvPr userDrawn="1"/>
          </p:nvSpPr>
          <p:spPr>
            <a:xfrm>
              <a:off x="8186222" y="2383531"/>
              <a:ext cx="958469" cy="951084"/>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8CCFC84-83B7-CB4B-932E-71BDA57A79D4}"/>
                </a:ext>
              </a:extLst>
            </p:cNvPr>
            <p:cNvSpPr txBox="1"/>
            <p:nvPr userDrawn="1"/>
          </p:nvSpPr>
          <p:spPr>
            <a:xfrm>
              <a:off x="8109102" y="3397785"/>
              <a:ext cx="1773718" cy="400110"/>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 Services</a:t>
              </a:r>
              <a:br>
                <a:rPr lang="en-US" sz="1000" dirty="0"/>
              </a:br>
              <a:r>
                <a:rPr lang="en-US" sz="1000" dirty="0"/>
                <a:t>RGB 0/154/199</a:t>
              </a:r>
            </a:p>
          </p:txBody>
        </p:sp>
      </p:grpSp>
      <p:grpSp>
        <p:nvGrpSpPr>
          <p:cNvPr id="5" name="Group 4">
            <a:extLst>
              <a:ext uri="{FF2B5EF4-FFF2-40B4-BE49-F238E27FC236}">
                <a16:creationId xmlns:a16="http://schemas.microsoft.com/office/drawing/2014/main" id="{44174FC6-2FC5-7F4D-9906-EE6BBBDF449A}"/>
              </a:ext>
            </a:extLst>
          </p:cNvPr>
          <p:cNvGrpSpPr/>
          <p:nvPr userDrawn="1"/>
        </p:nvGrpSpPr>
        <p:grpSpPr>
          <a:xfrm>
            <a:off x="10360446" y="2383531"/>
            <a:ext cx="1344058" cy="1414364"/>
            <a:chOff x="10360446" y="2383531"/>
            <a:chExt cx="1344058" cy="1414364"/>
          </a:xfrm>
        </p:grpSpPr>
        <p:sp>
          <p:nvSpPr>
            <p:cNvPr id="43" name="Rectangle 42">
              <a:extLst>
                <a:ext uri="{FF2B5EF4-FFF2-40B4-BE49-F238E27FC236}">
                  <a16:creationId xmlns:a16="http://schemas.microsoft.com/office/drawing/2014/main" id="{6580C098-03E1-6B41-8527-0A720023AD87}"/>
                </a:ext>
              </a:extLst>
            </p:cNvPr>
            <p:cNvSpPr/>
            <p:nvPr userDrawn="1"/>
          </p:nvSpPr>
          <p:spPr>
            <a:xfrm>
              <a:off x="10437566" y="2383531"/>
              <a:ext cx="958469" cy="951084"/>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40C107A9-D888-3B42-92AC-69C0E1CD86B6}"/>
                </a:ext>
              </a:extLst>
            </p:cNvPr>
            <p:cNvSpPr txBox="1"/>
            <p:nvPr userDrawn="1"/>
          </p:nvSpPr>
          <p:spPr>
            <a:xfrm>
              <a:off x="10360446" y="3397785"/>
              <a:ext cx="1344058" cy="400110"/>
            </a:xfrm>
            <a:prstGeom prst="rect">
              <a:avLst/>
            </a:prstGeom>
            <a:noFill/>
          </p:spPr>
          <p:txBody>
            <a:bodyPr wrap="square" rtlCol="0">
              <a:spAutoFit/>
            </a:bodyPr>
            <a:lstStyle/>
            <a:p>
              <a:r>
                <a:rPr lang="en-US" sz="1000" dirty="0"/>
                <a:t>Black</a:t>
              </a:r>
              <a:br>
                <a:rPr lang="en-US" sz="1000" dirty="0"/>
              </a:br>
              <a:r>
                <a:rPr lang="en-US" sz="1000" dirty="0"/>
                <a:t>RGB 0/0/0</a:t>
              </a:r>
            </a:p>
          </p:txBody>
        </p:sp>
      </p:grpSp>
      <p:sp>
        <p:nvSpPr>
          <p:cNvPr id="45" name="TextBox 44">
            <a:extLst>
              <a:ext uri="{FF2B5EF4-FFF2-40B4-BE49-F238E27FC236}">
                <a16:creationId xmlns:a16="http://schemas.microsoft.com/office/drawing/2014/main" id="{6B4B3814-2F3E-934C-ACE2-156ADF48E56E}"/>
              </a:ext>
            </a:extLst>
          </p:cNvPr>
          <p:cNvSpPr txBox="1"/>
          <p:nvPr userDrawn="1"/>
        </p:nvSpPr>
        <p:spPr>
          <a:xfrm>
            <a:off x="1274399" y="1801460"/>
            <a:ext cx="8802477" cy="369332"/>
          </a:xfrm>
          <a:prstGeom prst="rect">
            <a:avLst/>
          </a:prstGeom>
          <a:noFill/>
        </p:spPr>
        <p:txBody>
          <a:bodyPr wrap="square" rtlCol="0">
            <a:spAutoFit/>
          </a:bodyPr>
          <a:lstStyle/>
          <a:p>
            <a:r>
              <a:rPr lang="en-US" b="1" dirty="0"/>
              <a:t> Brand Colors used</a:t>
            </a:r>
          </a:p>
        </p:txBody>
      </p:sp>
      <p:sp>
        <p:nvSpPr>
          <p:cNvPr id="46" name="TextBox 45">
            <a:extLst>
              <a:ext uri="{FF2B5EF4-FFF2-40B4-BE49-F238E27FC236}">
                <a16:creationId xmlns:a16="http://schemas.microsoft.com/office/drawing/2014/main" id="{54E07B9C-978C-A846-B8C6-8BE9C6253A70}"/>
              </a:ext>
            </a:extLst>
          </p:cNvPr>
          <p:cNvSpPr txBox="1"/>
          <p:nvPr userDrawn="1"/>
        </p:nvSpPr>
        <p:spPr>
          <a:xfrm>
            <a:off x="1344823" y="4016254"/>
            <a:ext cx="11024977" cy="369332"/>
          </a:xfrm>
          <a:prstGeom prst="rect">
            <a:avLst/>
          </a:prstGeom>
          <a:noFill/>
        </p:spPr>
        <p:txBody>
          <a:bodyPr wrap="square" rtlCol="0">
            <a:spAutoFit/>
          </a:bodyPr>
          <a:lstStyle/>
          <a:p>
            <a:r>
              <a:rPr lang="en-US" b="1" dirty="0"/>
              <a:t>Tints of these colors, including grey, appear in values of 100, 70, 50, 30 and 10%</a:t>
            </a:r>
          </a:p>
        </p:txBody>
      </p:sp>
      <p:sp>
        <p:nvSpPr>
          <p:cNvPr id="47" name="Rectangle 46">
            <a:extLst>
              <a:ext uri="{FF2B5EF4-FFF2-40B4-BE49-F238E27FC236}">
                <a16:creationId xmlns:a16="http://schemas.microsoft.com/office/drawing/2014/main" id="{7D8FEFA6-BA4C-8447-8D5F-F40583D6399F}"/>
              </a:ext>
            </a:extLst>
          </p:cNvPr>
          <p:cNvSpPr/>
          <p:nvPr userDrawn="1"/>
        </p:nvSpPr>
        <p:spPr>
          <a:xfrm>
            <a:off x="1469985" y="4479403"/>
            <a:ext cx="752354" cy="7060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B3490A0-A7B0-5340-AEF3-0403F086FA95}"/>
              </a:ext>
            </a:extLst>
          </p:cNvPr>
          <p:cNvSpPr/>
          <p:nvPr userDrawn="1"/>
        </p:nvSpPr>
        <p:spPr>
          <a:xfrm>
            <a:off x="1469985" y="5272269"/>
            <a:ext cx="752354" cy="706055"/>
          </a:xfrm>
          <a:prstGeom prst="rect">
            <a:avLst/>
          </a:prstGeom>
          <a:solidFill>
            <a:schemeClr val="accent1">
              <a:alpha val="4956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3A27155-1C54-EF47-9C49-A0D046E27A70}"/>
              </a:ext>
            </a:extLst>
          </p:cNvPr>
          <p:cNvSpPr/>
          <p:nvPr userDrawn="1"/>
        </p:nvSpPr>
        <p:spPr>
          <a:xfrm>
            <a:off x="1469985" y="6065135"/>
            <a:ext cx="752354" cy="706055"/>
          </a:xfrm>
          <a:prstGeom prst="rect">
            <a:avLst/>
          </a:prstGeom>
          <a:solidFill>
            <a:schemeClr val="accent1">
              <a:alpha val="699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72E7BFA-0931-8A41-9235-07DE28788073}"/>
              </a:ext>
            </a:extLst>
          </p:cNvPr>
          <p:cNvSpPr/>
          <p:nvPr userDrawn="1"/>
        </p:nvSpPr>
        <p:spPr>
          <a:xfrm>
            <a:off x="1469985" y="6858000"/>
            <a:ext cx="752354" cy="706055"/>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51CDDFF1-9B2E-9F48-BC85-4D9FC3E74D2F}"/>
              </a:ext>
            </a:extLst>
          </p:cNvPr>
          <p:cNvSpPr txBox="1"/>
          <p:nvPr userDrawn="1"/>
        </p:nvSpPr>
        <p:spPr>
          <a:xfrm>
            <a:off x="2326509" y="4687747"/>
            <a:ext cx="960699" cy="307777"/>
          </a:xfrm>
          <a:prstGeom prst="rect">
            <a:avLst/>
          </a:prstGeom>
          <a:noFill/>
        </p:spPr>
        <p:txBody>
          <a:bodyPr wrap="square" rtlCol="0">
            <a:spAutoFit/>
          </a:bodyPr>
          <a:lstStyle/>
          <a:p>
            <a:r>
              <a:rPr lang="en-US" sz="1400" dirty="0"/>
              <a:t>70%</a:t>
            </a:r>
          </a:p>
        </p:txBody>
      </p:sp>
      <p:sp>
        <p:nvSpPr>
          <p:cNvPr id="52" name="TextBox 51">
            <a:extLst>
              <a:ext uri="{FF2B5EF4-FFF2-40B4-BE49-F238E27FC236}">
                <a16:creationId xmlns:a16="http://schemas.microsoft.com/office/drawing/2014/main" id="{10E9160A-BC1C-FF42-AA0E-34EE4642B947}"/>
              </a:ext>
            </a:extLst>
          </p:cNvPr>
          <p:cNvSpPr txBox="1"/>
          <p:nvPr userDrawn="1"/>
        </p:nvSpPr>
        <p:spPr>
          <a:xfrm>
            <a:off x="2326509" y="5486400"/>
            <a:ext cx="960699" cy="307777"/>
          </a:xfrm>
          <a:prstGeom prst="rect">
            <a:avLst/>
          </a:prstGeom>
          <a:noFill/>
        </p:spPr>
        <p:txBody>
          <a:bodyPr wrap="square" rtlCol="0">
            <a:spAutoFit/>
          </a:bodyPr>
          <a:lstStyle/>
          <a:p>
            <a:r>
              <a:rPr lang="en-US" sz="1400" dirty="0"/>
              <a:t>50%</a:t>
            </a:r>
          </a:p>
        </p:txBody>
      </p:sp>
      <p:sp>
        <p:nvSpPr>
          <p:cNvPr id="53" name="TextBox 52">
            <a:extLst>
              <a:ext uri="{FF2B5EF4-FFF2-40B4-BE49-F238E27FC236}">
                <a16:creationId xmlns:a16="http://schemas.microsoft.com/office/drawing/2014/main" id="{669065AE-B355-0646-A8ED-9C93DCC05252}"/>
              </a:ext>
            </a:extLst>
          </p:cNvPr>
          <p:cNvSpPr txBox="1"/>
          <p:nvPr userDrawn="1"/>
        </p:nvSpPr>
        <p:spPr>
          <a:xfrm>
            <a:off x="2326509" y="6248400"/>
            <a:ext cx="960699" cy="307777"/>
          </a:xfrm>
          <a:prstGeom prst="rect">
            <a:avLst/>
          </a:prstGeom>
          <a:noFill/>
        </p:spPr>
        <p:txBody>
          <a:bodyPr wrap="square" rtlCol="0">
            <a:spAutoFit/>
          </a:bodyPr>
          <a:lstStyle/>
          <a:p>
            <a:r>
              <a:rPr lang="en-US" sz="1400" dirty="0"/>
              <a:t>30%</a:t>
            </a:r>
          </a:p>
        </p:txBody>
      </p:sp>
      <p:sp>
        <p:nvSpPr>
          <p:cNvPr id="54" name="TextBox 53">
            <a:extLst>
              <a:ext uri="{FF2B5EF4-FFF2-40B4-BE49-F238E27FC236}">
                <a16:creationId xmlns:a16="http://schemas.microsoft.com/office/drawing/2014/main" id="{1EFDE35F-4357-6047-A626-16A124D4DE8C}"/>
              </a:ext>
            </a:extLst>
          </p:cNvPr>
          <p:cNvSpPr txBox="1"/>
          <p:nvPr userDrawn="1"/>
        </p:nvSpPr>
        <p:spPr>
          <a:xfrm>
            <a:off x="2326509" y="7086600"/>
            <a:ext cx="960699" cy="307777"/>
          </a:xfrm>
          <a:prstGeom prst="rect">
            <a:avLst/>
          </a:prstGeom>
          <a:noFill/>
        </p:spPr>
        <p:txBody>
          <a:bodyPr wrap="square" rtlCol="0">
            <a:spAutoFit/>
          </a:bodyPr>
          <a:lstStyle/>
          <a:p>
            <a:r>
              <a:rPr lang="en-US" sz="1400" dirty="0"/>
              <a:t>10%</a:t>
            </a:r>
          </a:p>
        </p:txBody>
      </p:sp>
      <p:sp>
        <p:nvSpPr>
          <p:cNvPr id="55" name="Rectangle 54">
            <a:extLst>
              <a:ext uri="{FF2B5EF4-FFF2-40B4-BE49-F238E27FC236}">
                <a16:creationId xmlns:a16="http://schemas.microsoft.com/office/drawing/2014/main" id="{746834A9-742B-1148-8C63-1C6DAEA71064}"/>
              </a:ext>
            </a:extLst>
          </p:cNvPr>
          <p:cNvSpPr/>
          <p:nvPr userDrawn="1"/>
        </p:nvSpPr>
        <p:spPr>
          <a:xfrm>
            <a:off x="3733800" y="4479403"/>
            <a:ext cx="752354" cy="706055"/>
          </a:xfrm>
          <a:prstGeom prst="rect">
            <a:avLst/>
          </a:prstGeom>
          <a:solidFill>
            <a:srgbClr val="6CA4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3EAFB9EB-ECAF-3041-8F7C-AEB6F2EDD3A4}"/>
              </a:ext>
            </a:extLst>
          </p:cNvPr>
          <p:cNvSpPr/>
          <p:nvPr userDrawn="1"/>
        </p:nvSpPr>
        <p:spPr>
          <a:xfrm>
            <a:off x="3733800" y="5272269"/>
            <a:ext cx="752354" cy="706055"/>
          </a:xfrm>
          <a:prstGeom prst="rect">
            <a:avLst/>
          </a:prstGeom>
          <a:solidFill>
            <a:srgbClr val="6CA400">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BFDF4681-089E-094D-8368-6CF3BB6444BE}"/>
              </a:ext>
            </a:extLst>
          </p:cNvPr>
          <p:cNvSpPr/>
          <p:nvPr userDrawn="1"/>
        </p:nvSpPr>
        <p:spPr>
          <a:xfrm>
            <a:off x="3733800" y="6065135"/>
            <a:ext cx="752354" cy="706055"/>
          </a:xfrm>
          <a:prstGeom prst="rect">
            <a:avLst/>
          </a:prstGeom>
          <a:solidFill>
            <a:srgbClr val="6CA400">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5A8D4D84-D921-1D46-ADEF-8D8F68685B99}"/>
              </a:ext>
            </a:extLst>
          </p:cNvPr>
          <p:cNvSpPr/>
          <p:nvPr userDrawn="1"/>
        </p:nvSpPr>
        <p:spPr>
          <a:xfrm>
            <a:off x="3733800" y="6858000"/>
            <a:ext cx="752354" cy="706055"/>
          </a:xfrm>
          <a:prstGeom prst="rect">
            <a:avLst/>
          </a:prstGeom>
          <a:solidFill>
            <a:srgbClr val="6CA4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50851845-8806-304F-9402-83BB44ABFF11}"/>
              </a:ext>
            </a:extLst>
          </p:cNvPr>
          <p:cNvSpPr txBox="1"/>
          <p:nvPr userDrawn="1"/>
        </p:nvSpPr>
        <p:spPr>
          <a:xfrm>
            <a:off x="4590324" y="4687747"/>
            <a:ext cx="960699" cy="307777"/>
          </a:xfrm>
          <a:prstGeom prst="rect">
            <a:avLst/>
          </a:prstGeom>
          <a:noFill/>
        </p:spPr>
        <p:txBody>
          <a:bodyPr wrap="square" rtlCol="0">
            <a:spAutoFit/>
          </a:bodyPr>
          <a:lstStyle/>
          <a:p>
            <a:r>
              <a:rPr lang="en-US" sz="1400" dirty="0"/>
              <a:t>70%</a:t>
            </a:r>
          </a:p>
        </p:txBody>
      </p:sp>
      <p:sp>
        <p:nvSpPr>
          <p:cNvPr id="60" name="TextBox 59">
            <a:extLst>
              <a:ext uri="{FF2B5EF4-FFF2-40B4-BE49-F238E27FC236}">
                <a16:creationId xmlns:a16="http://schemas.microsoft.com/office/drawing/2014/main" id="{95ADC30A-B80A-8D40-B391-F45BAA483A24}"/>
              </a:ext>
            </a:extLst>
          </p:cNvPr>
          <p:cNvSpPr txBox="1"/>
          <p:nvPr userDrawn="1"/>
        </p:nvSpPr>
        <p:spPr>
          <a:xfrm>
            <a:off x="4590324" y="5486400"/>
            <a:ext cx="960699" cy="307777"/>
          </a:xfrm>
          <a:prstGeom prst="rect">
            <a:avLst/>
          </a:prstGeom>
          <a:noFill/>
        </p:spPr>
        <p:txBody>
          <a:bodyPr wrap="square" rtlCol="0">
            <a:spAutoFit/>
          </a:bodyPr>
          <a:lstStyle/>
          <a:p>
            <a:r>
              <a:rPr lang="en-US" sz="1400" dirty="0"/>
              <a:t>50%</a:t>
            </a:r>
          </a:p>
        </p:txBody>
      </p:sp>
      <p:sp>
        <p:nvSpPr>
          <p:cNvPr id="61" name="TextBox 60">
            <a:extLst>
              <a:ext uri="{FF2B5EF4-FFF2-40B4-BE49-F238E27FC236}">
                <a16:creationId xmlns:a16="http://schemas.microsoft.com/office/drawing/2014/main" id="{21F87E05-C4DC-834E-8580-60A401D94BA3}"/>
              </a:ext>
            </a:extLst>
          </p:cNvPr>
          <p:cNvSpPr txBox="1"/>
          <p:nvPr userDrawn="1"/>
        </p:nvSpPr>
        <p:spPr>
          <a:xfrm>
            <a:off x="4590324" y="6248400"/>
            <a:ext cx="960699" cy="307777"/>
          </a:xfrm>
          <a:prstGeom prst="rect">
            <a:avLst/>
          </a:prstGeom>
          <a:noFill/>
        </p:spPr>
        <p:txBody>
          <a:bodyPr wrap="square" rtlCol="0">
            <a:spAutoFit/>
          </a:bodyPr>
          <a:lstStyle/>
          <a:p>
            <a:r>
              <a:rPr lang="en-US" sz="1400" dirty="0"/>
              <a:t>30%</a:t>
            </a:r>
          </a:p>
        </p:txBody>
      </p:sp>
      <p:sp>
        <p:nvSpPr>
          <p:cNvPr id="62" name="TextBox 61">
            <a:extLst>
              <a:ext uri="{FF2B5EF4-FFF2-40B4-BE49-F238E27FC236}">
                <a16:creationId xmlns:a16="http://schemas.microsoft.com/office/drawing/2014/main" id="{89FDB6A0-C04C-E24E-92DE-A5594523705F}"/>
              </a:ext>
            </a:extLst>
          </p:cNvPr>
          <p:cNvSpPr txBox="1"/>
          <p:nvPr userDrawn="1"/>
        </p:nvSpPr>
        <p:spPr>
          <a:xfrm>
            <a:off x="4590324" y="7086600"/>
            <a:ext cx="960699" cy="307777"/>
          </a:xfrm>
          <a:prstGeom prst="rect">
            <a:avLst/>
          </a:prstGeom>
          <a:noFill/>
        </p:spPr>
        <p:txBody>
          <a:bodyPr wrap="square" rtlCol="0">
            <a:spAutoFit/>
          </a:bodyPr>
          <a:lstStyle/>
          <a:p>
            <a:r>
              <a:rPr lang="en-US" sz="1400" dirty="0"/>
              <a:t>10%</a:t>
            </a:r>
          </a:p>
        </p:txBody>
      </p:sp>
      <p:sp>
        <p:nvSpPr>
          <p:cNvPr id="63" name="Rectangle 62">
            <a:extLst>
              <a:ext uri="{FF2B5EF4-FFF2-40B4-BE49-F238E27FC236}">
                <a16:creationId xmlns:a16="http://schemas.microsoft.com/office/drawing/2014/main" id="{39799637-B105-BF43-8CC8-F283AF1C8D2A}"/>
              </a:ext>
            </a:extLst>
          </p:cNvPr>
          <p:cNvSpPr/>
          <p:nvPr userDrawn="1"/>
        </p:nvSpPr>
        <p:spPr>
          <a:xfrm>
            <a:off x="5943600" y="4479403"/>
            <a:ext cx="752354" cy="706055"/>
          </a:xfrm>
          <a:prstGeom prst="rect">
            <a:avLst/>
          </a:prstGeom>
          <a:solidFill>
            <a:srgbClr val="EE312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16156A37-535F-4C4A-8D58-7E9244EE0DF2}"/>
              </a:ext>
            </a:extLst>
          </p:cNvPr>
          <p:cNvSpPr/>
          <p:nvPr userDrawn="1"/>
        </p:nvSpPr>
        <p:spPr>
          <a:xfrm>
            <a:off x="5943600" y="5272269"/>
            <a:ext cx="752354" cy="706055"/>
          </a:xfrm>
          <a:prstGeom prst="rect">
            <a:avLst/>
          </a:prstGeom>
          <a:solidFill>
            <a:srgbClr val="EE3126">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5462E924-651D-8744-9C8C-4DA905065076}"/>
              </a:ext>
            </a:extLst>
          </p:cNvPr>
          <p:cNvSpPr/>
          <p:nvPr userDrawn="1"/>
        </p:nvSpPr>
        <p:spPr>
          <a:xfrm>
            <a:off x="5943600" y="6065135"/>
            <a:ext cx="752354" cy="706055"/>
          </a:xfrm>
          <a:prstGeom prst="rect">
            <a:avLst/>
          </a:prstGeom>
          <a:solidFill>
            <a:srgbClr val="EE3126">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C09DDDA1-E3B5-5F43-A934-34C1E433A005}"/>
              </a:ext>
            </a:extLst>
          </p:cNvPr>
          <p:cNvSpPr/>
          <p:nvPr userDrawn="1"/>
        </p:nvSpPr>
        <p:spPr>
          <a:xfrm>
            <a:off x="5943600" y="6858000"/>
            <a:ext cx="752354" cy="706055"/>
          </a:xfrm>
          <a:prstGeom prst="rect">
            <a:avLst/>
          </a:prstGeom>
          <a:solidFill>
            <a:srgbClr val="EE31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D2EE29D9-BC15-2743-A0DC-E02C4398C5A5}"/>
              </a:ext>
            </a:extLst>
          </p:cNvPr>
          <p:cNvSpPr txBox="1"/>
          <p:nvPr userDrawn="1"/>
        </p:nvSpPr>
        <p:spPr>
          <a:xfrm>
            <a:off x="6800124" y="4687747"/>
            <a:ext cx="960699" cy="307777"/>
          </a:xfrm>
          <a:prstGeom prst="rect">
            <a:avLst/>
          </a:prstGeom>
          <a:noFill/>
        </p:spPr>
        <p:txBody>
          <a:bodyPr wrap="square" rtlCol="0">
            <a:spAutoFit/>
          </a:bodyPr>
          <a:lstStyle/>
          <a:p>
            <a:r>
              <a:rPr lang="en-US" sz="1400" dirty="0"/>
              <a:t>70%</a:t>
            </a:r>
          </a:p>
        </p:txBody>
      </p:sp>
      <p:sp>
        <p:nvSpPr>
          <p:cNvPr id="68" name="TextBox 67">
            <a:extLst>
              <a:ext uri="{FF2B5EF4-FFF2-40B4-BE49-F238E27FC236}">
                <a16:creationId xmlns:a16="http://schemas.microsoft.com/office/drawing/2014/main" id="{F3A39F63-BC51-9D4A-80DB-E95B9E34E80F}"/>
              </a:ext>
            </a:extLst>
          </p:cNvPr>
          <p:cNvSpPr txBox="1"/>
          <p:nvPr userDrawn="1"/>
        </p:nvSpPr>
        <p:spPr>
          <a:xfrm>
            <a:off x="6800124" y="5486400"/>
            <a:ext cx="960699" cy="307777"/>
          </a:xfrm>
          <a:prstGeom prst="rect">
            <a:avLst/>
          </a:prstGeom>
          <a:noFill/>
        </p:spPr>
        <p:txBody>
          <a:bodyPr wrap="square" rtlCol="0">
            <a:spAutoFit/>
          </a:bodyPr>
          <a:lstStyle/>
          <a:p>
            <a:r>
              <a:rPr lang="en-US" sz="1400" dirty="0"/>
              <a:t>50%</a:t>
            </a:r>
          </a:p>
        </p:txBody>
      </p:sp>
      <p:sp>
        <p:nvSpPr>
          <p:cNvPr id="69" name="TextBox 68">
            <a:extLst>
              <a:ext uri="{FF2B5EF4-FFF2-40B4-BE49-F238E27FC236}">
                <a16:creationId xmlns:a16="http://schemas.microsoft.com/office/drawing/2014/main" id="{91403D9B-EE14-7945-A277-606EC8C8D916}"/>
              </a:ext>
            </a:extLst>
          </p:cNvPr>
          <p:cNvSpPr txBox="1"/>
          <p:nvPr userDrawn="1"/>
        </p:nvSpPr>
        <p:spPr>
          <a:xfrm>
            <a:off x="6800124" y="6248400"/>
            <a:ext cx="960699" cy="307777"/>
          </a:xfrm>
          <a:prstGeom prst="rect">
            <a:avLst/>
          </a:prstGeom>
          <a:noFill/>
        </p:spPr>
        <p:txBody>
          <a:bodyPr wrap="square" rtlCol="0">
            <a:spAutoFit/>
          </a:bodyPr>
          <a:lstStyle/>
          <a:p>
            <a:r>
              <a:rPr lang="en-US" sz="1400" dirty="0"/>
              <a:t>30%</a:t>
            </a:r>
          </a:p>
        </p:txBody>
      </p:sp>
      <p:sp>
        <p:nvSpPr>
          <p:cNvPr id="70" name="TextBox 69">
            <a:extLst>
              <a:ext uri="{FF2B5EF4-FFF2-40B4-BE49-F238E27FC236}">
                <a16:creationId xmlns:a16="http://schemas.microsoft.com/office/drawing/2014/main" id="{52951CBF-31FD-2C4A-9EF5-A46B81994FBC}"/>
              </a:ext>
            </a:extLst>
          </p:cNvPr>
          <p:cNvSpPr txBox="1"/>
          <p:nvPr userDrawn="1"/>
        </p:nvSpPr>
        <p:spPr>
          <a:xfrm>
            <a:off x="6800124" y="7086600"/>
            <a:ext cx="960699" cy="307777"/>
          </a:xfrm>
          <a:prstGeom prst="rect">
            <a:avLst/>
          </a:prstGeom>
          <a:noFill/>
        </p:spPr>
        <p:txBody>
          <a:bodyPr wrap="square" rtlCol="0">
            <a:spAutoFit/>
          </a:bodyPr>
          <a:lstStyle/>
          <a:p>
            <a:r>
              <a:rPr lang="en-US" sz="1400" dirty="0"/>
              <a:t>10%</a:t>
            </a:r>
          </a:p>
        </p:txBody>
      </p:sp>
      <p:sp>
        <p:nvSpPr>
          <p:cNvPr id="71" name="Rectangle 70">
            <a:extLst>
              <a:ext uri="{FF2B5EF4-FFF2-40B4-BE49-F238E27FC236}">
                <a16:creationId xmlns:a16="http://schemas.microsoft.com/office/drawing/2014/main" id="{F6AD7C21-43A2-BE4E-94A9-333A98562245}"/>
              </a:ext>
            </a:extLst>
          </p:cNvPr>
          <p:cNvSpPr/>
          <p:nvPr userDrawn="1"/>
        </p:nvSpPr>
        <p:spPr>
          <a:xfrm>
            <a:off x="8229600" y="4479403"/>
            <a:ext cx="752354" cy="706055"/>
          </a:xfrm>
          <a:prstGeom prst="rect">
            <a:avLst/>
          </a:prstGeom>
          <a:solidFill>
            <a:srgbClr val="009AC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72A4B71E-28C4-D04B-99D8-77A64210A1AB}"/>
              </a:ext>
            </a:extLst>
          </p:cNvPr>
          <p:cNvSpPr/>
          <p:nvPr userDrawn="1"/>
        </p:nvSpPr>
        <p:spPr>
          <a:xfrm>
            <a:off x="8229600" y="5272269"/>
            <a:ext cx="752354" cy="706055"/>
          </a:xfrm>
          <a:prstGeom prst="rect">
            <a:avLst/>
          </a:prstGeom>
          <a:solidFill>
            <a:srgbClr val="009AC7">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8364C7C5-191D-1143-9421-051FC23A934C}"/>
              </a:ext>
            </a:extLst>
          </p:cNvPr>
          <p:cNvSpPr/>
          <p:nvPr userDrawn="1"/>
        </p:nvSpPr>
        <p:spPr>
          <a:xfrm>
            <a:off x="8229600" y="6065135"/>
            <a:ext cx="752354" cy="706055"/>
          </a:xfrm>
          <a:prstGeom prst="rect">
            <a:avLst/>
          </a:prstGeom>
          <a:solidFill>
            <a:srgbClr val="009AC7">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F12D6D71-3FC9-2642-9210-D1B5ABD24688}"/>
              </a:ext>
            </a:extLst>
          </p:cNvPr>
          <p:cNvSpPr/>
          <p:nvPr userDrawn="1"/>
        </p:nvSpPr>
        <p:spPr>
          <a:xfrm>
            <a:off x="8229600" y="6858000"/>
            <a:ext cx="752354" cy="706055"/>
          </a:xfrm>
          <a:prstGeom prst="rect">
            <a:avLst/>
          </a:prstGeom>
          <a:solidFill>
            <a:srgbClr val="009AC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7C145897-5AF3-4A45-8449-5E80B82B5BED}"/>
              </a:ext>
            </a:extLst>
          </p:cNvPr>
          <p:cNvSpPr txBox="1"/>
          <p:nvPr userDrawn="1"/>
        </p:nvSpPr>
        <p:spPr>
          <a:xfrm>
            <a:off x="9086124" y="4687747"/>
            <a:ext cx="960699" cy="307777"/>
          </a:xfrm>
          <a:prstGeom prst="rect">
            <a:avLst/>
          </a:prstGeom>
          <a:noFill/>
        </p:spPr>
        <p:txBody>
          <a:bodyPr wrap="square" rtlCol="0">
            <a:spAutoFit/>
          </a:bodyPr>
          <a:lstStyle/>
          <a:p>
            <a:r>
              <a:rPr lang="en-US" sz="1400" dirty="0"/>
              <a:t>70%</a:t>
            </a:r>
          </a:p>
        </p:txBody>
      </p:sp>
      <p:sp>
        <p:nvSpPr>
          <p:cNvPr id="76" name="TextBox 75">
            <a:extLst>
              <a:ext uri="{FF2B5EF4-FFF2-40B4-BE49-F238E27FC236}">
                <a16:creationId xmlns:a16="http://schemas.microsoft.com/office/drawing/2014/main" id="{E309F1BE-78D2-4F48-AD72-AE36A29B317C}"/>
              </a:ext>
            </a:extLst>
          </p:cNvPr>
          <p:cNvSpPr txBox="1"/>
          <p:nvPr userDrawn="1"/>
        </p:nvSpPr>
        <p:spPr>
          <a:xfrm>
            <a:off x="9086124" y="5486400"/>
            <a:ext cx="960699" cy="307777"/>
          </a:xfrm>
          <a:prstGeom prst="rect">
            <a:avLst/>
          </a:prstGeom>
          <a:noFill/>
        </p:spPr>
        <p:txBody>
          <a:bodyPr wrap="square" rtlCol="0">
            <a:spAutoFit/>
          </a:bodyPr>
          <a:lstStyle/>
          <a:p>
            <a:r>
              <a:rPr lang="en-US" sz="1400" dirty="0"/>
              <a:t>50%</a:t>
            </a:r>
          </a:p>
        </p:txBody>
      </p:sp>
      <p:sp>
        <p:nvSpPr>
          <p:cNvPr id="77" name="TextBox 76">
            <a:extLst>
              <a:ext uri="{FF2B5EF4-FFF2-40B4-BE49-F238E27FC236}">
                <a16:creationId xmlns:a16="http://schemas.microsoft.com/office/drawing/2014/main" id="{78685323-BC24-8840-B59C-5184D7C039F1}"/>
              </a:ext>
            </a:extLst>
          </p:cNvPr>
          <p:cNvSpPr txBox="1"/>
          <p:nvPr userDrawn="1"/>
        </p:nvSpPr>
        <p:spPr>
          <a:xfrm>
            <a:off x="9086124" y="6248400"/>
            <a:ext cx="960699" cy="307777"/>
          </a:xfrm>
          <a:prstGeom prst="rect">
            <a:avLst/>
          </a:prstGeom>
          <a:noFill/>
        </p:spPr>
        <p:txBody>
          <a:bodyPr wrap="square" rtlCol="0">
            <a:spAutoFit/>
          </a:bodyPr>
          <a:lstStyle/>
          <a:p>
            <a:r>
              <a:rPr lang="en-US" sz="1400" dirty="0"/>
              <a:t>30%</a:t>
            </a:r>
          </a:p>
        </p:txBody>
      </p:sp>
      <p:sp>
        <p:nvSpPr>
          <p:cNvPr id="78" name="TextBox 77">
            <a:extLst>
              <a:ext uri="{FF2B5EF4-FFF2-40B4-BE49-F238E27FC236}">
                <a16:creationId xmlns:a16="http://schemas.microsoft.com/office/drawing/2014/main" id="{290AC526-B8FD-D242-9BB7-3C9FE51B007E}"/>
              </a:ext>
            </a:extLst>
          </p:cNvPr>
          <p:cNvSpPr txBox="1"/>
          <p:nvPr userDrawn="1"/>
        </p:nvSpPr>
        <p:spPr>
          <a:xfrm>
            <a:off x="9086124" y="7086600"/>
            <a:ext cx="960699" cy="307777"/>
          </a:xfrm>
          <a:prstGeom prst="rect">
            <a:avLst/>
          </a:prstGeom>
          <a:noFill/>
        </p:spPr>
        <p:txBody>
          <a:bodyPr wrap="square" rtlCol="0">
            <a:spAutoFit/>
          </a:bodyPr>
          <a:lstStyle/>
          <a:p>
            <a:r>
              <a:rPr lang="en-US" sz="1400" dirty="0"/>
              <a:t>10%</a:t>
            </a:r>
          </a:p>
        </p:txBody>
      </p:sp>
      <p:sp>
        <p:nvSpPr>
          <p:cNvPr id="79" name="Rectangle 78">
            <a:extLst>
              <a:ext uri="{FF2B5EF4-FFF2-40B4-BE49-F238E27FC236}">
                <a16:creationId xmlns:a16="http://schemas.microsoft.com/office/drawing/2014/main" id="{858EC831-A39B-E345-A3CE-59A6424E8DF4}"/>
              </a:ext>
            </a:extLst>
          </p:cNvPr>
          <p:cNvSpPr/>
          <p:nvPr userDrawn="1"/>
        </p:nvSpPr>
        <p:spPr>
          <a:xfrm>
            <a:off x="10363200" y="4479403"/>
            <a:ext cx="752354" cy="706055"/>
          </a:xfrm>
          <a:prstGeom prst="rect">
            <a:avLst/>
          </a:prstGeom>
          <a:solidFill>
            <a:srgbClr val="00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54A61808-61BD-1042-A7EC-48051C1012CB}"/>
              </a:ext>
            </a:extLst>
          </p:cNvPr>
          <p:cNvSpPr/>
          <p:nvPr userDrawn="1"/>
        </p:nvSpPr>
        <p:spPr>
          <a:xfrm>
            <a:off x="10363200" y="5272269"/>
            <a:ext cx="752354" cy="706055"/>
          </a:xfrm>
          <a:prstGeom prst="rect">
            <a:avLst/>
          </a:prstGeom>
          <a:solidFill>
            <a:srgbClr val="000000">
              <a:alpha val="495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69EF382A-430A-DD40-B5A4-81BCD3F3287A}"/>
              </a:ext>
            </a:extLst>
          </p:cNvPr>
          <p:cNvSpPr/>
          <p:nvPr userDrawn="1"/>
        </p:nvSpPr>
        <p:spPr>
          <a:xfrm>
            <a:off x="10363200" y="6065135"/>
            <a:ext cx="752354" cy="706055"/>
          </a:xfrm>
          <a:prstGeom prst="rect">
            <a:avLst/>
          </a:prstGeom>
          <a:solidFill>
            <a:srgbClr val="000000">
              <a:alpha val="699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0800F2B0-3082-A642-AF00-A83787D6529A}"/>
              </a:ext>
            </a:extLst>
          </p:cNvPr>
          <p:cNvSpPr/>
          <p:nvPr userDrawn="1"/>
        </p:nvSpPr>
        <p:spPr>
          <a:xfrm>
            <a:off x="10363200" y="6858000"/>
            <a:ext cx="752354" cy="706055"/>
          </a:xfrm>
          <a:prstGeom prst="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0C942036-30A6-7644-9B31-24E131C322AB}"/>
              </a:ext>
            </a:extLst>
          </p:cNvPr>
          <p:cNvSpPr txBox="1"/>
          <p:nvPr userDrawn="1"/>
        </p:nvSpPr>
        <p:spPr>
          <a:xfrm>
            <a:off x="11219724" y="4687747"/>
            <a:ext cx="960699" cy="307777"/>
          </a:xfrm>
          <a:prstGeom prst="rect">
            <a:avLst/>
          </a:prstGeom>
          <a:noFill/>
        </p:spPr>
        <p:txBody>
          <a:bodyPr wrap="square" rtlCol="0">
            <a:spAutoFit/>
          </a:bodyPr>
          <a:lstStyle/>
          <a:p>
            <a:r>
              <a:rPr lang="en-US" sz="1400" dirty="0"/>
              <a:t>70%</a:t>
            </a:r>
          </a:p>
        </p:txBody>
      </p:sp>
      <p:sp>
        <p:nvSpPr>
          <p:cNvPr id="84" name="TextBox 83">
            <a:extLst>
              <a:ext uri="{FF2B5EF4-FFF2-40B4-BE49-F238E27FC236}">
                <a16:creationId xmlns:a16="http://schemas.microsoft.com/office/drawing/2014/main" id="{AA43F737-F7D7-7043-A937-5E0043FAC6F6}"/>
              </a:ext>
            </a:extLst>
          </p:cNvPr>
          <p:cNvSpPr txBox="1"/>
          <p:nvPr userDrawn="1"/>
        </p:nvSpPr>
        <p:spPr>
          <a:xfrm>
            <a:off x="11219724" y="5486400"/>
            <a:ext cx="960699" cy="307777"/>
          </a:xfrm>
          <a:prstGeom prst="rect">
            <a:avLst/>
          </a:prstGeom>
          <a:noFill/>
        </p:spPr>
        <p:txBody>
          <a:bodyPr wrap="square" rtlCol="0">
            <a:spAutoFit/>
          </a:bodyPr>
          <a:lstStyle/>
          <a:p>
            <a:r>
              <a:rPr lang="en-US" sz="1400" dirty="0"/>
              <a:t>50%</a:t>
            </a:r>
          </a:p>
        </p:txBody>
      </p:sp>
      <p:sp>
        <p:nvSpPr>
          <p:cNvPr id="85" name="TextBox 84">
            <a:extLst>
              <a:ext uri="{FF2B5EF4-FFF2-40B4-BE49-F238E27FC236}">
                <a16:creationId xmlns:a16="http://schemas.microsoft.com/office/drawing/2014/main" id="{B0F95D14-3290-E34C-B7D1-46A3100E7D44}"/>
              </a:ext>
            </a:extLst>
          </p:cNvPr>
          <p:cNvSpPr txBox="1"/>
          <p:nvPr userDrawn="1"/>
        </p:nvSpPr>
        <p:spPr>
          <a:xfrm>
            <a:off x="11219724" y="6248400"/>
            <a:ext cx="960699" cy="307777"/>
          </a:xfrm>
          <a:prstGeom prst="rect">
            <a:avLst/>
          </a:prstGeom>
          <a:noFill/>
        </p:spPr>
        <p:txBody>
          <a:bodyPr wrap="square" rtlCol="0">
            <a:spAutoFit/>
          </a:bodyPr>
          <a:lstStyle/>
          <a:p>
            <a:r>
              <a:rPr lang="en-US" sz="1400" dirty="0"/>
              <a:t>30%</a:t>
            </a:r>
          </a:p>
        </p:txBody>
      </p:sp>
      <p:sp>
        <p:nvSpPr>
          <p:cNvPr id="86" name="TextBox 85">
            <a:extLst>
              <a:ext uri="{FF2B5EF4-FFF2-40B4-BE49-F238E27FC236}">
                <a16:creationId xmlns:a16="http://schemas.microsoft.com/office/drawing/2014/main" id="{F45F5F56-B7CF-AC41-A071-87069A9D26F4}"/>
              </a:ext>
            </a:extLst>
          </p:cNvPr>
          <p:cNvSpPr txBox="1"/>
          <p:nvPr userDrawn="1"/>
        </p:nvSpPr>
        <p:spPr>
          <a:xfrm>
            <a:off x="11219724" y="7086600"/>
            <a:ext cx="960699" cy="307777"/>
          </a:xfrm>
          <a:prstGeom prst="rect">
            <a:avLst/>
          </a:prstGeom>
          <a:noFill/>
        </p:spPr>
        <p:txBody>
          <a:bodyPr wrap="square" rtlCol="0">
            <a:spAutoFit/>
          </a:bodyPr>
          <a:lstStyle/>
          <a:p>
            <a:r>
              <a:rPr lang="en-US" sz="1400" dirty="0"/>
              <a:t>10%</a:t>
            </a:r>
          </a:p>
        </p:txBody>
      </p:sp>
      <p:grpSp>
        <p:nvGrpSpPr>
          <p:cNvPr id="116" name="Group 115">
            <a:extLst>
              <a:ext uri="{FF2B5EF4-FFF2-40B4-BE49-F238E27FC236}">
                <a16:creationId xmlns:a16="http://schemas.microsoft.com/office/drawing/2014/main" id="{3CB8F4F4-5E5B-7E42-B7C3-4D71A9AFE464}"/>
              </a:ext>
            </a:extLst>
          </p:cNvPr>
          <p:cNvGrpSpPr/>
          <p:nvPr userDrawn="1"/>
        </p:nvGrpSpPr>
        <p:grpSpPr>
          <a:xfrm>
            <a:off x="1355072" y="381597"/>
            <a:ext cx="10135543" cy="1128128"/>
            <a:chOff x="1302184" y="376535"/>
            <a:chExt cx="10135543" cy="1128128"/>
          </a:xfrm>
        </p:grpSpPr>
        <p:sp>
          <p:nvSpPr>
            <p:cNvPr id="117" name="TextBox 116">
              <a:extLst>
                <a:ext uri="{FF2B5EF4-FFF2-40B4-BE49-F238E27FC236}">
                  <a16:creationId xmlns:a16="http://schemas.microsoft.com/office/drawing/2014/main" id="{67DFE691-DEEC-6B4C-873D-2A19E4CBC4A0}"/>
                </a:ext>
              </a:extLst>
            </p:cNvPr>
            <p:cNvSpPr txBox="1"/>
            <p:nvPr userDrawn="1"/>
          </p:nvSpPr>
          <p:spPr>
            <a:xfrm>
              <a:off x="1302184" y="376535"/>
              <a:ext cx="2812616" cy="369332"/>
            </a:xfrm>
            <a:prstGeom prst="rect">
              <a:avLst/>
            </a:prstGeom>
            <a:noFill/>
          </p:spPr>
          <p:txBody>
            <a:bodyPr wrap="square" rtlCol="0">
              <a:spAutoFit/>
            </a:bodyPr>
            <a:lstStyle/>
            <a:p>
              <a:r>
                <a:rPr lang="en-US" b="1" dirty="0"/>
                <a:t>Theme Colors used</a:t>
              </a:r>
            </a:p>
          </p:txBody>
        </p:sp>
        <p:grpSp>
          <p:nvGrpSpPr>
            <p:cNvPr id="118" name="Group 117">
              <a:extLst>
                <a:ext uri="{FF2B5EF4-FFF2-40B4-BE49-F238E27FC236}">
                  <a16:creationId xmlns:a16="http://schemas.microsoft.com/office/drawing/2014/main" id="{43EE4717-4CD4-3148-A00F-A2DCA4B8C66A}"/>
                </a:ext>
              </a:extLst>
            </p:cNvPr>
            <p:cNvGrpSpPr/>
            <p:nvPr userDrawn="1"/>
          </p:nvGrpSpPr>
          <p:grpSpPr>
            <a:xfrm>
              <a:off x="1391103" y="836278"/>
              <a:ext cx="10046624" cy="668385"/>
              <a:chOff x="1391103" y="836278"/>
              <a:chExt cx="10046624" cy="668385"/>
            </a:xfrm>
          </p:grpSpPr>
          <p:sp>
            <p:nvSpPr>
              <p:cNvPr id="119" name="Rectangle 118">
                <a:extLst>
                  <a:ext uri="{FF2B5EF4-FFF2-40B4-BE49-F238E27FC236}">
                    <a16:creationId xmlns:a16="http://schemas.microsoft.com/office/drawing/2014/main" id="{ADA63F1A-9886-3140-A972-E24C81E66FC1}"/>
                  </a:ext>
                </a:extLst>
              </p:cNvPr>
              <p:cNvSpPr/>
              <p:nvPr/>
            </p:nvSpPr>
            <p:spPr>
              <a:xfrm>
                <a:off x="1491331" y="836278"/>
                <a:ext cx="623856"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153443BD-C4C8-3749-9B7E-C918115C41E6}"/>
                  </a:ext>
                </a:extLst>
              </p:cNvPr>
              <p:cNvSpPr/>
              <p:nvPr userDrawn="1"/>
            </p:nvSpPr>
            <p:spPr>
              <a:xfrm>
                <a:off x="2772711" y="836278"/>
                <a:ext cx="623856"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6E6E6"/>
                  </a:solidFill>
                </a:endParaRPr>
              </a:p>
            </p:txBody>
          </p:sp>
          <p:sp>
            <p:nvSpPr>
              <p:cNvPr id="121" name="Rectangle 120">
                <a:extLst>
                  <a:ext uri="{FF2B5EF4-FFF2-40B4-BE49-F238E27FC236}">
                    <a16:creationId xmlns:a16="http://schemas.microsoft.com/office/drawing/2014/main" id="{B9C99180-0E21-B64A-954F-42B179C9A22D}"/>
                  </a:ext>
                </a:extLst>
              </p:cNvPr>
              <p:cNvSpPr/>
              <p:nvPr userDrawn="1"/>
            </p:nvSpPr>
            <p:spPr>
              <a:xfrm>
                <a:off x="4054091" y="836278"/>
                <a:ext cx="623856"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849D01B0-49C9-184E-AE63-420C7F533CD9}"/>
                  </a:ext>
                </a:extLst>
              </p:cNvPr>
              <p:cNvSpPr/>
              <p:nvPr userDrawn="1"/>
            </p:nvSpPr>
            <p:spPr>
              <a:xfrm>
                <a:off x="5335471" y="836278"/>
                <a:ext cx="623856"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B3900BB0-005D-CF41-8063-8A0286F91E17}"/>
                  </a:ext>
                </a:extLst>
              </p:cNvPr>
              <p:cNvSpPr/>
              <p:nvPr userDrawn="1"/>
            </p:nvSpPr>
            <p:spPr>
              <a:xfrm>
                <a:off x="6616851" y="836278"/>
                <a:ext cx="623856" cy="274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5E89A3CF-9F50-4C43-B664-90BB31BFED31}"/>
                  </a:ext>
                </a:extLst>
              </p:cNvPr>
              <p:cNvSpPr/>
              <p:nvPr userDrawn="1"/>
            </p:nvSpPr>
            <p:spPr>
              <a:xfrm>
                <a:off x="7898231" y="836278"/>
                <a:ext cx="623856" cy="274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5D5F0"/>
                  </a:solidFill>
                </a:endParaRPr>
              </a:p>
            </p:txBody>
          </p:sp>
          <p:sp>
            <p:nvSpPr>
              <p:cNvPr id="125" name="Rectangle 124">
                <a:extLst>
                  <a:ext uri="{FF2B5EF4-FFF2-40B4-BE49-F238E27FC236}">
                    <a16:creationId xmlns:a16="http://schemas.microsoft.com/office/drawing/2014/main" id="{EB986A4F-DD46-084D-8DEB-7EA9C74CAEAE}"/>
                  </a:ext>
                </a:extLst>
              </p:cNvPr>
              <p:cNvSpPr/>
              <p:nvPr userDrawn="1"/>
            </p:nvSpPr>
            <p:spPr>
              <a:xfrm>
                <a:off x="9179611" y="836278"/>
                <a:ext cx="623856" cy="2743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E7E7E"/>
                  </a:solidFill>
                </a:endParaRPr>
              </a:p>
            </p:txBody>
          </p:sp>
          <p:sp>
            <p:nvSpPr>
              <p:cNvPr id="126" name="Rectangle 125">
                <a:extLst>
                  <a:ext uri="{FF2B5EF4-FFF2-40B4-BE49-F238E27FC236}">
                    <a16:creationId xmlns:a16="http://schemas.microsoft.com/office/drawing/2014/main" id="{376F0CA8-A4A1-704C-8665-CFF450063FB9}"/>
                  </a:ext>
                </a:extLst>
              </p:cNvPr>
              <p:cNvSpPr/>
              <p:nvPr userDrawn="1"/>
            </p:nvSpPr>
            <p:spPr>
              <a:xfrm>
                <a:off x="10460988" y="836278"/>
                <a:ext cx="623856" cy="274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D4FD1B1F-1C81-C544-B055-EC4FAD14524F}"/>
                  </a:ext>
                </a:extLst>
              </p:cNvPr>
              <p:cNvSpPr/>
              <p:nvPr userDrawn="1"/>
            </p:nvSpPr>
            <p:spPr>
              <a:xfrm>
                <a:off x="1391103" y="1258442"/>
                <a:ext cx="990977" cy="246221"/>
              </a:xfrm>
              <a:prstGeom prst="rect">
                <a:avLst/>
              </a:prstGeom>
            </p:spPr>
            <p:txBody>
              <a:bodyPr wrap="none">
                <a:spAutoFit/>
              </a:bodyPr>
              <a:lstStyle/>
              <a:p>
                <a:r>
                  <a:rPr lang="en-US" sz="1000" dirty="0">
                    <a:solidFill>
                      <a:srgbClr val="373737"/>
                    </a:solidFill>
                  </a:rPr>
                  <a:t>RGB 55/55/55</a:t>
                </a:r>
              </a:p>
            </p:txBody>
          </p:sp>
          <p:sp>
            <p:nvSpPr>
              <p:cNvPr id="128" name="Rectangle 127">
                <a:extLst>
                  <a:ext uri="{FF2B5EF4-FFF2-40B4-BE49-F238E27FC236}">
                    <a16:creationId xmlns:a16="http://schemas.microsoft.com/office/drawing/2014/main" id="{6B84F46A-97EF-AC49-A5B7-E61F486F0DAC}"/>
                  </a:ext>
                </a:extLst>
              </p:cNvPr>
              <p:cNvSpPr/>
              <p:nvPr userDrawn="1"/>
            </p:nvSpPr>
            <p:spPr>
              <a:xfrm>
                <a:off x="2646696" y="1215565"/>
                <a:ext cx="1202573" cy="246221"/>
              </a:xfrm>
              <a:prstGeom prst="rect">
                <a:avLst/>
              </a:prstGeom>
            </p:spPr>
            <p:txBody>
              <a:bodyPr wrap="none">
                <a:spAutoFit/>
              </a:bodyPr>
              <a:lstStyle/>
              <a:p>
                <a:r>
                  <a:rPr lang="en-US" sz="1000" dirty="0">
                    <a:solidFill>
                      <a:srgbClr val="373737"/>
                    </a:solidFill>
                  </a:rPr>
                  <a:t>RGB 230/230/230</a:t>
                </a:r>
              </a:p>
            </p:txBody>
          </p:sp>
          <p:sp>
            <p:nvSpPr>
              <p:cNvPr id="129" name="Rectangle 128">
                <a:extLst>
                  <a:ext uri="{FF2B5EF4-FFF2-40B4-BE49-F238E27FC236}">
                    <a16:creationId xmlns:a16="http://schemas.microsoft.com/office/drawing/2014/main" id="{344DAD7E-CE9F-2B40-9040-09E0A6C07F53}"/>
                  </a:ext>
                </a:extLst>
              </p:cNvPr>
              <p:cNvSpPr/>
              <p:nvPr userDrawn="1"/>
            </p:nvSpPr>
            <p:spPr>
              <a:xfrm>
                <a:off x="3937845" y="1215565"/>
                <a:ext cx="990977" cy="246221"/>
              </a:xfrm>
              <a:prstGeom prst="rect">
                <a:avLst/>
              </a:prstGeom>
            </p:spPr>
            <p:txBody>
              <a:bodyPr wrap="none">
                <a:spAutoFit/>
              </a:bodyPr>
              <a:lstStyle/>
              <a:p>
                <a:r>
                  <a:rPr lang="en-US" sz="1000" dirty="0">
                    <a:solidFill>
                      <a:srgbClr val="373737"/>
                    </a:solidFill>
                  </a:rPr>
                  <a:t>RGB 0/93/170</a:t>
                </a:r>
              </a:p>
            </p:txBody>
          </p:sp>
          <p:sp>
            <p:nvSpPr>
              <p:cNvPr id="130" name="Rectangle 129">
                <a:extLst>
                  <a:ext uri="{FF2B5EF4-FFF2-40B4-BE49-F238E27FC236}">
                    <a16:creationId xmlns:a16="http://schemas.microsoft.com/office/drawing/2014/main" id="{F7294101-9481-FD40-B565-33E43C1E1CF4}"/>
                  </a:ext>
                </a:extLst>
              </p:cNvPr>
              <p:cNvSpPr/>
              <p:nvPr userDrawn="1"/>
            </p:nvSpPr>
            <p:spPr>
              <a:xfrm>
                <a:off x="5222664" y="1215565"/>
                <a:ext cx="1132041" cy="246221"/>
              </a:xfrm>
              <a:prstGeom prst="rect">
                <a:avLst/>
              </a:prstGeom>
            </p:spPr>
            <p:txBody>
              <a:bodyPr wrap="none">
                <a:spAutoFit/>
              </a:bodyPr>
              <a:lstStyle/>
              <a:p>
                <a:r>
                  <a:rPr lang="en-US" sz="1000" dirty="0">
                    <a:solidFill>
                      <a:srgbClr val="373737"/>
                    </a:solidFill>
                  </a:rPr>
                  <a:t>RGB 120/162/47</a:t>
                </a:r>
              </a:p>
            </p:txBody>
          </p:sp>
          <p:sp>
            <p:nvSpPr>
              <p:cNvPr id="131" name="Rectangle 130">
                <a:extLst>
                  <a:ext uri="{FF2B5EF4-FFF2-40B4-BE49-F238E27FC236}">
                    <a16:creationId xmlns:a16="http://schemas.microsoft.com/office/drawing/2014/main" id="{7592A2A5-C4F8-8A4C-889C-E2862E6971EA}"/>
                  </a:ext>
                </a:extLst>
              </p:cNvPr>
              <p:cNvSpPr/>
              <p:nvPr userDrawn="1"/>
            </p:nvSpPr>
            <p:spPr>
              <a:xfrm>
                <a:off x="6493645" y="1215565"/>
                <a:ext cx="1061509" cy="246221"/>
              </a:xfrm>
              <a:prstGeom prst="rect">
                <a:avLst/>
              </a:prstGeom>
            </p:spPr>
            <p:txBody>
              <a:bodyPr wrap="none">
                <a:spAutoFit/>
              </a:bodyPr>
              <a:lstStyle/>
              <a:p>
                <a:r>
                  <a:rPr lang="en-US" sz="1000" dirty="0">
                    <a:solidFill>
                      <a:srgbClr val="373737"/>
                    </a:solidFill>
                  </a:rPr>
                  <a:t>RGB 238/49/36</a:t>
                </a:r>
              </a:p>
            </p:txBody>
          </p:sp>
          <p:sp>
            <p:nvSpPr>
              <p:cNvPr id="132" name="Rectangle 131">
                <a:extLst>
                  <a:ext uri="{FF2B5EF4-FFF2-40B4-BE49-F238E27FC236}">
                    <a16:creationId xmlns:a16="http://schemas.microsoft.com/office/drawing/2014/main" id="{A8FA9077-861E-5A4A-B02B-4692F24C201B}"/>
                  </a:ext>
                </a:extLst>
              </p:cNvPr>
              <p:cNvSpPr/>
              <p:nvPr userDrawn="1"/>
            </p:nvSpPr>
            <p:spPr>
              <a:xfrm>
                <a:off x="7779271" y="1215565"/>
                <a:ext cx="1202573" cy="246221"/>
              </a:xfrm>
              <a:prstGeom prst="rect">
                <a:avLst/>
              </a:prstGeom>
            </p:spPr>
            <p:txBody>
              <a:bodyPr wrap="none">
                <a:spAutoFit/>
              </a:bodyPr>
              <a:lstStyle/>
              <a:p>
                <a:r>
                  <a:rPr lang="en-US" sz="1000" dirty="0">
                    <a:solidFill>
                      <a:srgbClr val="373737"/>
                    </a:solidFill>
                  </a:rPr>
                  <a:t>RGB 181/213/240</a:t>
                </a:r>
              </a:p>
            </p:txBody>
          </p:sp>
          <p:sp>
            <p:nvSpPr>
              <p:cNvPr id="133" name="Rectangle 132">
                <a:extLst>
                  <a:ext uri="{FF2B5EF4-FFF2-40B4-BE49-F238E27FC236}">
                    <a16:creationId xmlns:a16="http://schemas.microsoft.com/office/drawing/2014/main" id="{5D2E7425-31D5-284D-B5A5-185047714523}"/>
                  </a:ext>
                </a:extLst>
              </p:cNvPr>
              <p:cNvSpPr/>
              <p:nvPr userDrawn="1"/>
            </p:nvSpPr>
            <p:spPr>
              <a:xfrm>
                <a:off x="9059288" y="1215565"/>
                <a:ext cx="1202573" cy="246221"/>
              </a:xfrm>
              <a:prstGeom prst="rect">
                <a:avLst/>
              </a:prstGeom>
            </p:spPr>
            <p:txBody>
              <a:bodyPr wrap="none">
                <a:spAutoFit/>
              </a:bodyPr>
              <a:lstStyle/>
              <a:p>
                <a:r>
                  <a:rPr lang="en-US" sz="1000" dirty="0">
                    <a:solidFill>
                      <a:srgbClr val="373737"/>
                    </a:solidFill>
                  </a:rPr>
                  <a:t>RGB 126/126/126</a:t>
                </a:r>
              </a:p>
            </p:txBody>
          </p:sp>
          <p:sp>
            <p:nvSpPr>
              <p:cNvPr id="134" name="Rectangle 133">
                <a:extLst>
                  <a:ext uri="{FF2B5EF4-FFF2-40B4-BE49-F238E27FC236}">
                    <a16:creationId xmlns:a16="http://schemas.microsoft.com/office/drawing/2014/main" id="{E5C11487-4265-6C4F-9B24-0A0F29D4C082}"/>
                  </a:ext>
                </a:extLst>
              </p:cNvPr>
              <p:cNvSpPr/>
              <p:nvPr userDrawn="1"/>
            </p:nvSpPr>
            <p:spPr>
              <a:xfrm>
                <a:off x="10376218" y="1215565"/>
                <a:ext cx="1061509" cy="246221"/>
              </a:xfrm>
              <a:prstGeom prst="rect">
                <a:avLst/>
              </a:prstGeom>
            </p:spPr>
            <p:txBody>
              <a:bodyPr wrap="none">
                <a:spAutoFit/>
              </a:bodyPr>
              <a:lstStyle/>
              <a:p>
                <a:r>
                  <a:rPr lang="en-US" sz="1000" dirty="0">
                    <a:solidFill>
                      <a:srgbClr val="373737"/>
                    </a:solidFill>
                  </a:rPr>
                  <a:t>RGB 0/154/199</a:t>
                </a:r>
              </a:p>
            </p:txBody>
          </p:sp>
        </p:grpSp>
      </p:grpSp>
    </p:spTree>
    <p:extLst>
      <p:ext uri="{BB962C8B-B14F-4D97-AF65-F5344CB8AC3E}">
        <p14:creationId xmlns:p14="http://schemas.microsoft.com/office/powerpoint/2010/main" val="1952839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11339203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68913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8" y="3709460"/>
            <a:ext cx="568913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323476937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0" name="Text Placeholder 25">
            <a:extLst>
              <a:ext uri="{FF2B5EF4-FFF2-40B4-BE49-F238E27FC236}">
                <a16:creationId xmlns:a16="http://schemas.microsoft.com/office/drawing/2014/main" id="{DE56F74E-CF48-684C-8C6B-3AE2F87D7FF2}"/>
              </a:ext>
            </a:extLst>
          </p:cNvPr>
          <p:cNvSpPr>
            <a:spLocks noGrp="1"/>
          </p:cNvSpPr>
          <p:nvPr>
            <p:ph type="body" sz="quarter" idx="12" hasCustomPrompt="1"/>
          </p:nvPr>
        </p:nvSpPr>
        <p:spPr>
          <a:xfrm>
            <a:off x="121107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1" name="Text Placeholder 25">
            <a:extLst>
              <a:ext uri="{FF2B5EF4-FFF2-40B4-BE49-F238E27FC236}">
                <a16:creationId xmlns:a16="http://schemas.microsoft.com/office/drawing/2014/main" id="{AA960663-69D6-D049-B633-C9C6BB9C577E}"/>
              </a:ext>
            </a:extLst>
          </p:cNvPr>
          <p:cNvSpPr>
            <a:spLocks noGrp="1"/>
          </p:cNvSpPr>
          <p:nvPr>
            <p:ph type="body" sz="quarter" idx="21" hasCustomPrompt="1"/>
          </p:nvPr>
        </p:nvSpPr>
        <p:spPr>
          <a:xfrm>
            <a:off x="5478271" y="3486381"/>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2" name="Text Placeholder 25">
            <a:extLst>
              <a:ext uri="{FF2B5EF4-FFF2-40B4-BE49-F238E27FC236}">
                <a16:creationId xmlns:a16="http://schemas.microsoft.com/office/drawing/2014/main" id="{F2687938-90B6-C548-9083-4A3F5E97021B}"/>
              </a:ext>
            </a:extLst>
          </p:cNvPr>
          <p:cNvSpPr>
            <a:spLocks noGrp="1"/>
          </p:cNvSpPr>
          <p:nvPr>
            <p:ph type="body" sz="quarter" idx="22" hasCustomPrompt="1"/>
          </p:nvPr>
        </p:nvSpPr>
        <p:spPr>
          <a:xfrm>
            <a:off x="9842950" y="3485658"/>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3643360972"/>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5619091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E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D2490A3C-12E5-9EB3-E03B-D40541E3CE1A}"/>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394981940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dirty="0"/>
                <a:t>Primary</a:t>
              </a:r>
              <a:br>
                <a:rPr lang="en-US" sz="1000" dirty="0"/>
              </a:br>
              <a:r>
                <a:rPr lang="en-US" sz="1000" dirty="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dirty="0"/>
                <a:t>2</a:t>
              </a:r>
              <a:r>
                <a:rPr lang="en-US" sz="1000" baseline="30000" dirty="0"/>
                <a:t>nd</a:t>
              </a:r>
              <a:r>
                <a:rPr lang="en-US" sz="1000" dirty="0"/>
                <a:t>/Community</a:t>
              </a:r>
              <a:br>
                <a:rPr lang="en-US" sz="1000" dirty="0"/>
              </a:br>
              <a:r>
                <a:rPr lang="en-US" sz="1000" dirty="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dirty="0"/>
                <a:t>2</a:t>
              </a:r>
              <a:r>
                <a:rPr lang="en-US" sz="1000" baseline="30000" dirty="0"/>
                <a:t>nd</a:t>
              </a:r>
              <a:r>
                <a:rPr lang="en-US" sz="1000" dirty="0"/>
                <a:t>/Metro Transit</a:t>
              </a:r>
              <a:br>
                <a:rPr lang="en-US" sz="1000" dirty="0"/>
              </a:br>
              <a:r>
                <a:rPr lang="en-US" sz="1000" dirty="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a:t>
              </a:r>
              <a:br>
                <a:rPr lang="en-US" sz="1000" dirty="0"/>
              </a:br>
              <a:r>
                <a:rPr lang="en-US" sz="1000" dirty="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Tree>
    <p:extLst>
      <p:ext uri="{BB962C8B-B14F-4D97-AF65-F5344CB8AC3E}">
        <p14:creationId xmlns:p14="http://schemas.microsoft.com/office/powerpoint/2010/main" val="39760192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TS Divider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5" name="Title 4">
            <a:extLst>
              <a:ext uri="{FF2B5EF4-FFF2-40B4-BE49-F238E27FC236}">
                <a16:creationId xmlns:a16="http://schemas.microsoft.com/office/drawing/2014/main" id="{C884FD7F-F7E9-D346-A471-5D49135F4469}"/>
              </a:ext>
            </a:extLst>
          </p:cNvPr>
          <p:cNvSpPr>
            <a:spLocks noGrp="1"/>
          </p:cNvSpPr>
          <p:nvPr>
            <p:ph type="title" hasCustomPrompt="1"/>
          </p:nvPr>
        </p:nvSpPr>
        <p:spPr>
          <a:xfrm>
            <a:off x="942974" y="3413126"/>
            <a:ext cx="4248757" cy="1531408"/>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r>
              <a:rPr lang="en-US"/>
              <a:t>Slide title to go here</a:t>
            </a:r>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5" name="Rectangle 14">
            <a:extLst>
              <a:ext uri="{FF2B5EF4-FFF2-40B4-BE49-F238E27FC236}">
                <a16:creationId xmlns:a16="http://schemas.microsoft.com/office/drawing/2014/main" id="{D8AE2DBA-3282-1845-A5CE-29F5D7639E84}"/>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A Metro Transit bus in downtown Minneapolis.">
            <a:extLst>
              <a:ext uri="{FF2B5EF4-FFF2-40B4-BE49-F238E27FC236}">
                <a16:creationId xmlns:a16="http://schemas.microsoft.com/office/drawing/2014/main" id="{DE0419AF-A193-D044-BD28-2ED9DA661C0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586" r="-1"/>
          <a:stretch/>
        </p:blipFill>
        <p:spPr>
          <a:xfrm>
            <a:off x="5191732" y="0"/>
            <a:ext cx="8371868" cy="8229600"/>
          </a:xfrm>
          <a:prstGeom prst="rect">
            <a:avLst/>
          </a:prstGeom>
        </p:spPr>
      </p:pic>
    </p:spTree>
    <p:extLst>
      <p:ext uri="{BB962C8B-B14F-4D97-AF65-F5344CB8AC3E}">
        <p14:creationId xmlns:p14="http://schemas.microsoft.com/office/powerpoint/2010/main" val="22416544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TS Divider Sl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73B81C-D3EA-9343-A590-64714378085A}"/>
              </a:ext>
              <a:ext uri="{C183D7F6-B498-43B3-948B-1728B52AA6E4}">
                <adec:decorative xmlns:adec="http://schemas.microsoft.com/office/drawing/2017/decorative" val="1"/>
              </a:ext>
            </a:extLst>
          </p:cNvPr>
          <p:cNvSpPr/>
          <p:nvPr userDrawn="1"/>
        </p:nvSpPr>
        <p:spPr>
          <a:xfrm>
            <a:off x="-1" y="0"/>
            <a:ext cx="5305647" cy="82296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a:extLst>
              <a:ext uri="{FF2B5EF4-FFF2-40B4-BE49-F238E27FC236}">
                <a16:creationId xmlns:a16="http://schemas.microsoft.com/office/drawing/2014/main" id="{C18CD81B-785F-7643-A5A1-8557EB452A05}"/>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0"/>
            <a:ext cx="5305647" cy="8229600"/>
          </a:xfrm>
          <a:prstGeom prst="rect">
            <a:avLst/>
          </a:prstGeom>
        </p:spPr>
      </p:pic>
      <p:sp>
        <p:nvSpPr>
          <p:cNvPr id="14" name="Rectangle 13">
            <a:extLst>
              <a:ext uri="{FF2B5EF4-FFF2-40B4-BE49-F238E27FC236}">
                <a16:creationId xmlns:a16="http://schemas.microsoft.com/office/drawing/2014/main" id="{88910FC5-72C0-1F4A-BA0F-6159957BAD6B}"/>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2" name="TextBox 11">
            <a:extLst>
              <a:ext uri="{FF2B5EF4-FFF2-40B4-BE49-F238E27FC236}">
                <a16:creationId xmlns:a16="http://schemas.microsoft.com/office/drawing/2014/main" id="{0CE2BFE7-7C2D-5940-B3DF-F716A97E7A31}"/>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EF5BB7A6-B123-457E-974F-E647377FEF0D}"/>
              </a:ext>
            </a:extLst>
          </p:cNvPr>
          <p:cNvSpPr>
            <a:spLocks noGrp="1"/>
          </p:cNvSpPr>
          <p:nvPr>
            <p:ph type="title" hasCustomPrompt="1"/>
          </p:nvPr>
        </p:nvSpPr>
        <p:spPr>
          <a:xfrm>
            <a:off x="945974" y="3406070"/>
            <a:ext cx="4248150" cy="1530350"/>
          </a:xfrm>
          <a:prstGeom prst="rect">
            <a:avLst/>
          </a:prstGeom>
        </p:spPr>
        <p:txBody>
          <a:bodyPr/>
          <a:lstStyle>
            <a:lvl1pPr>
              <a:defRPr sz="4200" b="1">
                <a:solidFill>
                  <a:schemeClr val="bg1"/>
                </a:solidFill>
                <a:latin typeface="Arial" panose="020B0604020202020204" pitchFamily="34" charset="0"/>
                <a:cs typeface="Arial" panose="020B0604020202020204" pitchFamily="34" charset="0"/>
              </a:defRPr>
            </a:lvl1pPr>
          </a:lstStyle>
          <a:p>
            <a:pPr lvl="0"/>
            <a:r>
              <a:rPr lang="en-US"/>
              <a:t>Slide title to go here</a:t>
            </a:r>
          </a:p>
        </p:txBody>
      </p:sp>
      <p:sp>
        <p:nvSpPr>
          <p:cNvPr id="17" name="Rectangle 16">
            <a:extLst>
              <a:ext uri="{FF2B5EF4-FFF2-40B4-BE49-F238E27FC236}">
                <a16:creationId xmlns:a16="http://schemas.microsoft.com/office/drawing/2014/main" id="{02611D20-EEFA-A549-8813-6D304D3394C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TextBox 12">
            <a:extLst>
              <a:ext uri="{FF2B5EF4-FFF2-40B4-BE49-F238E27FC236}">
                <a16:creationId xmlns:a16="http://schemas.microsoft.com/office/drawing/2014/main" id="{669D41B7-A3A7-FF43-915A-0648730A22B7}"/>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5" name="Picture Placeholder 5">
            <a:extLst>
              <a:ext uri="{FF2B5EF4-FFF2-40B4-BE49-F238E27FC236}">
                <a16:creationId xmlns:a16="http://schemas.microsoft.com/office/drawing/2014/main" id="{B12A773E-EB13-7E49-B02C-F6D8FD010780}"/>
              </a:ext>
            </a:extLst>
          </p:cNvPr>
          <p:cNvSpPr>
            <a:spLocks noGrp="1"/>
          </p:cNvSpPr>
          <p:nvPr>
            <p:ph type="pic" sz="quarter" idx="14" hasCustomPrompt="1"/>
          </p:nvPr>
        </p:nvSpPr>
        <p:spPr>
          <a:xfrm>
            <a:off x="5305645" y="0"/>
            <a:ext cx="8257953" cy="8229600"/>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3427464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TS 2 column 3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pic>
        <p:nvPicPr>
          <p:cNvPr id="16" name="Picture 15" descr="People walking across Stone Arch bridge">
            <a:extLst>
              <a:ext uri="{FF2B5EF4-FFF2-40B4-BE49-F238E27FC236}">
                <a16:creationId xmlns:a16="http://schemas.microsoft.com/office/drawing/2014/main" id="{687CCCB3-F665-48FC-B4B7-2501DC016CFC}"/>
              </a:ext>
            </a:extLst>
          </p:cNvPr>
          <p:cNvPicPr>
            <a:picLocks/>
          </p:cNvPicPr>
          <p:nvPr userDrawn="1"/>
        </p:nvPicPr>
        <p:blipFill>
          <a:blip r:embed="rId3"/>
          <a:srcRect t="659" b="659"/>
          <a:stretch/>
        </p:blipFill>
        <p:spPr>
          <a:xfrm>
            <a:off x="11468099" y="1708430"/>
            <a:ext cx="2095501" cy="2130552"/>
          </a:xfrm>
          <a:prstGeom prst="rect">
            <a:avLst/>
          </a:prstGeom>
        </p:spPr>
      </p:pic>
      <p:pic>
        <p:nvPicPr>
          <p:cNvPr id="21" name="Picture 20" descr="Outdoors photograph of Metro Transit Light Rail train at a platform stop">
            <a:extLst>
              <a:ext uri="{FF2B5EF4-FFF2-40B4-BE49-F238E27FC236}">
                <a16:creationId xmlns:a16="http://schemas.microsoft.com/office/drawing/2014/main" id="{E009C4A1-69F3-E96F-0238-34F2969070AD}"/>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11468101" y="6095585"/>
            <a:ext cx="2095500" cy="2130552"/>
          </a:xfrm>
          <a:prstGeom prst="rect">
            <a:avLst/>
          </a:prstGeom>
        </p:spPr>
      </p:pic>
      <p:pic>
        <p:nvPicPr>
          <p:cNvPr id="22" name="Picture 21" descr="Child splashing in a puddle">
            <a:extLst>
              <a:ext uri="{FF2B5EF4-FFF2-40B4-BE49-F238E27FC236}">
                <a16:creationId xmlns:a16="http://schemas.microsoft.com/office/drawing/2014/main" id="{9054F998-71B2-1642-749E-301F8638B4D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468099" y="3900483"/>
            <a:ext cx="2095501" cy="2133600"/>
          </a:xfrm>
          <a:prstGeom prst="rect">
            <a:avLst/>
          </a:prstGeom>
        </p:spPr>
      </p:pic>
    </p:spTree>
    <p:extLst>
      <p:ext uri="{BB962C8B-B14F-4D97-AF65-F5344CB8AC3E}">
        <p14:creationId xmlns:p14="http://schemas.microsoft.com/office/powerpoint/2010/main" val="177800955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TS 2 column 3 photos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03BC2A1D-1B56-4A32-A5E8-0A3640AFA8B0}"/>
              </a:ext>
            </a:extLst>
          </p:cNvPr>
          <p:cNvSpPr>
            <a:spLocks noGrp="1"/>
          </p:cNvSpPr>
          <p:nvPr>
            <p:ph type="title" hasCustomPrompt="1"/>
          </p:nvPr>
        </p:nvSpPr>
        <p:spPr>
          <a:xfrm>
            <a:off x="978073" y="383723"/>
            <a:ext cx="10306050" cy="1228725"/>
          </a:xfrm>
          <a:prstGeom prst="rect">
            <a:avLst/>
          </a:prstGeom>
        </p:spPr>
        <p:txBody>
          <a:bodyPr anchor="b">
            <a:noAutofit/>
          </a:bodyPr>
          <a:lstStyle>
            <a:lvl1pPr>
              <a:defRPr sz="4800" b="1">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5" y="2004186"/>
            <a:ext cx="9738189" cy="753081"/>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7" name="Text Placeholder 25">
            <a:extLst>
              <a:ext uri="{FF2B5EF4-FFF2-40B4-BE49-F238E27FC236}">
                <a16:creationId xmlns:a16="http://schemas.microsoft.com/office/drawing/2014/main" id="{E5B425E8-91D9-614E-8F63-9BD089E625FC}"/>
              </a:ext>
            </a:extLst>
          </p:cNvPr>
          <p:cNvSpPr>
            <a:spLocks noGrp="1"/>
          </p:cNvSpPr>
          <p:nvPr>
            <p:ph type="body" sz="quarter" idx="13" hasCustomPrompt="1"/>
          </p:nvPr>
        </p:nvSpPr>
        <p:spPr>
          <a:xfrm>
            <a:off x="6353175" y="3086100"/>
            <a:ext cx="4362450"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22" name="Picture Placeholder 3">
            <a:extLst>
              <a:ext uri="{FF2B5EF4-FFF2-40B4-BE49-F238E27FC236}">
                <a16:creationId xmlns:a16="http://schemas.microsoft.com/office/drawing/2014/main" id="{91DD0A12-2401-2BDC-41FB-054E30600904}"/>
              </a:ext>
            </a:extLst>
          </p:cNvPr>
          <p:cNvSpPr>
            <a:spLocks noGrp="1" noChangeAspect="1"/>
          </p:cNvSpPr>
          <p:nvPr>
            <p:ph type="pic" sz="quarter" idx="14"/>
          </p:nvPr>
        </p:nvSpPr>
        <p:spPr>
          <a:xfrm>
            <a:off x="11468100" y="1727277"/>
            <a:ext cx="2095500" cy="2130552"/>
          </a:xfrm>
          <a:solidFill>
            <a:schemeClr val="bg1"/>
          </a:solidFill>
        </p:spPr>
        <p:txBody>
          <a:bodyPr/>
          <a:lstStyle>
            <a:lvl1pPr marL="0" indent="0" algn="ctr">
              <a:buNone/>
              <a:defRPr/>
            </a:lvl1pPr>
          </a:lstStyle>
          <a:p>
            <a:endParaRPr lang="en-US" dirty="0"/>
          </a:p>
          <a:p>
            <a:r>
              <a:rPr lang="en-US" dirty="0"/>
              <a:t>Picture 1</a:t>
            </a:r>
          </a:p>
        </p:txBody>
      </p:sp>
      <p:sp>
        <p:nvSpPr>
          <p:cNvPr id="23" name="Picture Placeholder 5">
            <a:extLst>
              <a:ext uri="{FF2B5EF4-FFF2-40B4-BE49-F238E27FC236}">
                <a16:creationId xmlns:a16="http://schemas.microsoft.com/office/drawing/2014/main" id="{5DB3F450-B0F1-BF30-6CC4-CADF0337A7C5}"/>
              </a:ext>
            </a:extLst>
          </p:cNvPr>
          <p:cNvSpPr>
            <a:spLocks noGrp="1" noChangeAspect="1"/>
          </p:cNvSpPr>
          <p:nvPr>
            <p:ph type="pic" sz="quarter" idx="15"/>
          </p:nvPr>
        </p:nvSpPr>
        <p:spPr>
          <a:xfrm>
            <a:off x="11468100" y="3913284"/>
            <a:ext cx="2095500" cy="2130552"/>
          </a:xfrm>
          <a:solidFill>
            <a:schemeClr val="bg1"/>
          </a:solidFill>
        </p:spPr>
        <p:txBody>
          <a:bodyPr/>
          <a:lstStyle>
            <a:lvl1pPr marL="0" indent="0" algn="ctr">
              <a:buNone/>
              <a:defRPr/>
            </a:lvl1pPr>
          </a:lstStyle>
          <a:p>
            <a:endParaRPr lang="en-US" dirty="0"/>
          </a:p>
          <a:p>
            <a:r>
              <a:rPr lang="en-US" dirty="0"/>
              <a:t>Picture 2</a:t>
            </a:r>
          </a:p>
        </p:txBody>
      </p:sp>
      <p:sp>
        <p:nvSpPr>
          <p:cNvPr id="25" name="Picture Placeholder 11">
            <a:extLst>
              <a:ext uri="{FF2B5EF4-FFF2-40B4-BE49-F238E27FC236}">
                <a16:creationId xmlns:a16="http://schemas.microsoft.com/office/drawing/2014/main" id="{8E77B624-78CD-87EB-6996-C9B1BAF3E89D}"/>
              </a:ext>
            </a:extLst>
          </p:cNvPr>
          <p:cNvSpPr>
            <a:spLocks noGrp="1" noChangeAspect="1"/>
          </p:cNvSpPr>
          <p:nvPr>
            <p:ph type="pic" sz="quarter" idx="16"/>
          </p:nvPr>
        </p:nvSpPr>
        <p:spPr>
          <a:xfrm>
            <a:off x="11468100" y="6099291"/>
            <a:ext cx="2095500" cy="2130552"/>
          </a:xfrm>
          <a:solidFill>
            <a:schemeClr val="bg1"/>
          </a:solidFill>
        </p:spPr>
        <p:txBody>
          <a:bodyPr/>
          <a:lstStyle>
            <a:lvl1pPr marL="0" indent="0" algn="ctr">
              <a:buNone/>
              <a:defRPr/>
            </a:lvl1pPr>
          </a:lstStyle>
          <a:p>
            <a:endParaRPr lang="en-US" dirty="0"/>
          </a:p>
          <a:p>
            <a:r>
              <a:rPr lang="en-US" dirty="0"/>
              <a:t>Picture 3</a:t>
            </a:r>
          </a:p>
        </p:txBody>
      </p:sp>
    </p:spTree>
    <p:extLst>
      <p:ext uri="{BB962C8B-B14F-4D97-AF65-F5344CB8AC3E}">
        <p14:creationId xmlns:p14="http://schemas.microsoft.com/office/powerpoint/2010/main" val="27833880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 Layout">
    <p:spTree>
      <p:nvGrpSpPr>
        <p:cNvPr id="1" name=""/>
        <p:cNvGrpSpPr/>
        <p:nvPr/>
      </p:nvGrpSpPr>
      <p:grpSpPr>
        <a:xfrm>
          <a:off x="0" y="0"/>
          <a:ext cx="0" cy="0"/>
          <a:chOff x="0" y="0"/>
          <a:chExt cx="0" cy="0"/>
        </a:xfrm>
      </p:grpSpPr>
      <p:pic>
        <p:nvPicPr>
          <p:cNvPr id="25" name="Picture 24" descr="A bridge over a river.&#10;">
            <a:extLst>
              <a:ext uri="{FF2B5EF4-FFF2-40B4-BE49-F238E27FC236}">
                <a16:creationId xmlns:a16="http://schemas.microsoft.com/office/drawing/2014/main" id="{A9569DC6-E2FC-794C-8562-A7208A9C5B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06824"/>
            <a:ext cx="3106271" cy="7422776"/>
          </a:xfrm>
          <a:prstGeom prst="rect">
            <a:avLst/>
          </a:prstGeom>
        </p:spPr>
      </p:pic>
      <p:sp>
        <p:nvSpPr>
          <p:cNvPr id="15" name="Rectangle 14">
            <a:extLst>
              <a:ext uri="{FF2B5EF4-FFF2-40B4-BE49-F238E27FC236}">
                <a16:creationId xmlns:a16="http://schemas.microsoft.com/office/drawing/2014/main" id="{E49BA62F-022E-493C-8797-5223B44BEF3C}"/>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3" name="Rectangle 2">
            <a:extLst>
              <a:ext uri="{FF2B5EF4-FFF2-40B4-BE49-F238E27FC236}">
                <a16:creationId xmlns:a16="http://schemas.microsoft.com/office/drawing/2014/main" id="{D008D856-A33F-B148-9E17-5B372B40EB05}"/>
              </a:ext>
            </a:extLst>
          </p:cNvPr>
          <p:cNvSpPr/>
          <p:nvPr/>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Rectangle 3">
            <a:extLst>
              <a:ext uri="{FF2B5EF4-FFF2-40B4-BE49-F238E27FC236}">
                <a16:creationId xmlns:a16="http://schemas.microsoft.com/office/drawing/2014/main" id="{5C3601EB-AF3F-0D45-BEC4-90BBB5E0AFE4}"/>
              </a:ext>
              <a:ext uri="{C183D7F6-B498-43B3-948B-1728B52AA6E4}">
                <adec:decorative xmlns:adec="http://schemas.microsoft.com/office/drawing/2017/decorative" val="1"/>
              </a:ext>
            </a:extLst>
          </p:cNvPr>
          <p:cNvSpPr/>
          <p:nvPr/>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pic>
        <p:nvPicPr>
          <p:cNvPr id="5" name="Picture 4">
            <a:extLst>
              <a:ext uri="{FF2B5EF4-FFF2-40B4-BE49-F238E27FC236}">
                <a16:creationId xmlns:a16="http://schemas.microsoft.com/office/drawing/2014/main" id="{78AB2844-3DA3-624C-A4EA-EF788DB65B9C}"/>
              </a:ext>
              <a:ext uri="{C183D7F6-B498-43B3-948B-1728B52AA6E4}">
                <adec:decorative xmlns:adec="http://schemas.microsoft.com/office/drawing/2017/decorative" val="1"/>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6" name="Text Placeholder 12">
            <a:extLst>
              <a:ext uri="{FF2B5EF4-FFF2-40B4-BE49-F238E27FC236}">
                <a16:creationId xmlns:a16="http://schemas.microsoft.com/office/drawing/2014/main" id="{E9D6FD54-8A66-1A41-8FE2-FE1A7F19DE79}"/>
              </a:ext>
            </a:extLst>
          </p:cNvPr>
          <p:cNvSpPr>
            <a:spLocks noGrp="1"/>
          </p:cNvSpPr>
          <p:nvPr>
            <p:ph type="body" sz="quarter" idx="10" hasCustomPrompt="1"/>
          </p:nvPr>
        </p:nvSpPr>
        <p:spPr>
          <a:xfrm>
            <a:off x="977433" y="383723"/>
            <a:ext cx="10306050" cy="1228725"/>
          </a:xfrm>
        </p:spPr>
        <p:txBody>
          <a:bodyPr anchor="b"/>
          <a:lstStyle>
            <a:lvl1pPr marL="0" indent="0">
              <a:buFontTx/>
              <a:buNone/>
              <a:defRPr sz="4800" b="1" i="0">
                <a:solidFill>
                  <a:schemeClr val="bg1"/>
                </a:solidFill>
                <a:latin typeface="Arial" panose="020B0604020202020204" pitchFamily="34" charset="0"/>
                <a:cs typeface="Arial" panose="020B0604020202020204" pitchFamily="34" charset="0"/>
              </a:defRPr>
            </a:lvl1pPr>
            <a:lvl2pPr>
              <a:defRPr sz="4800" b="1" i="0">
                <a:solidFill>
                  <a:schemeClr val="bg1"/>
                </a:solidFill>
                <a:latin typeface="Arial" panose="020B0604020202020204" pitchFamily="34" charset="0"/>
                <a:cs typeface="Arial" panose="020B0604020202020204" pitchFamily="34" charset="0"/>
              </a:defRPr>
            </a:lvl2pPr>
            <a:lvl3pPr>
              <a:defRPr sz="4800" b="1" i="0">
                <a:solidFill>
                  <a:schemeClr val="bg1"/>
                </a:solidFill>
                <a:latin typeface="Arial" panose="020B0604020202020204" pitchFamily="34" charset="0"/>
                <a:cs typeface="Arial" panose="020B0604020202020204" pitchFamily="34" charset="0"/>
              </a:defRPr>
            </a:lvl3pPr>
            <a:lvl4pPr>
              <a:defRPr sz="4800" b="1" i="0">
                <a:solidFill>
                  <a:schemeClr val="bg1"/>
                </a:solidFill>
                <a:latin typeface="Arial" panose="020B0604020202020204" pitchFamily="34" charset="0"/>
                <a:cs typeface="Arial" panose="020B0604020202020204" pitchFamily="34" charset="0"/>
              </a:defRPr>
            </a:lvl4pPr>
            <a:lvl5pPr>
              <a:defRPr sz="4800" b="1" i="0">
                <a:solidFill>
                  <a:schemeClr val="bg1"/>
                </a:solidFill>
                <a:latin typeface="Arial" panose="020B0604020202020204" pitchFamily="34" charset="0"/>
                <a:cs typeface="Arial" panose="020B0604020202020204" pitchFamily="34" charset="0"/>
              </a:defRPr>
            </a:lvl5pPr>
          </a:lstStyle>
          <a:p>
            <a:pPr lvl="0"/>
            <a:r>
              <a:rPr lang="en-US" dirty="0"/>
              <a:t>Click to edit text styles</a:t>
            </a:r>
          </a:p>
        </p:txBody>
      </p:sp>
      <p:sp>
        <p:nvSpPr>
          <p:cNvPr id="7" name="Rectangle 6">
            <a:extLst>
              <a:ext uri="{FF2B5EF4-FFF2-40B4-BE49-F238E27FC236}">
                <a16:creationId xmlns:a16="http://schemas.microsoft.com/office/drawing/2014/main" id="{110D0A44-501F-D940-81F0-287C61871EA9}"/>
              </a:ext>
              <a:ext uri="{C183D7F6-B498-43B3-948B-1728B52AA6E4}">
                <adec:decorative xmlns:adec="http://schemas.microsoft.com/office/drawing/2017/decorative" val="1"/>
              </a:ext>
            </a:extLst>
          </p:cNvPr>
          <p:cNvSpPr/>
          <p:nvPr/>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8" name="TextBox 7">
            <a:extLst>
              <a:ext uri="{FF2B5EF4-FFF2-40B4-BE49-F238E27FC236}">
                <a16:creationId xmlns:a16="http://schemas.microsoft.com/office/drawing/2014/main" id="{A9EA4189-6EFD-5B46-BDEB-D7BA039C95E4}"/>
              </a:ext>
            </a:extLst>
          </p:cNvPr>
          <p:cNvSpPr txBox="1"/>
          <p:nvPr/>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C1B09D8-6387-0746-827F-BECA47C94032}"/>
              </a:ext>
              <a:ext uri="{C183D7F6-B498-43B3-948B-1728B52AA6E4}">
                <adec:decorative xmlns:adec="http://schemas.microsoft.com/office/drawing/2017/decorative" val="1"/>
              </a:ext>
            </a:extLst>
          </p:cNvPr>
          <p:cNvSpPr txBox="1"/>
          <p:nvPr/>
        </p:nvSpPr>
        <p:spPr>
          <a:xfrm rot="5400000">
            <a:off x="10388678" y="3561727"/>
            <a:ext cx="7418922" cy="295466"/>
          </a:xfrm>
          <a:prstGeom prst="rect">
            <a:avLst/>
          </a:prstGeom>
          <a:noFill/>
        </p:spPr>
        <p:txBody>
          <a:bodyPr wrap="square" rtlCol="0">
            <a:spAutoFit/>
          </a:bodyPr>
          <a:lstStyle/>
          <a:p>
            <a:pPr algn="r"/>
            <a:r>
              <a:rPr lang="en-US" sz="1320" b="1" spc="240" dirty="0">
                <a:latin typeface="Arial" panose="020B0604020202020204" pitchFamily="34" charset="0"/>
                <a:cs typeface="Arial" panose="020B0604020202020204" pitchFamily="34" charset="0"/>
              </a:rPr>
              <a:t>Metropolitan Council</a:t>
            </a:r>
          </a:p>
        </p:txBody>
      </p:sp>
      <p:sp>
        <p:nvSpPr>
          <p:cNvPr id="10" name="Text Placeholder 23">
            <a:extLst>
              <a:ext uri="{FF2B5EF4-FFF2-40B4-BE49-F238E27FC236}">
                <a16:creationId xmlns:a16="http://schemas.microsoft.com/office/drawing/2014/main" id="{D9E1CB86-2424-AF46-B0B1-778B10B1FAAB}"/>
              </a:ext>
            </a:extLst>
          </p:cNvPr>
          <p:cNvSpPr>
            <a:spLocks noGrp="1"/>
          </p:cNvSpPr>
          <p:nvPr>
            <p:ph type="body" sz="quarter" idx="11"/>
          </p:nvPr>
        </p:nvSpPr>
        <p:spPr>
          <a:xfrm>
            <a:off x="5178611" y="2230089"/>
            <a:ext cx="6510916" cy="585788"/>
          </a:xfrm>
        </p:spPr>
        <p:txBody>
          <a:bodyPr/>
          <a:lstStyle>
            <a:lvl1pPr marL="0" indent="0">
              <a:buFontTx/>
              <a:buNone/>
              <a:defRPr sz="2400" b="1" i="0">
                <a:solidFill>
                  <a:srgbClr val="005DAA"/>
                </a:solidFill>
                <a:latin typeface="Arial" panose="020B0604020202020204" pitchFamily="34" charset="0"/>
                <a:cs typeface="Arial" panose="020B0604020202020204" pitchFamily="34" charset="0"/>
              </a:defRPr>
            </a:lvl1pPr>
          </a:lstStyle>
          <a:p>
            <a:pPr lvl="0"/>
            <a:endParaRPr lang="en-US" dirty="0"/>
          </a:p>
        </p:txBody>
      </p:sp>
      <p:sp>
        <p:nvSpPr>
          <p:cNvPr id="11" name="Text Placeholder 25">
            <a:extLst>
              <a:ext uri="{FF2B5EF4-FFF2-40B4-BE49-F238E27FC236}">
                <a16:creationId xmlns:a16="http://schemas.microsoft.com/office/drawing/2014/main" id="{F04E3B83-0CF3-1D41-BD27-49C246AB4CB1}"/>
              </a:ext>
            </a:extLst>
          </p:cNvPr>
          <p:cNvSpPr>
            <a:spLocks noGrp="1"/>
          </p:cNvSpPr>
          <p:nvPr>
            <p:ph type="body" sz="quarter" idx="12" hasCustomPrompt="1"/>
          </p:nvPr>
        </p:nvSpPr>
        <p:spPr>
          <a:xfrm>
            <a:off x="5204010" y="2932740"/>
            <a:ext cx="6068839" cy="1086369"/>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Body copy</a:t>
            </a:r>
          </a:p>
          <a:p>
            <a:pPr lvl="0"/>
            <a:endParaRPr lang="en-US" dirty="0"/>
          </a:p>
        </p:txBody>
      </p:sp>
      <p:sp>
        <p:nvSpPr>
          <p:cNvPr id="12" name="Rectangle 11">
            <a:extLst>
              <a:ext uri="{FF2B5EF4-FFF2-40B4-BE49-F238E27FC236}">
                <a16:creationId xmlns:a16="http://schemas.microsoft.com/office/drawing/2014/main" id="{42D28FB1-21B5-154C-AC9E-909A353220D4}"/>
              </a:ext>
              <a:ext uri="{C183D7F6-B498-43B3-948B-1728B52AA6E4}">
                <adec:decorative xmlns:adec="http://schemas.microsoft.com/office/drawing/2017/decorative" val="1"/>
              </a:ext>
            </a:extLst>
          </p:cNvPr>
          <p:cNvSpPr/>
          <p:nvPr/>
        </p:nvSpPr>
        <p:spPr>
          <a:xfrm>
            <a:off x="0" y="0"/>
            <a:ext cx="326571" cy="326571"/>
          </a:xfrm>
          <a:prstGeom prst="rect">
            <a:avLst/>
          </a:prstGeom>
          <a:solidFill>
            <a:srgbClr val="9D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4" name="Rectangle 13">
            <a:extLst>
              <a:ext uri="{FF2B5EF4-FFF2-40B4-BE49-F238E27FC236}">
                <a16:creationId xmlns:a16="http://schemas.microsoft.com/office/drawing/2014/main" id="{65FDAB5E-6E09-4803-A039-C4AC4BC2770E}"/>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6" name="Picture 15">
            <a:extLst>
              <a:ext uri="{FF2B5EF4-FFF2-40B4-BE49-F238E27FC236}">
                <a16:creationId xmlns:a16="http://schemas.microsoft.com/office/drawing/2014/main" id="{224C52C2-FFD9-4F2A-B271-D6A71B0ADC0A}"/>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17" name="Rectangle 16">
            <a:extLst>
              <a:ext uri="{FF2B5EF4-FFF2-40B4-BE49-F238E27FC236}">
                <a16:creationId xmlns:a16="http://schemas.microsoft.com/office/drawing/2014/main" id="{EE29A559-0B11-43B8-9D20-D658E5F0EE7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CC231721-47A5-4EAD-8449-AE3BA8FE2DC5}"/>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B2F6E7E-C733-4351-B9D8-52A605397572}"/>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dirty="0">
                <a:latin typeface="Arial" panose="020B0604020202020204" pitchFamily="34" charset="0"/>
                <a:cs typeface="Arial" panose="020B0604020202020204" pitchFamily="34" charset="0"/>
              </a:rPr>
              <a:t>Metropolitan Council</a:t>
            </a:r>
          </a:p>
        </p:txBody>
      </p:sp>
      <p:sp>
        <p:nvSpPr>
          <p:cNvPr id="20" name="Rectangle 19">
            <a:extLst>
              <a:ext uri="{FF2B5EF4-FFF2-40B4-BE49-F238E27FC236}">
                <a16:creationId xmlns:a16="http://schemas.microsoft.com/office/drawing/2014/main" id="{B83635F1-F2F6-46BB-AD31-17C811997753}"/>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3" name="Text Placeholder 23">
            <a:extLst>
              <a:ext uri="{FF2B5EF4-FFF2-40B4-BE49-F238E27FC236}">
                <a16:creationId xmlns:a16="http://schemas.microsoft.com/office/drawing/2014/main" id="{6F8D02ED-14D6-194C-B560-FB5737501E65}"/>
              </a:ext>
            </a:extLst>
          </p:cNvPr>
          <p:cNvSpPr>
            <a:spLocks noGrp="1"/>
          </p:cNvSpPr>
          <p:nvPr>
            <p:ph type="body" sz="quarter" idx="13"/>
          </p:nvPr>
        </p:nvSpPr>
        <p:spPr>
          <a:xfrm>
            <a:off x="5256446" y="4604692"/>
            <a:ext cx="6510916" cy="585788"/>
          </a:xfrm>
        </p:spPr>
        <p:txBody>
          <a:bodyPr/>
          <a:lstStyle>
            <a:lvl1pPr marL="0" indent="0">
              <a:buFontTx/>
              <a:buNone/>
              <a:defRPr sz="2400" b="1" i="0">
                <a:solidFill>
                  <a:srgbClr val="005DAA"/>
                </a:solidFill>
                <a:latin typeface="Arial" panose="020B0604020202020204" pitchFamily="34" charset="0"/>
                <a:cs typeface="Arial" panose="020B0604020202020204" pitchFamily="34" charset="0"/>
              </a:defRPr>
            </a:lvl1pPr>
          </a:lstStyle>
          <a:p>
            <a:pPr lvl="0"/>
            <a:endParaRPr lang="en-US" dirty="0"/>
          </a:p>
        </p:txBody>
      </p:sp>
      <p:sp>
        <p:nvSpPr>
          <p:cNvPr id="24" name="Text Placeholder 25">
            <a:extLst>
              <a:ext uri="{FF2B5EF4-FFF2-40B4-BE49-F238E27FC236}">
                <a16:creationId xmlns:a16="http://schemas.microsoft.com/office/drawing/2014/main" id="{E1FEA26E-CDC4-014D-9DF5-B5E866FC14CF}"/>
              </a:ext>
            </a:extLst>
          </p:cNvPr>
          <p:cNvSpPr>
            <a:spLocks noGrp="1"/>
          </p:cNvSpPr>
          <p:nvPr>
            <p:ph type="body" sz="quarter" idx="14" hasCustomPrompt="1"/>
          </p:nvPr>
        </p:nvSpPr>
        <p:spPr>
          <a:xfrm>
            <a:off x="5256446" y="5307343"/>
            <a:ext cx="6068839" cy="1086369"/>
          </a:xfrm>
        </p:spPr>
        <p:txBody>
          <a:bodyPr>
            <a:norm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Body copy</a:t>
            </a:r>
          </a:p>
          <a:p>
            <a:pPr lvl="0"/>
            <a:endParaRPr lang="en-US" dirty="0"/>
          </a:p>
          <a:p>
            <a:pPr lvl="0"/>
            <a:endParaRPr lang="en-US" dirty="0"/>
          </a:p>
        </p:txBody>
      </p:sp>
      <p:sp>
        <p:nvSpPr>
          <p:cNvPr id="34" name="Text Placeholder 33">
            <a:extLst>
              <a:ext uri="{FF2B5EF4-FFF2-40B4-BE49-F238E27FC236}">
                <a16:creationId xmlns:a16="http://schemas.microsoft.com/office/drawing/2014/main" id="{8E762F69-0C7C-5A41-B718-385D87DE9A5C}"/>
              </a:ext>
            </a:extLst>
          </p:cNvPr>
          <p:cNvSpPr>
            <a:spLocks noGrp="1"/>
          </p:cNvSpPr>
          <p:nvPr>
            <p:ph type="body" sz="quarter" idx="15" hasCustomPrompt="1"/>
          </p:nvPr>
        </p:nvSpPr>
        <p:spPr>
          <a:xfrm>
            <a:off x="3550910" y="2230089"/>
            <a:ext cx="1371600" cy="1019175"/>
          </a:xfrm>
        </p:spPr>
        <p:txBody>
          <a:bodyPr>
            <a:noAutofit/>
          </a:bodyPr>
          <a:lstStyle>
            <a:lvl1pPr marL="0" indent="0">
              <a:buNone/>
              <a:defRPr sz="7200" b="1"/>
            </a:lvl1pPr>
          </a:lstStyle>
          <a:p>
            <a:pPr lvl="0"/>
            <a:r>
              <a:rPr lang="en-US" dirty="0"/>
              <a:t>1</a:t>
            </a:r>
          </a:p>
        </p:txBody>
      </p:sp>
      <p:sp>
        <p:nvSpPr>
          <p:cNvPr id="35" name="Text Placeholder 33">
            <a:extLst>
              <a:ext uri="{FF2B5EF4-FFF2-40B4-BE49-F238E27FC236}">
                <a16:creationId xmlns:a16="http://schemas.microsoft.com/office/drawing/2014/main" id="{0DE8D8E1-B945-4B42-9D5F-6376C6B39971}"/>
              </a:ext>
            </a:extLst>
          </p:cNvPr>
          <p:cNvSpPr>
            <a:spLocks noGrp="1"/>
          </p:cNvSpPr>
          <p:nvPr>
            <p:ph type="body" sz="quarter" idx="16" hasCustomPrompt="1"/>
          </p:nvPr>
        </p:nvSpPr>
        <p:spPr>
          <a:xfrm>
            <a:off x="3550910" y="4604692"/>
            <a:ext cx="1371600" cy="1019175"/>
          </a:xfrm>
        </p:spPr>
        <p:txBody>
          <a:bodyPr>
            <a:noAutofit/>
          </a:bodyPr>
          <a:lstStyle>
            <a:lvl1pPr marL="0" indent="0">
              <a:buNone/>
              <a:defRPr sz="7200" b="1"/>
            </a:lvl1pPr>
          </a:lstStyle>
          <a:p>
            <a:pPr lvl="0"/>
            <a:r>
              <a:rPr lang="en-US" dirty="0"/>
              <a:t>2</a:t>
            </a:r>
          </a:p>
        </p:txBody>
      </p:sp>
    </p:spTree>
    <p:extLst>
      <p:ext uri="{BB962C8B-B14F-4D97-AF65-F5344CB8AC3E}">
        <p14:creationId xmlns:p14="http://schemas.microsoft.com/office/powerpoint/2010/main" val="1578299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TS 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414741306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TS column right photo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a:prstGeom prst="rect">
            <a:avLst/>
          </a:prstGeo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5" name="Content Placeholder 4">
            <a:extLst>
              <a:ext uri="{FF2B5EF4-FFF2-40B4-BE49-F238E27FC236}">
                <a16:creationId xmlns:a16="http://schemas.microsoft.com/office/drawing/2014/main" id="{79567F01-7E28-E34F-2150-E95A8E9CB272}"/>
              </a:ext>
            </a:extLst>
          </p:cNvPr>
          <p:cNvSpPr>
            <a:spLocks noGrp="1"/>
          </p:cNvSpPr>
          <p:nvPr>
            <p:ph sz="quarter" idx="13" hasCustomPrompt="1"/>
          </p:nvPr>
        </p:nvSpPr>
        <p:spPr>
          <a:xfrm>
            <a:off x="5219700" y="1704975"/>
            <a:ext cx="8343900" cy="6524625"/>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155668868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TS 1 column left photo wide">
    <p:spTree>
      <p:nvGrpSpPr>
        <p:cNvPr id="1" name=""/>
        <p:cNvGrpSpPr/>
        <p:nvPr/>
      </p:nvGrpSpPr>
      <p:grpSpPr>
        <a:xfrm>
          <a:off x="0" y="0"/>
          <a:ext cx="0" cy="0"/>
          <a:chOff x="0" y="0"/>
          <a:chExt cx="0" cy="0"/>
        </a:xfrm>
      </p:grpSpPr>
      <p:pic>
        <p:nvPicPr>
          <p:cNvPr id="15" name="Picture 14" descr="Metro Transit bus driving in downtown Minneapolis in front of First Avenue club.">
            <a:extLst>
              <a:ext uri="{FF2B5EF4-FFF2-40B4-BE49-F238E27FC236}">
                <a16:creationId xmlns:a16="http://schemas.microsoft.com/office/drawing/2014/main" id="{09090B47-E9E3-6840-A689-16DD769819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698172"/>
            <a:ext cx="5192486" cy="6531428"/>
          </a:xfrm>
          <a:prstGeom prst="rect">
            <a:avLst/>
          </a:prstGeom>
        </p:spPr>
      </p:pic>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E1CB46C6-FDA5-4175-81AD-5D1794FB5046}"/>
              </a:ext>
            </a:extLst>
          </p:cNvPr>
          <p:cNvSpPr>
            <a:spLocks noGrp="1"/>
          </p:cNvSpPr>
          <p:nvPr>
            <p:ph type="title" hasCustomPrompt="1"/>
          </p:nvPr>
        </p:nvSpPr>
        <p:spPr>
          <a:xfrm>
            <a:off x="980015" y="384541"/>
            <a:ext cx="1182158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1828800"/>
            <a:ext cx="6736757" cy="874432"/>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204740864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TS 1 column 1 left photo wide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AFB9A752-30D1-4348-80F3-DEFC8B9C6B32}"/>
              </a:ext>
            </a:extLst>
          </p:cNvPr>
          <p:cNvSpPr>
            <a:spLocks noGrp="1"/>
          </p:cNvSpPr>
          <p:nvPr>
            <p:ph type="title" hasCustomPrompt="1"/>
          </p:nvPr>
        </p:nvSpPr>
        <p:spPr>
          <a:xfrm>
            <a:off x="977432" y="381100"/>
            <a:ext cx="11824167" cy="1228725"/>
          </a:xfrm>
          <a:prstGeom prst="rect">
            <a:avLst/>
          </a:prstGeo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6064842" y="2117444"/>
            <a:ext cx="6736757"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6064843" y="2795598"/>
            <a:ext cx="6736756" cy="4281488"/>
          </a:xfrm>
          <a:prstGeom prst="rect">
            <a:avLst/>
          </a:prstGeo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1" name="Rectangle 20">
            <a:extLst>
              <a:ext uri="{FF2B5EF4-FFF2-40B4-BE49-F238E27FC236}">
                <a16:creationId xmlns:a16="http://schemas.microsoft.com/office/drawing/2014/main" id="{32C797B1-7734-FA48-8F3F-0674961E743E}"/>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F72139AE-01C1-FD46-9168-5E4DEE23EAEE}"/>
              </a:ext>
            </a:extLst>
          </p:cNvPr>
          <p:cNvSpPr>
            <a:spLocks noGrp="1"/>
          </p:cNvSpPr>
          <p:nvPr>
            <p:ph type="pic" sz="quarter" idx="14" hasCustomPrompt="1"/>
          </p:nvPr>
        </p:nvSpPr>
        <p:spPr>
          <a:xfrm>
            <a:off x="0" y="1704814"/>
            <a:ext cx="5191622" cy="6524786"/>
          </a:xfrm>
        </p:spPr>
        <p:txBody>
          <a:bodyPr anchor="t"/>
          <a:lstStyle>
            <a:lvl1pPr marL="0" indent="0" algn="ctr">
              <a:lnSpc>
                <a:spcPct val="100000"/>
              </a:lnSpc>
              <a:buNone/>
              <a:defRPr/>
            </a:lvl1pPr>
          </a:lstStyle>
          <a:p>
            <a:r>
              <a:rPr lang="en-US" dirty="0"/>
              <a:t>Insert picture by clicking icon</a:t>
            </a:r>
          </a:p>
        </p:txBody>
      </p:sp>
    </p:spTree>
    <p:extLst>
      <p:ext uri="{BB962C8B-B14F-4D97-AF65-F5344CB8AC3E}">
        <p14:creationId xmlns:p14="http://schemas.microsoft.com/office/powerpoint/2010/main" val="83875770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TS 1 column 1 left photo thin">
    <p:spTree>
      <p:nvGrpSpPr>
        <p:cNvPr id="1" name=""/>
        <p:cNvGrpSpPr/>
        <p:nvPr/>
      </p:nvGrpSpPr>
      <p:grpSpPr>
        <a:xfrm>
          <a:off x="0" y="0"/>
          <a:ext cx="0" cy="0"/>
          <a:chOff x="0" y="0"/>
          <a:chExt cx="0" cy="0"/>
        </a:xfrm>
      </p:grpSpPr>
      <p:pic>
        <p:nvPicPr>
          <p:cNvPr id="14" name="Picture 13" descr="Light rail train in snow in the city.">
            <a:extLst>
              <a:ext uri="{FF2B5EF4-FFF2-40B4-BE49-F238E27FC236}">
                <a16:creationId xmlns:a16="http://schemas.microsoft.com/office/drawing/2014/main" id="{605555D0-50A5-F34C-A18B-2A8253C498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692876"/>
            <a:ext cx="3162667" cy="6536724"/>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68ECD199-135E-4343-82E2-C44B8AF8CB66}"/>
              </a:ext>
            </a:extLst>
          </p:cNvPr>
          <p:cNvSpPr>
            <a:spLocks noGrp="1"/>
          </p:cNvSpPr>
          <p:nvPr>
            <p:ph type="title" hasCustomPrompt="1"/>
          </p:nvPr>
        </p:nvSpPr>
        <p:spPr>
          <a:xfrm>
            <a:off x="977432" y="380554"/>
            <a:ext cx="11824167"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20" name="Rectangle 19">
            <a:extLst>
              <a:ext uri="{FF2B5EF4-FFF2-40B4-BE49-F238E27FC236}">
                <a16:creationId xmlns:a16="http://schemas.microsoft.com/office/drawing/2014/main" id="{570AE7EF-D2E9-C74D-9DF9-691A061FAAD1}"/>
              </a:ext>
              <a:ext uri="{C183D7F6-B498-43B3-948B-1728B52AA6E4}">
                <adec:decorative xmlns:adec="http://schemas.microsoft.com/office/drawing/2017/decorative" val="1"/>
              </a:ext>
            </a:extLst>
          </p:cNvPr>
          <p:cNvSpPr/>
          <p:nvPr userDrawn="1"/>
        </p:nvSpPr>
        <p:spPr>
          <a:xfrm>
            <a:off x="0" y="5312"/>
            <a:ext cx="326571" cy="326571"/>
          </a:xfrm>
          <a:prstGeom prst="rect">
            <a:avLst/>
          </a:prstGeom>
          <a:solidFill>
            <a:srgbClr val="ED1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05619167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TS 1 column 1 left photo thin placehol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9C3C5912-7637-4923-B012-D13818E572BF}"/>
              </a:ext>
            </a:extLst>
          </p:cNvPr>
          <p:cNvSpPr>
            <a:spLocks noGrp="1"/>
          </p:cNvSpPr>
          <p:nvPr>
            <p:ph type="title" hasCustomPrompt="1"/>
          </p:nvPr>
        </p:nvSpPr>
        <p:spPr>
          <a:xfrm>
            <a:off x="980016" y="383723"/>
            <a:ext cx="11821583" cy="1230153"/>
          </a:xfrm>
          <a:prstGeom prst="rect">
            <a:avLst/>
          </a:prstGeo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3700109" y="2087462"/>
            <a:ext cx="9101490" cy="585788"/>
          </a:xfrm>
          <a:prstGeom prst="rect">
            <a:avLst/>
          </a:prstGeo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3725509" y="2790113"/>
            <a:ext cx="9076090" cy="4281488"/>
          </a:xfrm>
          <a:prstGeom prst="rect">
            <a:avLst/>
          </a:prstGeom>
        </p:spPr>
        <p:txBody>
          <a:bodyPr>
            <a:noAutofit/>
          </a:bodyPr>
          <a:lstStyle>
            <a:lvl1pPr marL="0" indent="0">
              <a:buFontTx/>
              <a:buNone/>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a:p>
            <a:pPr lvl="0"/>
            <a:endParaRPr lang="en-US" dirty="0"/>
          </a:p>
        </p:txBody>
      </p:sp>
      <p:sp>
        <p:nvSpPr>
          <p:cNvPr id="16" name="Rectangle 15">
            <a:extLst>
              <a:ext uri="{FF2B5EF4-FFF2-40B4-BE49-F238E27FC236}">
                <a16:creationId xmlns:a16="http://schemas.microsoft.com/office/drawing/2014/main" id="{682CA349-1C0E-B04E-B9B7-E73EF417E595}"/>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3" name="Picture Placeholder 5">
            <a:extLst>
              <a:ext uri="{FF2B5EF4-FFF2-40B4-BE49-F238E27FC236}">
                <a16:creationId xmlns:a16="http://schemas.microsoft.com/office/drawing/2014/main" id="{5EA1A3CA-9594-F548-B523-9656AF04E3FA}"/>
              </a:ext>
            </a:extLst>
          </p:cNvPr>
          <p:cNvSpPr>
            <a:spLocks noGrp="1"/>
          </p:cNvSpPr>
          <p:nvPr>
            <p:ph type="pic" sz="quarter" idx="14" hasCustomPrompt="1"/>
          </p:nvPr>
        </p:nvSpPr>
        <p:spPr>
          <a:xfrm>
            <a:off x="-8313" y="1702191"/>
            <a:ext cx="3095625" cy="6524786"/>
          </a:xfrm>
        </p:spPr>
        <p:txBody>
          <a:bodyPr anchor="t"/>
          <a:lstStyle>
            <a:lvl1pPr marL="0" indent="0" algn="ctr">
              <a:lnSpc>
                <a:spcPct val="100000"/>
              </a:lnSpc>
              <a:buNone/>
              <a:defRPr/>
            </a:lvl1pPr>
          </a:lstStyle>
          <a:p>
            <a:r>
              <a:rPr lang="en-US" dirty="0"/>
              <a:t>Insert picture by</a:t>
            </a:r>
          </a:p>
          <a:p>
            <a:r>
              <a:rPr lang="en-US" dirty="0"/>
              <a:t>clicking icon</a:t>
            </a:r>
          </a:p>
        </p:txBody>
      </p:sp>
    </p:spTree>
    <p:extLst>
      <p:ext uri="{BB962C8B-B14F-4D97-AF65-F5344CB8AC3E}">
        <p14:creationId xmlns:p14="http://schemas.microsoft.com/office/powerpoint/2010/main" val="2256706471"/>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TS 1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FAB84338-8974-4FAF-A50C-37046A15218E}"/>
              </a:ext>
            </a:extLst>
          </p:cNvPr>
          <p:cNvSpPr>
            <a:spLocks noGrp="1"/>
          </p:cNvSpPr>
          <p:nvPr>
            <p:ph type="title" hasCustomPrompt="1"/>
          </p:nvPr>
        </p:nvSpPr>
        <p:spPr>
          <a:xfrm>
            <a:off x="980253" y="395815"/>
            <a:ext cx="11821347" cy="1228725"/>
          </a:xfrm>
        </p:spPr>
        <p:txBody>
          <a:bodyPr anchor="b">
            <a:noAutofit/>
          </a:bodyPr>
          <a:lstStyle>
            <a:lvl1pPr>
              <a:defRPr sz="4800" b="1">
                <a:solidFill>
                  <a:schemeClr val="bg1"/>
                </a:solidFill>
              </a:defRPr>
            </a:lvl1pPr>
          </a:lstStyle>
          <a:p>
            <a:pPr lvl="0"/>
            <a:r>
              <a:rPr lang="en-US"/>
              <a:t>Slide title to go here</a:t>
            </a:r>
            <a:endParaRPr lang="en-US" noProof="0"/>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1015533" y="2192161"/>
            <a:ext cx="11786067" cy="5857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1002831" y="2886074"/>
            <a:ext cx="11798769" cy="4083799"/>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r>
              <a:rPr lang="en-US" dirty="0"/>
              <a:t> </a:t>
            </a:r>
          </a:p>
          <a:p>
            <a:pPr lvl="0"/>
            <a:endParaRPr lang="en-US" dirty="0"/>
          </a:p>
          <a:p>
            <a:pPr lvl="0"/>
            <a:endParaRPr lang="en-US" dirty="0"/>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73543092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TS 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E6F40E-F87A-E34B-B26C-5902B43942CA}"/>
              </a:ext>
              <a:ext uri="{C183D7F6-B498-43B3-948B-1728B52AA6E4}">
                <adec:decorative xmlns:adec="http://schemas.microsoft.com/office/drawing/2017/decorative" val="1"/>
              </a:ext>
            </a:extLst>
          </p:cNvPr>
          <p:cNvSpPr/>
          <p:nvPr userDrawn="1"/>
        </p:nvSpPr>
        <p:spPr>
          <a:xfrm>
            <a:off x="9328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B8BB59-8F62-5243-98E1-D1DDA3216D9D}"/>
              </a:ext>
              <a:ext uri="{C183D7F6-B498-43B3-948B-1728B52AA6E4}">
                <adec:decorative xmlns:adec="http://schemas.microsoft.com/office/drawing/2017/decorative" val="1"/>
              </a:ext>
            </a:extLst>
          </p:cNvPr>
          <p:cNvSpPr/>
          <p:nvPr userDrawn="1"/>
        </p:nvSpPr>
        <p:spPr>
          <a:xfrm>
            <a:off x="7435229" y="2413000"/>
            <a:ext cx="6121867"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1BCA9CF-0625-409D-992F-1E6AA6FD229F}"/>
              </a:ext>
            </a:extLst>
          </p:cNvPr>
          <p:cNvSpPr>
            <a:spLocks noGrp="1"/>
          </p:cNvSpPr>
          <p:nvPr>
            <p:ph type="title" hasCustomPrompt="1"/>
          </p:nvPr>
        </p:nvSpPr>
        <p:spPr>
          <a:xfrm>
            <a:off x="987739" y="388769"/>
            <a:ext cx="11813861" cy="1235773"/>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4" name="Text Placeholder 3">
            <a:extLst>
              <a:ext uri="{FF2B5EF4-FFF2-40B4-BE49-F238E27FC236}">
                <a16:creationId xmlns:a16="http://schemas.microsoft.com/office/drawing/2014/main" id="{849524CE-9304-8A42-BD76-D60374AB8A8D}"/>
              </a:ext>
            </a:extLst>
          </p:cNvPr>
          <p:cNvSpPr>
            <a:spLocks noGrp="1"/>
          </p:cNvSpPr>
          <p:nvPr>
            <p:ph type="body" sz="quarter" idx="14" hasCustomPrompt="1"/>
          </p:nvPr>
        </p:nvSpPr>
        <p:spPr>
          <a:xfrm>
            <a:off x="1245712" y="2760163"/>
            <a:ext cx="5478784" cy="732337"/>
          </a:xfrm>
          <a:noFill/>
        </p:spPr>
        <p:txBody>
          <a:bodyPr anchor="b">
            <a:noAutofit/>
          </a:bodyPr>
          <a:lstStyle>
            <a:lvl1pPr marL="0" indent="0">
              <a:buFontTx/>
              <a:buNone/>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goes here</a:t>
            </a:r>
          </a:p>
        </p:txBody>
      </p:sp>
      <p:sp>
        <p:nvSpPr>
          <p:cNvPr id="22" name="Text Placeholder 25">
            <a:extLst>
              <a:ext uri="{FF2B5EF4-FFF2-40B4-BE49-F238E27FC236}">
                <a16:creationId xmlns:a16="http://schemas.microsoft.com/office/drawing/2014/main" id="{DA7E4657-B2D8-F042-8406-1FF919016A24}"/>
              </a:ext>
            </a:extLst>
          </p:cNvPr>
          <p:cNvSpPr>
            <a:spLocks noGrp="1"/>
          </p:cNvSpPr>
          <p:nvPr>
            <p:ph type="body" sz="quarter" idx="12" hasCustomPrompt="1"/>
          </p:nvPr>
        </p:nvSpPr>
        <p:spPr>
          <a:xfrm>
            <a:off x="1245711" y="3716498"/>
            <a:ext cx="547878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15" name="Text Placeholder 3">
            <a:extLst>
              <a:ext uri="{FF2B5EF4-FFF2-40B4-BE49-F238E27FC236}">
                <a16:creationId xmlns:a16="http://schemas.microsoft.com/office/drawing/2014/main" id="{51CA5694-0CC4-B843-9078-357D69FAB882}"/>
              </a:ext>
            </a:extLst>
          </p:cNvPr>
          <p:cNvSpPr>
            <a:spLocks noGrp="1"/>
          </p:cNvSpPr>
          <p:nvPr>
            <p:ph type="body" sz="quarter" idx="15" hasCustomPrompt="1"/>
          </p:nvPr>
        </p:nvSpPr>
        <p:spPr>
          <a:xfrm>
            <a:off x="7606348" y="2760163"/>
            <a:ext cx="5689134" cy="732337"/>
          </a:xfrm>
          <a:noFill/>
        </p:spPr>
        <p:txBody>
          <a:bodyPr anchor="b">
            <a:noAutofit/>
          </a:bodyPr>
          <a:lstStyle>
            <a:lvl1pPr marL="0" indent="0">
              <a:buFontTx/>
              <a:buNone/>
              <a:defRPr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Subhead goes here</a:t>
            </a:r>
          </a:p>
        </p:txBody>
      </p:sp>
      <p:sp>
        <p:nvSpPr>
          <p:cNvPr id="23" name="Text Placeholder 25">
            <a:extLst>
              <a:ext uri="{FF2B5EF4-FFF2-40B4-BE49-F238E27FC236}">
                <a16:creationId xmlns:a16="http://schemas.microsoft.com/office/drawing/2014/main" id="{7A0A654F-2CD6-7B48-973D-57A9B02C0DFE}"/>
              </a:ext>
            </a:extLst>
          </p:cNvPr>
          <p:cNvSpPr>
            <a:spLocks noGrp="1"/>
          </p:cNvSpPr>
          <p:nvPr>
            <p:ph type="body" sz="quarter" idx="16" hasCustomPrompt="1"/>
          </p:nvPr>
        </p:nvSpPr>
        <p:spPr>
          <a:xfrm>
            <a:off x="7606348" y="3709460"/>
            <a:ext cx="5689133"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3559439210"/>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TS 3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4952CABF-C0DD-4C93-9495-22DD8FAF2F59}"/>
              </a:ext>
            </a:extLst>
          </p:cNvPr>
          <p:cNvSpPr>
            <a:spLocks noGrp="1"/>
          </p:cNvSpPr>
          <p:nvPr>
            <p:ph type="title" hasCustomPrompt="1"/>
          </p:nvPr>
        </p:nvSpPr>
        <p:spPr>
          <a:xfrm>
            <a:off x="989300" y="396142"/>
            <a:ext cx="11824167" cy="1228725"/>
          </a:xfrm>
          <a:prstGeom prst="rect">
            <a:avLst/>
          </a:prstGeo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6" name="Rectangle 15">
            <a:extLst>
              <a:ext uri="{FF2B5EF4-FFF2-40B4-BE49-F238E27FC236}">
                <a16:creationId xmlns:a16="http://schemas.microsoft.com/office/drawing/2014/main" id="{9D4AD8D6-68CC-5C40-9D67-B541EBCCCB29}"/>
              </a:ext>
              <a:ext uri="{C183D7F6-B498-43B3-948B-1728B52AA6E4}">
                <adec:decorative xmlns:adec="http://schemas.microsoft.com/office/drawing/2017/decorative" val="1"/>
              </a:ext>
            </a:extLst>
          </p:cNvPr>
          <p:cNvSpPr/>
          <p:nvPr userDrawn="1"/>
        </p:nvSpPr>
        <p:spPr>
          <a:xfrm>
            <a:off x="9426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B7AAF-C896-1548-B59C-4E33146A6EAD}"/>
              </a:ext>
              <a:ext uri="{C183D7F6-B498-43B3-948B-1728B52AA6E4}">
                <adec:decorative xmlns:adec="http://schemas.microsoft.com/office/drawing/2017/decorative" val="1"/>
              </a:ext>
            </a:extLst>
          </p:cNvPr>
          <p:cNvSpPr/>
          <p:nvPr userDrawn="1"/>
        </p:nvSpPr>
        <p:spPr>
          <a:xfrm>
            <a:off x="525428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0E28CF-8AB4-144D-9C4B-34DE7302705A}"/>
              </a:ext>
              <a:ext uri="{C183D7F6-B498-43B3-948B-1728B52AA6E4}">
                <adec:decorative xmlns:adec="http://schemas.microsoft.com/office/drawing/2017/decorative" val="1"/>
              </a:ext>
            </a:extLst>
          </p:cNvPr>
          <p:cNvSpPr/>
          <p:nvPr userDrawn="1"/>
        </p:nvSpPr>
        <p:spPr>
          <a:xfrm>
            <a:off x="9565937" y="2542121"/>
            <a:ext cx="3975315" cy="4876800"/>
          </a:xfrm>
          <a:prstGeom prst="rect">
            <a:avLst/>
          </a:prstGeom>
          <a:solidFill>
            <a:srgbClr val="E7F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a:extLst>
              <a:ext uri="{FF2B5EF4-FFF2-40B4-BE49-F238E27FC236}">
                <a16:creationId xmlns:a16="http://schemas.microsoft.com/office/drawing/2014/main" id="{A0F3F35E-BD8A-3C45-B926-260375338A98}"/>
              </a:ext>
            </a:extLst>
          </p:cNvPr>
          <p:cNvSpPr>
            <a:spLocks noGrp="1"/>
          </p:cNvSpPr>
          <p:nvPr>
            <p:ph type="body" sz="quarter" idx="16" hasCustomPrompt="1"/>
          </p:nvPr>
        </p:nvSpPr>
        <p:spPr>
          <a:xfrm>
            <a:off x="12345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a:t>Subhead here</a:t>
            </a:r>
          </a:p>
        </p:txBody>
      </p:sp>
      <p:sp>
        <p:nvSpPr>
          <p:cNvPr id="20" name="Text Placeholder 25">
            <a:extLst>
              <a:ext uri="{FF2B5EF4-FFF2-40B4-BE49-F238E27FC236}">
                <a16:creationId xmlns:a16="http://schemas.microsoft.com/office/drawing/2014/main" id="{F3A24FFD-F342-2948-B817-7CBF27DB9CDB}"/>
              </a:ext>
            </a:extLst>
          </p:cNvPr>
          <p:cNvSpPr>
            <a:spLocks noGrp="1"/>
          </p:cNvSpPr>
          <p:nvPr>
            <p:ph type="body" sz="quarter" idx="12" hasCustomPrompt="1"/>
          </p:nvPr>
        </p:nvSpPr>
        <p:spPr>
          <a:xfrm>
            <a:off x="121107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28" name="Text Placeholder 3">
            <a:extLst>
              <a:ext uri="{FF2B5EF4-FFF2-40B4-BE49-F238E27FC236}">
                <a16:creationId xmlns:a16="http://schemas.microsoft.com/office/drawing/2014/main" id="{5ED06A61-F4D0-AC4C-8E68-652034713325}"/>
              </a:ext>
            </a:extLst>
          </p:cNvPr>
          <p:cNvSpPr>
            <a:spLocks noGrp="1"/>
          </p:cNvSpPr>
          <p:nvPr>
            <p:ph type="body" sz="quarter" idx="18" hasCustomPrompt="1"/>
          </p:nvPr>
        </p:nvSpPr>
        <p:spPr>
          <a:xfrm>
            <a:off x="5501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1" name="Text Placeholder 25">
            <a:extLst>
              <a:ext uri="{FF2B5EF4-FFF2-40B4-BE49-F238E27FC236}">
                <a16:creationId xmlns:a16="http://schemas.microsoft.com/office/drawing/2014/main" id="{D77A6EFA-5F90-B34A-8608-F3195834C4CB}"/>
              </a:ext>
            </a:extLst>
          </p:cNvPr>
          <p:cNvSpPr>
            <a:spLocks noGrp="1"/>
          </p:cNvSpPr>
          <p:nvPr>
            <p:ph type="body" sz="quarter" idx="21" hasCustomPrompt="1"/>
          </p:nvPr>
        </p:nvSpPr>
        <p:spPr>
          <a:xfrm>
            <a:off x="5501761"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
        <p:nvSpPr>
          <p:cNvPr id="31" name="Text Placeholder 3">
            <a:extLst>
              <a:ext uri="{FF2B5EF4-FFF2-40B4-BE49-F238E27FC236}">
                <a16:creationId xmlns:a16="http://schemas.microsoft.com/office/drawing/2014/main" id="{97548173-F8EE-A146-A23E-BF6BF9F65401}"/>
              </a:ext>
            </a:extLst>
          </p:cNvPr>
          <p:cNvSpPr>
            <a:spLocks noGrp="1"/>
          </p:cNvSpPr>
          <p:nvPr>
            <p:ph type="body" sz="quarter" idx="20" hasCustomPrompt="1"/>
          </p:nvPr>
        </p:nvSpPr>
        <p:spPr>
          <a:xfrm>
            <a:off x="9819761" y="2842017"/>
            <a:ext cx="3421384" cy="42753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2800" b="1" i="0">
                <a:latin typeface="Arial" panose="020B0604020202020204" pitchFamily="34" charset="0"/>
                <a:cs typeface="Arial" panose="020B0604020202020204" pitchFamily="34" charset="0"/>
              </a:defRPr>
            </a:lvl1pPr>
            <a:lvl2pPr marL="457200" indent="0">
              <a:buFontTx/>
              <a:buNone/>
              <a:defRPr b="1" i="0">
                <a:latin typeface="Arial" panose="020B0604020202020204" pitchFamily="34" charset="0"/>
                <a:cs typeface="Arial" panose="020B0604020202020204" pitchFamily="34" charset="0"/>
              </a:defRPr>
            </a:lvl2pPr>
            <a:lvl3pPr marL="914400" indent="0">
              <a:buFontTx/>
              <a:buNone/>
              <a:defRPr b="1" i="0">
                <a:latin typeface="Arial" panose="020B0604020202020204" pitchFamily="34" charset="0"/>
                <a:cs typeface="Arial" panose="020B0604020202020204" pitchFamily="34" charset="0"/>
              </a:defRPr>
            </a:lvl3pPr>
            <a:lvl4pPr marL="1371600" indent="0">
              <a:buFontTx/>
              <a:buNone/>
              <a:defRPr b="1" i="0">
                <a:latin typeface="Arial" panose="020B0604020202020204" pitchFamily="34" charset="0"/>
                <a:cs typeface="Arial" panose="020B0604020202020204" pitchFamily="34" charset="0"/>
              </a:defRPr>
            </a:lvl4pPr>
            <a:lvl5pPr marL="1828800" indent="0">
              <a:buFontTx/>
              <a:buNone/>
              <a:defRPr b="1" i="0">
                <a:latin typeface="Arial" panose="020B0604020202020204" pitchFamily="34" charset="0"/>
                <a:cs typeface="Arial" panose="020B0604020202020204" pitchFamily="34" charset="0"/>
              </a:defRPr>
            </a:lvl5pPr>
          </a:lstStyle>
          <a:p>
            <a:pPr lvl="0"/>
            <a:r>
              <a:rPr lang="en-US" dirty="0"/>
              <a:t>Subhead here</a:t>
            </a:r>
          </a:p>
        </p:txBody>
      </p:sp>
      <p:sp>
        <p:nvSpPr>
          <p:cNvPr id="22" name="Text Placeholder 25">
            <a:extLst>
              <a:ext uri="{FF2B5EF4-FFF2-40B4-BE49-F238E27FC236}">
                <a16:creationId xmlns:a16="http://schemas.microsoft.com/office/drawing/2014/main" id="{07BA16AB-1170-3645-B01F-6BB4DA6B6DBC}"/>
              </a:ext>
            </a:extLst>
          </p:cNvPr>
          <p:cNvSpPr>
            <a:spLocks noGrp="1"/>
          </p:cNvSpPr>
          <p:nvPr>
            <p:ph type="body" sz="quarter" idx="22" hasCustomPrompt="1"/>
          </p:nvPr>
        </p:nvSpPr>
        <p:spPr>
          <a:xfrm>
            <a:off x="9831157" y="3480292"/>
            <a:ext cx="3444874" cy="1289455"/>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dirty="0"/>
              <a:t>Click to add text</a:t>
            </a:r>
          </a:p>
          <a:p>
            <a:pPr lvl="0"/>
            <a:endParaRPr lang="en-US" dirty="0"/>
          </a:p>
        </p:txBody>
      </p:sp>
    </p:spTree>
    <p:extLst>
      <p:ext uri="{BB962C8B-B14F-4D97-AF65-F5344CB8AC3E}">
        <p14:creationId xmlns:p14="http://schemas.microsoft.com/office/powerpoint/2010/main" val="162409164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1" name="Content Placeholder 4">
            <a:extLst>
              <a:ext uri="{FF2B5EF4-FFF2-40B4-BE49-F238E27FC236}">
                <a16:creationId xmlns:a16="http://schemas.microsoft.com/office/drawing/2014/main" id="{CA4683EF-D233-6234-A0B6-BDC45A62B7F7}"/>
              </a:ext>
            </a:extLst>
          </p:cNvPr>
          <p:cNvSpPr>
            <a:spLocks noGrp="1"/>
          </p:cNvSpPr>
          <p:nvPr>
            <p:ph sz="quarter" idx="13" hasCustomPrompt="1"/>
          </p:nvPr>
        </p:nvSpPr>
        <p:spPr>
          <a:xfrm>
            <a:off x="914400" y="2057400"/>
            <a:ext cx="12649200" cy="6172200"/>
          </a:xfrm>
        </p:spPr>
        <p:txBody>
          <a:bodyPr/>
          <a:lstStyle>
            <a:lvl1pPr marL="0" indent="0" algn="ctr">
              <a:buNone/>
              <a:defRPr/>
            </a:lvl1pPr>
          </a:lstStyle>
          <a:p>
            <a:r>
              <a:rPr lang="en-US" dirty="0"/>
              <a:t>Insert media by clicking icon </a:t>
            </a:r>
          </a:p>
        </p:txBody>
      </p:sp>
    </p:spTree>
    <p:extLst>
      <p:ext uri="{BB962C8B-B14F-4D97-AF65-F5344CB8AC3E}">
        <p14:creationId xmlns:p14="http://schemas.microsoft.com/office/powerpoint/2010/main" val="20117160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pic>
        <p:nvPicPr>
          <p:cNvPr id="8" name="Picture 7" descr="Bridge over Mississippi river near downtown Saint Paul, Minnesota ">
            <a:extLst>
              <a:ext uri="{FF2B5EF4-FFF2-40B4-BE49-F238E27FC236}">
                <a16:creationId xmlns:a16="http://schemas.microsoft.com/office/drawing/2014/main" id="{BACC443D-2BA0-C649-9F9A-F7FDBEEB941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4630401" cy="8229600"/>
          </a:xfrm>
          <a:prstGeom prst="rect">
            <a:avLst/>
          </a:prstGeom>
        </p:spPr>
      </p:pic>
      <p:sp>
        <p:nvSpPr>
          <p:cNvPr id="9" name="Rectangle 8">
            <a:extLst>
              <a:ext uri="{FF2B5EF4-FFF2-40B4-BE49-F238E27FC236}">
                <a16:creationId xmlns:a16="http://schemas.microsoft.com/office/drawing/2014/main" id="{E943B312-BA70-F045-A857-77EDCD332E8C}"/>
              </a:ext>
              <a:ext uri="{C183D7F6-B498-43B3-948B-1728B52AA6E4}">
                <adec:decorative xmlns:adec="http://schemas.microsoft.com/office/drawing/2017/decorative" val="1"/>
              </a:ext>
            </a:extLst>
          </p:cNvPr>
          <p:cNvSpPr/>
          <p:nvPr userDrawn="1"/>
        </p:nvSpPr>
        <p:spPr>
          <a:xfrm>
            <a:off x="0" y="4951534"/>
            <a:ext cx="14630401" cy="2450592"/>
          </a:xfrm>
          <a:prstGeom prst="rect">
            <a:avLst/>
          </a:prstGeom>
          <a:solidFill>
            <a:srgbClr val="005DAA">
              <a:alpha val="751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Rectangle 9">
            <a:extLst>
              <a:ext uri="{FF2B5EF4-FFF2-40B4-BE49-F238E27FC236}">
                <a16:creationId xmlns:a16="http://schemas.microsoft.com/office/drawing/2014/main" id="{2DC4EBC7-292C-8146-8573-DA4DC12EB2A2}"/>
              </a:ext>
              <a:ext uri="{C183D7F6-B498-43B3-948B-1728B52AA6E4}">
                <adec:decorative xmlns:adec="http://schemas.microsoft.com/office/drawing/2017/decorative" val="1"/>
              </a:ext>
            </a:extLst>
          </p:cNvPr>
          <p:cNvSpPr/>
          <p:nvPr userDrawn="1"/>
        </p:nvSpPr>
        <p:spPr>
          <a:xfrm>
            <a:off x="10081866" y="4948714"/>
            <a:ext cx="3481734" cy="245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1" name="Picture 10" descr="Metropolitan Council logo">
            <a:extLst>
              <a:ext uri="{FF2B5EF4-FFF2-40B4-BE49-F238E27FC236}">
                <a16:creationId xmlns:a16="http://schemas.microsoft.com/office/drawing/2014/main" id="{CAB97230-D4A1-D84D-9956-7FB9D5469707}"/>
              </a:ext>
              <a:ext uri="{C183D7F6-B498-43B3-948B-1728B52AA6E4}">
                <adec:decorative xmlns:adec="http://schemas.microsoft.com/office/drawing/2017/decorative" val="0"/>
              </a:ext>
            </a:extLst>
          </p:cNvPr>
          <p:cNvPicPr>
            <a:picLocks noChangeAspect="1"/>
          </p:cNvPicPr>
          <p:nvPr userDrawn="1"/>
        </p:nvPicPr>
        <p:blipFill>
          <a:blip r:embed="rId3"/>
          <a:stretch>
            <a:fillRect/>
          </a:stretch>
        </p:blipFill>
        <p:spPr>
          <a:xfrm>
            <a:off x="10445729" y="5097127"/>
            <a:ext cx="2779294" cy="1907580"/>
          </a:xfrm>
          <a:prstGeom prst="rect">
            <a:avLst/>
          </a:prstGeom>
        </p:spPr>
      </p:pic>
      <p:sp>
        <p:nvSpPr>
          <p:cNvPr id="7" name="Title 6">
            <a:extLst>
              <a:ext uri="{FF2B5EF4-FFF2-40B4-BE49-F238E27FC236}">
                <a16:creationId xmlns:a16="http://schemas.microsoft.com/office/drawing/2014/main" id="{915CBBBF-4B60-4CA6-8BD5-12A158BB47EE}"/>
              </a:ext>
            </a:extLst>
          </p:cNvPr>
          <p:cNvSpPr>
            <a:spLocks noGrp="1"/>
          </p:cNvSpPr>
          <p:nvPr>
            <p:ph type="title" hasCustomPrompt="1"/>
          </p:nvPr>
        </p:nvSpPr>
        <p:spPr>
          <a:xfrm>
            <a:off x="948258" y="5382217"/>
            <a:ext cx="9010493" cy="829250"/>
          </a:xfrm>
        </p:spPr>
        <p:txBody>
          <a:bodyPr anchor="b">
            <a:noAutofit/>
          </a:bodyPr>
          <a:lstStyle>
            <a:lvl1pPr>
              <a:defRPr sz="4800" b="1">
                <a:solidFill>
                  <a:schemeClr val="bg1"/>
                </a:solidFill>
              </a:defRPr>
            </a:lvl1pPr>
          </a:lstStyle>
          <a:p>
            <a:pPr lvl="0"/>
            <a:r>
              <a:rPr lang="en-US"/>
              <a:t>One-line presentation title</a:t>
            </a:r>
          </a:p>
        </p:txBody>
      </p:sp>
      <p:sp>
        <p:nvSpPr>
          <p:cNvPr id="20" name="Text Placeholder 17">
            <a:extLst>
              <a:ext uri="{FF2B5EF4-FFF2-40B4-BE49-F238E27FC236}">
                <a16:creationId xmlns:a16="http://schemas.microsoft.com/office/drawing/2014/main" id="{23C373A3-5650-A449-B301-05FF206AC123}"/>
              </a:ext>
            </a:extLst>
          </p:cNvPr>
          <p:cNvSpPr>
            <a:spLocks noGrp="1"/>
          </p:cNvSpPr>
          <p:nvPr>
            <p:ph type="body" sz="quarter" idx="11" hasCustomPrompt="1"/>
          </p:nvPr>
        </p:nvSpPr>
        <p:spPr>
          <a:xfrm>
            <a:off x="948258" y="6324154"/>
            <a:ext cx="9010493" cy="826512"/>
          </a:xfrm>
        </p:spPr>
        <p:txBody>
          <a:bodyPr>
            <a:no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stStyle>
          <a:p>
            <a:pPr lvl="0"/>
            <a:r>
              <a:rPr lang="en-US"/>
              <a:t>Subhead</a:t>
            </a:r>
          </a:p>
        </p:txBody>
      </p:sp>
      <p:sp>
        <p:nvSpPr>
          <p:cNvPr id="21" name="Text Placeholder 17">
            <a:extLst>
              <a:ext uri="{FF2B5EF4-FFF2-40B4-BE49-F238E27FC236}">
                <a16:creationId xmlns:a16="http://schemas.microsoft.com/office/drawing/2014/main" id="{B5760008-F588-264E-B29C-E95FFF6AE952}"/>
              </a:ext>
            </a:extLst>
          </p:cNvPr>
          <p:cNvSpPr>
            <a:spLocks noGrp="1"/>
          </p:cNvSpPr>
          <p:nvPr>
            <p:ph type="body" sz="quarter" idx="12" hasCustomPrompt="1"/>
          </p:nvPr>
        </p:nvSpPr>
        <p:spPr>
          <a:xfrm>
            <a:off x="5906125" y="7558862"/>
            <a:ext cx="7657475" cy="381446"/>
          </a:xfrm>
        </p:spPr>
        <p:txBody>
          <a:bodyPr>
            <a:noAutofit/>
          </a:bodyPr>
          <a:lstStyle>
            <a:lvl1pPr marL="0" indent="0" algn="r">
              <a:buFontTx/>
              <a:buNone/>
              <a:defRPr sz="1800" b="1" i="0">
                <a:solidFill>
                  <a:schemeClr val="bg1"/>
                </a:solidFill>
                <a:latin typeface="Arial" panose="020B0604020202020204" pitchFamily="34" charset="0"/>
                <a:cs typeface="Arial" panose="020B0604020202020204" pitchFamily="34" charset="0"/>
              </a:defRPr>
            </a:lvl1pPr>
          </a:lstStyle>
          <a:p>
            <a:pPr lvl="0"/>
            <a:r>
              <a:rPr lang="en-US"/>
              <a:t>Month </a:t>
            </a:r>
            <a:r>
              <a:rPr lang="en-US" err="1"/>
              <a:t>YYYY</a:t>
            </a:r>
            <a:r>
              <a:rPr lang="en-US"/>
              <a:t>    Presenter Name    metrocouncil.org</a:t>
            </a:r>
          </a:p>
        </p:txBody>
      </p:sp>
    </p:spTree>
    <p:extLst>
      <p:ext uri="{BB962C8B-B14F-4D97-AF65-F5344CB8AC3E}">
        <p14:creationId xmlns:p14="http://schemas.microsoft.com/office/powerpoint/2010/main" val="2597331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MTS 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4E279B-3191-7A4E-94B9-2A9198D81B53}"/>
              </a:ext>
              <a:ext uri="{C183D7F6-B498-43B3-948B-1728B52AA6E4}">
                <adec:decorative xmlns:adec="http://schemas.microsoft.com/office/drawing/2017/decorative" val="1"/>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2" name="Title 1">
            <a:extLst>
              <a:ext uri="{FF2B5EF4-FFF2-40B4-BE49-F238E27FC236}">
                <a16:creationId xmlns:a16="http://schemas.microsoft.com/office/drawing/2014/main" id="{8407CA76-7318-45CD-A111-80D54C5890CE}"/>
              </a:ext>
            </a:extLst>
          </p:cNvPr>
          <p:cNvSpPr>
            <a:spLocks noGrp="1"/>
          </p:cNvSpPr>
          <p:nvPr>
            <p:ph type="title" hasCustomPrompt="1"/>
          </p:nvPr>
        </p:nvSpPr>
        <p:spPr>
          <a:xfrm>
            <a:off x="985000" y="388769"/>
            <a:ext cx="11816600" cy="1231625"/>
          </a:xfrm>
        </p:spPr>
        <p:txBody>
          <a:bodyPr anchor="b">
            <a:noAutofit/>
          </a:bodyPr>
          <a:lstStyle>
            <a:lvl1pPr>
              <a:defRPr sz="4800" b="1">
                <a:solidFill>
                  <a:schemeClr val="bg1"/>
                </a:solidFill>
              </a:defRPr>
            </a:lvl1pPr>
          </a:lstStyle>
          <a:p>
            <a:pPr lvl="0"/>
            <a:r>
              <a:rPr lang="en-US" dirty="0"/>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14" name="Rectangle 13">
            <a:extLst>
              <a:ext uri="{FF2B5EF4-FFF2-40B4-BE49-F238E27FC236}">
                <a16:creationId xmlns:a16="http://schemas.microsoft.com/office/drawing/2014/main" id="{3F12A0CD-52DE-1B42-9176-C86BCB308157}"/>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326014521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576">
          <p15:clr>
            <a:srgbClr val="FBAE40"/>
          </p15:clr>
        </p15:guide>
        <p15:guide id="5" pos="3456">
          <p15:clr>
            <a:srgbClr val="FBAE40"/>
          </p15:clr>
        </p15:guide>
        <p15:guide id="6" pos="2304">
          <p15:clr>
            <a:srgbClr val="FBAE40"/>
          </p15:clr>
        </p15:guide>
        <p15:guide id="7" pos="1152">
          <p15:clr>
            <a:srgbClr val="FBAE40"/>
          </p15:clr>
        </p15:guide>
        <p15:guide id="8" pos="5760">
          <p15:clr>
            <a:srgbClr val="FBAE40"/>
          </p15:clr>
        </p15:guide>
        <p15:guide id="9" pos="6912">
          <p15:clr>
            <a:srgbClr val="FBAE40"/>
          </p15:clr>
        </p15:guide>
        <p15:guide id="10" pos="8064">
          <p15:clr>
            <a:srgbClr val="FBAE40"/>
          </p15:clr>
        </p15:guide>
        <p15:guide id="11" orient="horz" pos="1296">
          <p15:clr>
            <a:srgbClr val="FBAE40"/>
          </p15:clr>
        </p15:guide>
        <p15:guide id="12" orient="horz" pos="388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C98D8-BAA0-DF40-9C81-E8AA0DB9AFE8}"/>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TextBox 6">
            <a:extLst>
              <a:ext uri="{FF2B5EF4-FFF2-40B4-BE49-F238E27FC236}">
                <a16:creationId xmlns:a16="http://schemas.microsoft.com/office/drawing/2014/main" id="{A0AB4943-3134-9E4B-9622-795F8A220D7C}"/>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BAB42D2-87A9-314C-AD8C-4365A0013F90}"/>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 name="Title 1">
            <a:extLst>
              <a:ext uri="{FF2B5EF4-FFF2-40B4-BE49-F238E27FC236}">
                <a16:creationId xmlns:a16="http://schemas.microsoft.com/office/drawing/2014/main" id="{1CA172F3-9095-42DB-9420-066972D3B664}"/>
              </a:ext>
            </a:extLst>
          </p:cNvPr>
          <p:cNvSpPr>
            <a:spLocks noGrp="1"/>
          </p:cNvSpPr>
          <p:nvPr>
            <p:ph type="title" hasCustomPrompt="1"/>
          </p:nvPr>
        </p:nvSpPr>
        <p:spPr>
          <a:xfrm>
            <a:off x="9835640" y="-1436376"/>
            <a:ext cx="4410232" cy="1047751"/>
          </a:xfrm>
        </p:spPr>
        <p:txBody>
          <a:bodyPr/>
          <a:lstStyle>
            <a:lvl1pPr>
              <a:defRPr/>
            </a:lvl1pPr>
          </a:lstStyle>
          <a:p>
            <a:r>
              <a:rPr lang="en-US"/>
              <a:t>Edit hidden title</a:t>
            </a:r>
          </a:p>
        </p:txBody>
      </p:sp>
      <p:grpSp>
        <p:nvGrpSpPr>
          <p:cNvPr id="9" name="Group 8">
            <a:extLst>
              <a:ext uri="{FF2B5EF4-FFF2-40B4-BE49-F238E27FC236}">
                <a16:creationId xmlns:a16="http://schemas.microsoft.com/office/drawing/2014/main" id="{6BF15881-E074-D741-8788-F7549BDB3E49}"/>
              </a:ext>
            </a:extLst>
          </p:cNvPr>
          <p:cNvGrpSpPr/>
          <p:nvPr userDrawn="1"/>
        </p:nvGrpSpPr>
        <p:grpSpPr>
          <a:xfrm>
            <a:off x="1364151" y="-1198130"/>
            <a:ext cx="8089009" cy="685740"/>
            <a:chOff x="2492994" y="2126192"/>
            <a:chExt cx="8089009" cy="685740"/>
          </a:xfrm>
        </p:grpSpPr>
        <p:sp>
          <p:nvSpPr>
            <p:cNvPr id="10" name="Rectangle 9">
              <a:extLst>
                <a:ext uri="{FF2B5EF4-FFF2-40B4-BE49-F238E27FC236}">
                  <a16:creationId xmlns:a16="http://schemas.microsoft.com/office/drawing/2014/main" id="{60215669-DADC-DA45-9C83-5F7BD8AB3A1C}"/>
                </a:ext>
              </a:extLst>
            </p:cNvPr>
            <p:cNvSpPr/>
            <p:nvPr/>
          </p:nvSpPr>
          <p:spPr>
            <a:xfrm>
              <a:off x="2577627" y="2126192"/>
              <a:ext cx="1600200" cy="2743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4EDFFE1-AEE5-DE40-BAC8-FE728DCBF844}"/>
                </a:ext>
              </a:extLst>
            </p:cNvPr>
            <p:cNvSpPr txBox="1"/>
            <p:nvPr/>
          </p:nvSpPr>
          <p:spPr>
            <a:xfrm>
              <a:off x="2492994" y="2411822"/>
              <a:ext cx="1290626" cy="384204"/>
            </a:xfrm>
            <a:prstGeom prst="rect">
              <a:avLst/>
            </a:prstGeom>
            <a:noFill/>
          </p:spPr>
          <p:txBody>
            <a:bodyPr wrap="square" rtlCol="0">
              <a:spAutoFit/>
            </a:bodyPr>
            <a:lstStyle/>
            <a:p>
              <a:r>
                <a:rPr lang="en-US" sz="1000" dirty="0"/>
                <a:t>Primary</a:t>
              </a:r>
              <a:br>
                <a:rPr lang="en-US" sz="1000" dirty="0"/>
              </a:br>
              <a:r>
                <a:rPr lang="en-US" sz="1000" dirty="0"/>
                <a:t>RGB 0/93/170</a:t>
              </a:r>
            </a:p>
          </p:txBody>
        </p:sp>
        <p:sp>
          <p:nvSpPr>
            <p:cNvPr id="12" name="Rectangle 11">
              <a:extLst>
                <a:ext uri="{FF2B5EF4-FFF2-40B4-BE49-F238E27FC236}">
                  <a16:creationId xmlns:a16="http://schemas.microsoft.com/office/drawing/2014/main" id="{9F93C790-26BF-2B41-AA12-5400DC96318A}"/>
                </a:ext>
              </a:extLst>
            </p:cNvPr>
            <p:cNvSpPr/>
            <p:nvPr/>
          </p:nvSpPr>
          <p:spPr>
            <a:xfrm>
              <a:off x="4180545" y="2126192"/>
              <a:ext cx="1600200" cy="274320"/>
            </a:xfrm>
            <a:prstGeom prst="rect">
              <a:avLst/>
            </a:prstGeom>
            <a:solidFill>
              <a:srgbClr val="6C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658A6B0-F11C-4743-8B88-F5DB0699614D}"/>
                </a:ext>
              </a:extLst>
            </p:cNvPr>
            <p:cNvSpPr txBox="1"/>
            <p:nvPr/>
          </p:nvSpPr>
          <p:spPr>
            <a:xfrm>
              <a:off x="4097668" y="2411822"/>
              <a:ext cx="1290626" cy="400110"/>
            </a:xfrm>
            <a:prstGeom prst="rect">
              <a:avLst/>
            </a:prstGeom>
            <a:noFill/>
            <a:ln>
              <a:noFill/>
            </a:ln>
          </p:spPr>
          <p:txBody>
            <a:bodyPr wrap="square" rtlCol="0">
              <a:spAutoFit/>
            </a:bodyPr>
            <a:lstStyle/>
            <a:p>
              <a:r>
                <a:rPr lang="en-US" sz="1000" dirty="0"/>
                <a:t>2</a:t>
              </a:r>
              <a:r>
                <a:rPr lang="en-US" sz="1000" baseline="30000" dirty="0"/>
                <a:t>nd</a:t>
              </a:r>
              <a:r>
                <a:rPr lang="en-US" sz="1000" dirty="0"/>
                <a:t>/Community</a:t>
              </a:r>
              <a:br>
                <a:rPr lang="en-US" sz="1000" dirty="0"/>
              </a:br>
              <a:r>
                <a:rPr lang="en-US" sz="1000" dirty="0"/>
                <a:t>RGB 120/162/47</a:t>
              </a:r>
            </a:p>
          </p:txBody>
        </p:sp>
        <p:sp>
          <p:nvSpPr>
            <p:cNvPr id="14" name="Rectangle 13">
              <a:extLst>
                <a:ext uri="{FF2B5EF4-FFF2-40B4-BE49-F238E27FC236}">
                  <a16:creationId xmlns:a16="http://schemas.microsoft.com/office/drawing/2014/main" id="{DD8116AF-9573-4C4D-8B66-0DC304710DE6}"/>
                </a:ext>
              </a:extLst>
            </p:cNvPr>
            <p:cNvSpPr/>
            <p:nvPr/>
          </p:nvSpPr>
          <p:spPr>
            <a:xfrm>
              <a:off x="5779051" y="2126192"/>
              <a:ext cx="1600200" cy="274320"/>
            </a:xfrm>
            <a:prstGeom prst="rect">
              <a:avLst/>
            </a:prstGeom>
            <a:solidFill>
              <a:srgbClr val="EE3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4E310E7-741B-E64C-830E-9C955AB42403}"/>
                </a:ext>
              </a:extLst>
            </p:cNvPr>
            <p:cNvSpPr txBox="1"/>
            <p:nvPr/>
          </p:nvSpPr>
          <p:spPr>
            <a:xfrm>
              <a:off x="5711164" y="2411822"/>
              <a:ext cx="1290626" cy="400110"/>
            </a:xfrm>
            <a:prstGeom prst="rect">
              <a:avLst/>
            </a:prstGeom>
            <a:noFill/>
          </p:spPr>
          <p:txBody>
            <a:bodyPr wrap="square" rtlCol="0">
              <a:spAutoFit/>
            </a:bodyPr>
            <a:lstStyle/>
            <a:p>
              <a:r>
                <a:rPr lang="en-US" sz="1000" dirty="0"/>
                <a:t>2</a:t>
              </a:r>
              <a:r>
                <a:rPr lang="en-US" sz="1000" baseline="30000" dirty="0"/>
                <a:t>nd</a:t>
              </a:r>
              <a:r>
                <a:rPr lang="en-US" sz="1000" dirty="0"/>
                <a:t>/Metro Transit</a:t>
              </a:r>
              <a:br>
                <a:rPr lang="en-US" sz="1000" dirty="0"/>
              </a:br>
              <a:r>
                <a:rPr lang="en-US" sz="1000" dirty="0"/>
                <a:t>RGB 238/49/36</a:t>
              </a:r>
            </a:p>
          </p:txBody>
        </p:sp>
        <p:sp>
          <p:nvSpPr>
            <p:cNvPr id="16" name="Rectangle 15">
              <a:extLst>
                <a:ext uri="{FF2B5EF4-FFF2-40B4-BE49-F238E27FC236}">
                  <a16:creationId xmlns:a16="http://schemas.microsoft.com/office/drawing/2014/main" id="{1396B5F4-30F4-E544-BEDB-C998A39D2C09}"/>
                </a:ext>
              </a:extLst>
            </p:cNvPr>
            <p:cNvSpPr/>
            <p:nvPr/>
          </p:nvSpPr>
          <p:spPr>
            <a:xfrm>
              <a:off x="7374473" y="2126192"/>
              <a:ext cx="1600200" cy="275051"/>
            </a:xfrm>
            <a:prstGeom prst="rect">
              <a:avLst/>
            </a:prstGeom>
            <a:solidFill>
              <a:srgbClr val="00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805827C-C451-0B44-8089-B79225C350BE}"/>
                </a:ext>
              </a:extLst>
            </p:cNvPr>
            <p:cNvSpPr txBox="1"/>
            <p:nvPr/>
          </p:nvSpPr>
          <p:spPr>
            <a:xfrm>
              <a:off x="7309672" y="2411822"/>
              <a:ext cx="1290626" cy="384204"/>
            </a:xfrm>
            <a:prstGeom prst="rect">
              <a:avLst/>
            </a:prstGeom>
            <a:noFill/>
            <a:ln>
              <a:noFill/>
            </a:ln>
          </p:spPr>
          <p:txBody>
            <a:bodyPr wrap="square" rtlCol="0">
              <a:spAutoFit/>
            </a:bodyPr>
            <a:lstStyle/>
            <a:p>
              <a:r>
                <a:rPr lang="en-US" sz="1000" dirty="0"/>
                <a:t>2</a:t>
              </a:r>
              <a:r>
                <a:rPr lang="en-US" sz="1000" baseline="30000" dirty="0"/>
                <a:t>nd</a:t>
              </a:r>
              <a:r>
                <a:rPr lang="en-US" sz="1000" dirty="0"/>
                <a:t>/Environmental</a:t>
              </a:r>
              <a:br>
                <a:rPr lang="en-US" sz="1000" dirty="0"/>
              </a:br>
              <a:r>
                <a:rPr lang="en-US" sz="1000" dirty="0"/>
                <a:t>RGB 0/154/199</a:t>
              </a:r>
            </a:p>
          </p:txBody>
        </p:sp>
        <p:sp>
          <p:nvSpPr>
            <p:cNvPr id="18" name="Rectangle 17">
              <a:extLst>
                <a:ext uri="{FF2B5EF4-FFF2-40B4-BE49-F238E27FC236}">
                  <a16:creationId xmlns:a16="http://schemas.microsoft.com/office/drawing/2014/main" id="{DE310923-FC7B-0B4F-864F-CBC5477C4CF8}"/>
                </a:ext>
              </a:extLst>
            </p:cNvPr>
            <p:cNvSpPr/>
            <p:nvPr userDrawn="1"/>
          </p:nvSpPr>
          <p:spPr>
            <a:xfrm>
              <a:off x="8981803" y="2126192"/>
              <a:ext cx="1600200" cy="274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6F23D32-3A9C-ED4D-A4C3-FA9D13DCE618}"/>
                </a:ext>
              </a:extLst>
            </p:cNvPr>
            <p:cNvSpPr txBox="1"/>
            <p:nvPr userDrawn="1"/>
          </p:nvSpPr>
          <p:spPr>
            <a:xfrm>
              <a:off x="8991600" y="2411822"/>
              <a:ext cx="1290626" cy="400110"/>
            </a:xfrm>
            <a:prstGeom prst="rect">
              <a:avLst/>
            </a:prstGeom>
            <a:noFill/>
            <a:ln>
              <a:noFill/>
            </a:ln>
          </p:spPr>
          <p:txBody>
            <a:bodyPr wrap="square" rtlCol="0">
              <a:spAutoFit/>
            </a:bodyPr>
            <a:lstStyle/>
            <a:p>
              <a:r>
                <a:rPr lang="en-US" sz="1000" dirty="0"/>
                <a:t>Black</a:t>
              </a:r>
              <a:br>
                <a:rPr lang="en-US" sz="1000" dirty="0"/>
              </a:br>
              <a:r>
                <a:rPr lang="en-US" sz="1000" dirty="0"/>
                <a:t>RGB 0/0/0</a:t>
              </a:r>
            </a:p>
          </p:txBody>
        </p:sp>
      </p:grpSp>
    </p:spTree>
    <p:extLst>
      <p:ext uri="{BB962C8B-B14F-4D97-AF65-F5344CB8AC3E}">
        <p14:creationId xmlns:p14="http://schemas.microsoft.com/office/powerpoint/2010/main" val="11469993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1">
    <p:spTree>
      <p:nvGrpSpPr>
        <p:cNvPr id="1" name=""/>
        <p:cNvGrpSpPr/>
        <p:nvPr/>
      </p:nvGrpSpPr>
      <p:grpSpPr>
        <a:xfrm>
          <a:off x="0" y="0"/>
          <a:ext cx="0" cy="0"/>
          <a:chOff x="0" y="0"/>
          <a:chExt cx="0" cy="0"/>
        </a:xfrm>
      </p:grpSpPr>
      <p:pic>
        <p:nvPicPr>
          <p:cNvPr id="7" name="Picture 6" descr="Outdoors photograph of Minneapolis Flour Mill district on the Mississippi river">
            <a:extLst>
              <a:ext uri="{FF2B5EF4-FFF2-40B4-BE49-F238E27FC236}">
                <a16:creationId xmlns:a16="http://schemas.microsoft.com/office/drawing/2014/main" id="{2ED7BE3C-05C0-C74C-B2CE-16818CF0B1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353300" cy="8229600"/>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22230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70390"/>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dirty="0"/>
              <a:t>FirstName </a:t>
            </a:r>
            <a:r>
              <a:rPr lang="en-US" dirty="0" err="1"/>
              <a:t>LastName</a:t>
            </a:r>
            <a:endParaRPr lang="en-US" dirty="0"/>
          </a:p>
        </p:txBody>
      </p:sp>
      <p:sp>
        <p:nvSpPr>
          <p:cNvPr id="5" name="Text Placeholder 4">
            <a:extLst>
              <a:ext uri="{FF2B5EF4-FFF2-40B4-BE49-F238E27FC236}">
                <a16:creationId xmlns:a16="http://schemas.microsoft.com/office/drawing/2014/main" id="{393876DD-8E58-4282-9A87-8BFBCF644078}"/>
              </a:ext>
            </a:extLst>
          </p:cNvPr>
          <p:cNvSpPr>
            <a:spLocks noGrp="1"/>
          </p:cNvSpPr>
          <p:nvPr>
            <p:ph type="body" sz="quarter" idx="11" hasCustomPrompt="1"/>
          </p:nvPr>
        </p:nvSpPr>
        <p:spPr>
          <a:xfrm>
            <a:off x="7966074" y="3267182"/>
            <a:ext cx="5597525" cy="1171575"/>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19632242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pic>
        <p:nvPicPr>
          <p:cNvPr id="7" name="Picture 6" descr="Scenic fall trees along Missiissippi River near Hastings.">
            <a:extLst>
              <a:ext uri="{FF2B5EF4-FFF2-40B4-BE49-F238E27FC236}">
                <a16:creationId xmlns:a16="http://schemas.microsoft.com/office/drawing/2014/main" id="{A628BA88-5E51-7448-A8FE-9526BF1717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7353299" cy="8229600"/>
          </a:xfrm>
          <a:prstGeom prst="rect">
            <a:avLst/>
          </a:prstGeom>
        </p:spPr>
      </p:pic>
      <p:sp>
        <p:nvSpPr>
          <p:cNvPr id="2" name="Title 1">
            <a:extLst>
              <a:ext uri="{FF2B5EF4-FFF2-40B4-BE49-F238E27FC236}">
                <a16:creationId xmlns:a16="http://schemas.microsoft.com/office/drawing/2014/main" id="{35837201-AECA-4410-A7EF-46FA74D953F1}"/>
              </a:ext>
            </a:extLst>
          </p:cNvPr>
          <p:cNvSpPr>
            <a:spLocks noGrp="1"/>
          </p:cNvSpPr>
          <p:nvPr>
            <p:ph type="title" hasCustomPrompt="1"/>
          </p:nvPr>
        </p:nvSpPr>
        <p:spPr>
          <a:xfrm rot="5400000">
            <a:off x="2252662" y="3319464"/>
            <a:ext cx="8229600"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11" name="Rectangle 10">
            <a:extLst>
              <a:ext uri="{FF2B5EF4-FFF2-40B4-BE49-F238E27FC236}">
                <a16:creationId xmlns:a16="http://schemas.microsoft.com/office/drawing/2014/main" id="{7E92CD20-5BFD-B147-9A98-4DBA544D273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3" name="Picture 12">
            <a:extLst>
              <a:ext uri="{FF2B5EF4-FFF2-40B4-BE49-F238E27FC236}">
                <a16:creationId xmlns:a16="http://schemas.microsoft.com/office/drawing/2014/main" id="{04550611-BAFC-554D-9CEF-03C287FFBEB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4" name="Text Placeholder 3">
            <a:extLst>
              <a:ext uri="{FF2B5EF4-FFF2-40B4-BE49-F238E27FC236}">
                <a16:creationId xmlns:a16="http://schemas.microsoft.com/office/drawing/2014/main" id="{8FA0AAAE-3EDF-437B-8677-3F8F37B5666D}"/>
              </a:ext>
            </a:extLst>
          </p:cNvPr>
          <p:cNvSpPr>
            <a:spLocks noGrp="1"/>
          </p:cNvSpPr>
          <p:nvPr>
            <p:ph type="body" sz="quarter" idx="11" hasCustomPrompt="1"/>
          </p:nvPr>
        </p:nvSpPr>
        <p:spPr>
          <a:xfrm>
            <a:off x="7966074" y="1658410"/>
            <a:ext cx="5597525" cy="345051"/>
          </a:xfrm>
        </p:spPr>
        <p:txBody>
          <a:bodyPr>
            <a:normAutofit/>
          </a:bodyPr>
          <a:lstStyle>
            <a:lvl1pPr marL="0" indent="0">
              <a:buNone/>
              <a:defRPr sz="1800" b="1">
                <a:solidFill>
                  <a:srgbClr val="005DAA"/>
                </a:solidFill>
              </a:defRPr>
            </a:lvl1pPr>
          </a:lstStyle>
          <a:p>
            <a:pPr lvl="0"/>
            <a:r>
              <a:rPr lang="en-US"/>
              <a:t>FirstName </a:t>
            </a:r>
            <a:r>
              <a:rPr lang="en-US" err="1"/>
              <a:t>LastName</a:t>
            </a:r>
            <a:endParaRPr lang="en-US"/>
          </a:p>
        </p:txBody>
      </p:sp>
      <p:sp>
        <p:nvSpPr>
          <p:cNvPr id="6" name="Text Placeholder 5">
            <a:extLst>
              <a:ext uri="{FF2B5EF4-FFF2-40B4-BE49-F238E27FC236}">
                <a16:creationId xmlns:a16="http://schemas.microsoft.com/office/drawing/2014/main" id="{50B27D6D-679F-4087-8556-AC6A6CCA5E39}"/>
              </a:ext>
            </a:extLst>
          </p:cNvPr>
          <p:cNvSpPr>
            <a:spLocks noGrp="1"/>
          </p:cNvSpPr>
          <p:nvPr>
            <p:ph type="body" sz="quarter" idx="12" hasCustomPrompt="1"/>
          </p:nvPr>
        </p:nvSpPr>
        <p:spPr>
          <a:xfrm>
            <a:off x="7966075" y="2033856"/>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
        <p:nvSpPr>
          <p:cNvPr id="12" name="Text Placeholder 3">
            <a:extLst>
              <a:ext uri="{FF2B5EF4-FFF2-40B4-BE49-F238E27FC236}">
                <a16:creationId xmlns:a16="http://schemas.microsoft.com/office/drawing/2014/main" id="{1CF604AF-F2E6-4800-9EEA-9B289B1EC20A}"/>
              </a:ext>
            </a:extLst>
          </p:cNvPr>
          <p:cNvSpPr>
            <a:spLocks noGrp="1"/>
          </p:cNvSpPr>
          <p:nvPr>
            <p:ph type="body" sz="quarter" idx="13" hasCustomPrompt="1"/>
          </p:nvPr>
        </p:nvSpPr>
        <p:spPr>
          <a:xfrm>
            <a:off x="7966073" y="3412157"/>
            <a:ext cx="5597525" cy="345051"/>
          </a:xfrm>
        </p:spPr>
        <p:txBody>
          <a:bodyPr>
            <a:normAutofit/>
          </a:bodyPr>
          <a:lstStyle>
            <a:lvl1pPr marL="0" indent="0">
              <a:buNone/>
              <a:defRPr sz="1800" b="1">
                <a:solidFill>
                  <a:srgbClr val="005DAA"/>
                </a:solidFill>
              </a:defRPr>
            </a:lvl1pPr>
          </a:lstStyle>
          <a:p>
            <a:pPr lvl="0"/>
            <a:r>
              <a:rPr lang="en-US" dirty="0"/>
              <a:t>FirstName </a:t>
            </a:r>
            <a:r>
              <a:rPr lang="en-US" dirty="0" err="1"/>
              <a:t>LastName</a:t>
            </a:r>
            <a:endParaRPr lang="en-US" dirty="0"/>
          </a:p>
        </p:txBody>
      </p:sp>
      <p:sp>
        <p:nvSpPr>
          <p:cNvPr id="14" name="Text Placeholder 5">
            <a:extLst>
              <a:ext uri="{FF2B5EF4-FFF2-40B4-BE49-F238E27FC236}">
                <a16:creationId xmlns:a16="http://schemas.microsoft.com/office/drawing/2014/main" id="{760C24DE-D322-443A-912E-66A6C690CB98}"/>
              </a:ext>
            </a:extLst>
          </p:cNvPr>
          <p:cNvSpPr>
            <a:spLocks noGrp="1"/>
          </p:cNvSpPr>
          <p:nvPr>
            <p:ph type="body" sz="quarter" idx="14" hasCustomPrompt="1"/>
          </p:nvPr>
        </p:nvSpPr>
        <p:spPr>
          <a:xfrm>
            <a:off x="7966074" y="3777329"/>
            <a:ext cx="5597525" cy="1038118"/>
          </a:xfrm>
        </p:spPr>
        <p:txBody>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36111463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Placeholder">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C51C614-E1B3-574C-AE90-726CD432E62B}"/>
              </a:ext>
            </a:extLst>
          </p:cNvPr>
          <p:cNvSpPr>
            <a:spLocks noGrp="1"/>
          </p:cNvSpPr>
          <p:nvPr>
            <p:ph type="pic" sz="quarter" idx="14"/>
          </p:nvPr>
        </p:nvSpPr>
        <p:spPr>
          <a:xfrm>
            <a:off x="0" y="0"/>
            <a:ext cx="7133200" cy="8229600"/>
          </a:xfrm>
        </p:spPr>
        <p:txBody>
          <a:bodyPr anchor="t">
            <a:noAutofit/>
          </a:bodyPr>
          <a:lstStyle>
            <a:lvl1pPr marL="457200" indent="0" algn="ctr">
              <a:lnSpc>
                <a:spcPct val="100000"/>
              </a:lnSpc>
              <a:buNone/>
              <a:tabLst/>
              <a:defRPr/>
            </a:lvl1pPr>
          </a:lstStyle>
          <a:p>
            <a:endParaRPr lang="en-US" dirty="0"/>
          </a:p>
          <a:p>
            <a:endParaRPr lang="en-US" dirty="0"/>
          </a:p>
          <a:p>
            <a:endParaRPr lang="en-US" dirty="0"/>
          </a:p>
          <a:p>
            <a:endParaRPr lang="en-US" dirty="0"/>
          </a:p>
          <a:p>
            <a:endParaRPr lang="en-US" dirty="0"/>
          </a:p>
          <a:p>
            <a:endParaRPr lang="en-US" dirty="0"/>
          </a:p>
          <a:p>
            <a:r>
              <a:rPr lang="en-US" dirty="0"/>
              <a:t>Insert picture by clicking icon </a:t>
            </a:r>
            <a:br>
              <a:rPr lang="en-US" dirty="0"/>
            </a:br>
            <a:r>
              <a:rPr lang="en-US" dirty="0"/>
              <a:t>and be sure the “thank you” text</a:t>
            </a:r>
            <a:br>
              <a:rPr lang="en-US" dirty="0"/>
            </a:br>
            <a:r>
              <a:rPr lang="en-US" dirty="0"/>
              <a:t>is readable over the photo</a:t>
            </a:r>
          </a:p>
        </p:txBody>
      </p:sp>
      <p:sp>
        <p:nvSpPr>
          <p:cNvPr id="11" name="Rectangle 10">
            <a:extLst>
              <a:ext uri="{FF2B5EF4-FFF2-40B4-BE49-F238E27FC236}">
                <a16:creationId xmlns:a16="http://schemas.microsoft.com/office/drawing/2014/main" id="{048630BC-930C-5A4D-B014-C4F9F3AC4D28}"/>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E23F1A09-CC34-C940-83B0-31E36E0E2A5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1F84FFD-1D4C-47E7-AE4C-A64AAA9E1B2F}"/>
              </a:ext>
            </a:extLst>
          </p:cNvPr>
          <p:cNvSpPr>
            <a:spLocks noGrp="1"/>
          </p:cNvSpPr>
          <p:nvPr>
            <p:ph type="title" hasCustomPrompt="1"/>
          </p:nvPr>
        </p:nvSpPr>
        <p:spPr>
          <a:xfrm rot="5400000">
            <a:off x="1930963" y="3319463"/>
            <a:ext cx="8229599" cy="1590675"/>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dirty="0"/>
              <a:t>Thank you</a:t>
            </a:r>
          </a:p>
        </p:txBody>
      </p:sp>
      <p:sp>
        <p:nvSpPr>
          <p:cNvPr id="15" name="Text Placeholder 15">
            <a:extLst>
              <a:ext uri="{FF2B5EF4-FFF2-40B4-BE49-F238E27FC236}">
                <a16:creationId xmlns:a16="http://schemas.microsoft.com/office/drawing/2014/main" id="{4C25A713-3C6A-9A44-880E-96860545CE95}"/>
              </a:ext>
            </a:extLst>
          </p:cNvPr>
          <p:cNvSpPr>
            <a:spLocks noGrp="1"/>
          </p:cNvSpPr>
          <p:nvPr>
            <p:ph type="body" sz="quarter" idx="10" hasCustomPrompt="1"/>
          </p:nvPr>
        </p:nvSpPr>
        <p:spPr>
          <a:xfrm>
            <a:off x="7966075" y="2865970"/>
            <a:ext cx="5597525" cy="380664"/>
          </a:xfrm>
        </p:spPr>
        <p:txBody>
          <a:bodyPr>
            <a:noAutofit/>
          </a:bodyPr>
          <a:lstStyle>
            <a:lvl1pPr marL="0" indent="0">
              <a:lnSpc>
                <a:spcPts val="2260"/>
              </a:lnSpc>
              <a:spcBef>
                <a:spcPts val="0"/>
              </a:spcBef>
              <a:buFontTx/>
              <a:buNone/>
              <a:defRPr sz="1800" b="1" i="0">
                <a:solidFill>
                  <a:srgbClr val="005DAA"/>
                </a:solidFill>
                <a:latin typeface="Arial" panose="020B0604020202020204" pitchFamily="34" charset="0"/>
                <a:cs typeface="Arial" panose="020B0604020202020204" pitchFamily="34" charset="0"/>
              </a:defRPr>
            </a:lvl1pPr>
            <a:lvl2pPr marL="457200" indent="0">
              <a:buNone/>
              <a:defRPr/>
            </a:lvl2pPr>
          </a:lstStyle>
          <a:p>
            <a:pPr lvl="0"/>
            <a:r>
              <a:rPr lang="en-US"/>
              <a:t>FirstName </a:t>
            </a:r>
            <a:r>
              <a:rPr lang="en-US" err="1"/>
              <a:t>LastName</a:t>
            </a:r>
            <a:endParaRPr lang="en-US"/>
          </a:p>
        </p:txBody>
      </p:sp>
      <p:sp>
        <p:nvSpPr>
          <p:cNvPr id="5" name="Text Placeholder 4">
            <a:extLst>
              <a:ext uri="{FF2B5EF4-FFF2-40B4-BE49-F238E27FC236}">
                <a16:creationId xmlns:a16="http://schemas.microsoft.com/office/drawing/2014/main" id="{EB6D013B-8C8D-41F3-95C8-00B5790756C2}"/>
              </a:ext>
            </a:extLst>
          </p:cNvPr>
          <p:cNvSpPr>
            <a:spLocks noGrp="1"/>
          </p:cNvSpPr>
          <p:nvPr>
            <p:ph type="body" sz="quarter" idx="12" hasCustomPrompt="1"/>
          </p:nvPr>
        </p:nvSpPr>
        <p:spPr>
          <a:xfrm>
            <a:off x="7966075" y="3276958"/>
            <a:ext cx="5597525" cy="1011792"/>
          </a:xfrm>
        </p:spPr>
        <p:txBody>
          <a:bodyPr>
            <a:normAutofit/>
          </a:bodyPr>
          <a:lstStyle>
            <a:lvl1pPr marL="0" indent="0">
              <a:lnSpc>
                <a:spcPts val="2260"/>
              </a:lnSpc>
              <a:spcBef>
                <a:spcPts val="0"/>
              </a:spcBef>
              <a:buNone/>
              <a:defRPr sz="1800"/>
            </a:lvl1pPr>
          </a:lstStyle>
          <a:p>
            <a:pPr lvl="0"/>
            <a:r>
              <a:rPr lang="en-US" b="0">
                <a:solidFill>
                  <a:schemeClr val="tx1"/>
                </a:solidFill>
              </a:rPr>
              <a:t>Title, department</a:t>
            </a:r>
          </a:p>
          <a:p>
            <a:pPr lvl="0"/>
            <a:r>
              <a:rPr lang="en-US" b="0">
                <a:solidFill>
                  <a:schemeClr val="tx1"/>
                </a:solidFill>
              </a:rPr>
              <a:t>Email</a:t>
            </a:r>
          </a:p>
          <a:p>
            <a:pPr lvl="0"/>
            <a:r>
              <a:rPr lang="en-US" b="0">
                <a:solidFill>
                  <a:schemeClr val="tx1"/>
                </a:solidFill>
              </a:rPr>
              <a:t>Phone</a:t>
            </a:r>
          </a:p>
        </p:txBody>
      </p:sp>
    </p:spTree>
    <p:extLst>
      <p:ext uri="{BB962C8B-B14F-4D97-AF65-F5344CB8AC3E}">
        <p14:creationId xmlns:p14="http://schemas.microsoft.com/office/powerpoint/2010/main" val="20145400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earn more">
    <p:spTree>
      <p:nvGrpSpPr>
        <p:cNvPr id="1" name=""/>
        <p:cNvGrpSpPr/>
        <p:nvPr/>
      </p:nvGrpSpPr>
      <p:grpSpPr>
        <a:xfrm>
          <a:off x="0" y="0"/>
          <a:ext cx="0" cy="0"/>
          <a:chOff x="0" y="0"/>
          <a:chExt cx="0" cy="0"/>
        </a:xfrm>
      </p:grpSpPr>
      <p:pic>
        <p:nvPicPr>
          <p:cNvPr id="7" name="Picture 6" descr="Outdoors photograph of Minneapolis Flour Mill district on the Mississippi river">
            <a:extLst>
              <a:ext uri="{FF2B5EF4-FFF2-40B4-BE49-F238E27FC236}">
                <a16:creationId xmlns:a16="http://schemas.microsoft.com/office/drawing/2014/main" id="{C2EAEE73-F372-AA42-98C7-56151389CC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320167" cy="8229600"/>
          </a:xfrm>
          <a:prstGeom prst="rect">
            <a:avLst/>
          </a:prstGeom>
        </p:spPr>
      </p:pic>
      <p:sp>
        <p:nvSpPr>
          <p:cNvPr id="11" name="Rectangle 10">
            <a:extLst>
              <a:ext uri="{FF2B5EF4-FFF2-40B4-BE49-F238E27FC236}">
                <a16:creationId xmlns:a16="http://schemas.microsoft.com/office/drawing/2014/main" id="{E191E55B-8B40-F34F-8230-535DA19EA01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2F123E8B-197F-E143-92D5-422D3061A99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F2A522B-D1DF-48B7-B4D8-401566177DD2}"/>
              </a:ext>
            </a:extLst>
          </p:cNvPr>
          <p:cNvSpPr>
            <a:spLocks noGrp="1"/>
          </p:cNvSpPr>
          <p:nvPr>
            <p:ph type="title" hasCustomPrompt="1"/>
          </p:nvPr>
        </p:nvSpPr>
        <p:spPr>
          <a:xfrm rot="5400000">
            <a:off x="2362199" y="3276600"/>
            <a:ext cx="8229600" cy="1676400"/>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Learn more</a:t>
            </a:r>
          </a:p>
        </p:txBody>
      </p:sp>
      <p:sp>
        <p:nvSpPr>
          <p:cNvPr id="13" name="Content Placeholder 2">
            <a:extLst>
              <a:ext uri="{FF2B5EF4-FFF2-40B4-BE49-F238E27FC236}">
                <a16:creationId xmlns:a16="http://schemas.microsoft.com/office/drawing/2014/main" id="{4674B291-8D32-A44C-AC60-294C3A14999C}"/>
              </a:ext>
            </a:extLst>
          </p:cNvPr>
          <p:cNvSpPr txBox="1">
            <a:spLocks/>
          </p:cNvSpPr>
          <p:nvPr userDrawn="1"/>
        </p:nvSpPr>
        <p:spPr>
          <a:xfrm>
            <a:off x="7950749" y="3161655"/>
            <a:ext cx="5821521" cy="953146"/>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spcAft>
                <a:spcPts val="500"/>
              </a:spcAft>
              <a:buFont typeface="Arial" panose="020B0604020202020204" pitchFamily="34" charset="0"/>
              <a:buNone/>
            </a:pPr>
            <a:r>
              <a:rPr lang="en-US" sz="1800" b="1">
                <a:solidFill>
                  <a:srgbClr val="005DAA"/>
                </a:solidFill>
                <a:latin typeface="Arial" panose="020B0604020202020204" pitchFamily="34" charset="0"/>
                <a:cs typeface="Arial" panose="020B0604020202020204" pitchFamily="34" charset="0"/>
              </a:rPr>
              <a:t>Find out more at metrocouncil.org.</a:t>
            </a:r>
          </a:p>
        </p:txBody>
      </p:sp>
    </p:spTree>
    <p:extLst>
      <p:ext uri="{BB962C8B-B14F-4D97-AF65-F5344CB8AC3E}">
        <p14:creationId xmlns:p14="http://schemas.microsoft.com/office/powerpoint/2010/main" val="38787342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earn more placeholder">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96388C9F-F72C-FE4D-AAA7-2EDD8AC16922}"/>
              </a:ext>
            </a:extLst>
          </p:cNvPr>
          <p:cNvSpPr>
            <a:spLocks noGrp="1"/>
          </p:cNvSpPr>
          <p:nvPr>
            <p:ph type="pic" sz="quarter" idx="14"/>
          </p:nvPr>
        </p:nvSpPr>
        <p:spPr>
          <a:xfrm>
            <a:off x="-1" y="0"/>
            <a:ext cx="7315199" cy="8229600"/>
          </a:xfrm>
        </p:spPr>
        <p:txBody>
          <a:bodyPr anchor="t">
            <a:noAutofit/>
          </a:bodyPr>
          <a:lstStyle>
            <a:lvl1pPr marL="457200" indent="0" algn="ctr">
              <a:lnSpc>
                <a:spcPct val="100000"/>
              </a:lnSpc>
              <a:buNone/>
              <a:tabLst/>
              <a:defRPr/>
            </a:lvl1pPr>
          </a:lstStyle>
          <a:p>
            <a:endParaRPr lang="en-US" dirty="0"/>
          </a:p>
          <a:p>
            <a:endParaRPr lang="en-US" dirty="0"/>
          </a:p>
          <a:p>
            <a:endParaRPr lang="en-US" dirty="0"/>
          </a:p>
          <a:p>
            <a:endParaRPr lang="en-US" dirty="0"/>
          </a:p>
          <a:p>
            <a:endParaRPr lang="en-US" dirty="0"/>
          </a:p>
          <a:p>
            <a:r>
              <a:rPr lang="en-US" dirty="0"/>
              <a:t>Insert picture by clicking icon </a:t>
            </a:r>
            <a:br>
              <a:rPr lang="en-US" dirty="0"/>
            </a:br>
            <a:r>
              <a:rPr lang="en-US" dirty="0"/>
              <a:t>and be sure the “thank you” text</a:t>
            </a:r>
            <a:br>
              <a:rPr lang="en-US" dirty="0"/>
            </a:br>
            <a:r>
              <a:rPr lang="en-US" dirty="0"/>
              <a:t>is readable over the photo</a:t>
            </a:r>
          </a:p>
        </p:txBody>
      </p:sp>
      <p:sp>
        <p:nvSpPr>
          <p:cNvPr id="11" name="Rectangle 10">
            <a:extLst>
              <a:ext uri="{FF2B5EF4-FFF2-40B4-BE49-F238E27FC236}">
                <a16:creationId xmlns:a16="http://schemas.microsoft.com/office/drawing/2014/main" id="{E191E55B-8B40-F34F-8230-535DA19EA01E}"/>
              </a:ext>
              <a:ext uri="{C183D7F6-B498-43B3-948B-1728B52AA6E4}">
                <adec:decorative xmlns:adec="http://schemas.microsoft.com/office/drawing/2017/decorative" val="1"/>
              </a:ext>
            </a:extLst>
          </p:cNvPr>
          <p:cNvSpPr/>
          <p:nvPr userDrawn="1"/>
        </p:nvSpPr>
        <p:spPr>
          <a:xfrm>
            <a:off x="13563600" y="0"/>
            <a:ext cx="1066802" cy="1066802"/>
          </a:xfrm>
          <a:prstGeom prst="rect">
            <a:avLst/>
          </a:prstGeom>
          <a:solidFill>
            <a:srgbClr val="B5D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12" name="Picture 11">
            <a:extLst>
              <a:ext uri="{FF2B5EF4-FFF2-40B4-BE49-F238E27FC236}">
                <a16:creationId xmlns:a16="http://schemas.microsoft.com/office/drawing/2014/main" id="{2F123E8B-197F-E143-92D5-422D3061A99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66628" y="5824024"/>
            <a:ext cx="2191637" cy="1504239"/>
          </a:xfrm>
          <a:prstGeom prst="rect">
            <a:avLst/>
          </a:prstGeom>
        </p:spPr>
      </p:pic>
      <p:sp>
        <p:nvSpPr>
          <p:cNvPr id="2" name="Title 1">
            <a:extLst>
              <a:ext uri="{FF2B5EF4-FFF2-40B4-BE49-F238E27FC236}">
                <a16:creationId xmlns:a16="http://schemas.microsoft.com/office/drawing/2014/main" id="{DF2A522B-D1DF-48B7-B4D8-401566177DD2}"/>
              </a:ext>
            </a:extLst>
          </p:cNvPr>
          <p:cNvSpPr>
            <a:spLocks noGrp="1"/>
          </p:cNvSpPr>
          <p:nvPr>
            <p:ph type="title" hasCustomPrompt="1"/>
          </p:nvPr>
        </p:nvSpPr>
        <p:spPr>
          <a:xfrm rot="5400000">
            <a:off x="2133597" y="3276600"/>
            <a:ext cx="8229600" cy="1676400"/>
          </a:xfrm>
        </p:spPr>
        <p:txBody>
          <a:bodyPr>
            <a:noAutofit/>
          </a:bodyPr>
          <a:lstStyle>
            <a:lvl1pPr algn="ctr">
              <a:defRPr sz="9600" b="1">
                <a:solidFill>
                  <a:schemeClr val="bg1"/>
                </a:solidFill>
                <a:latin typeface="Arial" panose="020B0604020202020204" pitchFamily="34" charset="0"/>
                <a:cs typeface="Arial" panose="020B0604020202020204" pitchFamily="34" charset="0"/>
              </a:defRPr>
            </a:lvl1pPr>
          </a:lstStyle>
          <a:p>
            <a:r>
              <a:rPr lang="en-US"/>
              <a:t>Learn more</a:t>
            </a:r>
          </a:p>
        </p:txBody>
      </p:sp>
      <p:sp>
        <p:nvSpPr>
          <p:cNvPr id="13" name="Content Placeholder 2">
            <a:extLst>
              <a:ext uri="{FF2B5EF4-FFF2-40B4-BE49-F238E27FC236}">
                <a16:creationId xmlns:a16="http://schemas.microsoft.com/office/drawing/2014/main" id="{4674B291-8D32-A44C-AC60-294C3A14999C}"/>
              </a:ext>
            </a:extLst>
          </p:cNvPr>
          <p:cNvSpPr txBox="1">
            <a:spLocks/>
          </p:cNvSpPr>
          <p:nvPr userDrawn="1"/>
        </p:nvSpPr>
        <p:spPr>
          <a:xfrm>
            <a:off x="7950749" y="3161654"/>
            <a:ext cx="5821521" cy="1749393"/>
          </a:xfrm>
          <a:prstGeom prst="rect">
            <a:avLst/>
          </a:prstGeom>
        </p:spPr>
        <p:txBody>
          <a:bodyPr lIns="0" tIns="0" rIns="0" bIns="0"/>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0"/>
              </a:spcBef>
              <a:spcAft>
                <a:spcPts val="500"/>
              </a:spcAft>
              <a:buFont typeface="Arial" panose="020B0604020202020204" pitchFamily="34" charset="0"/>
              <a:buNone/>
            </a:pPr>
            <a:r>
              <a:rPr lang="en-US" sz="1800" b="1">
                <a:solidFill>
                  <a:srgbClr val="005DAA"/>
                </a:solidFill>
                <a:latin typeface="Arial" panose="020B0604020202020204" pitchFamily="34" charset="0"/>
                <a:cs typeface="Arial" panose="020B0604020202020204" pitchFamily="34" charset="0"/>
              </a:rPr>
              <a:t>Find out more at metrocouncil.org.</a:t>
            </a:r>
          </a:p>
        </p:txBody>
      </p:sp>
    </p:spTree>
    <p:extLst>
      <p:ext uri="{BB962C8B-B14F-4D97-AF65-F5344CB8AC3E}">
        <p14:creationId xmlns:p14="http://schemas.microsoft.com/office/powerpoint/2010/main" val="370027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 column right photo">
    <p:spTree>
      <p:nvGrpSpPr>
        <p:cNvPr id="1" name=""/>
        <p:cNvGrpSpPr/>
        <p:nvPr/>
      </p:nvGrpSpPr>
      <p:grpSpPr>
        <a:xfrm>
          <a:off x="0" y="0"/>
          <a:ext cx="0" cy="0"/>
          <a:chOff x="0" y="0"/>
          <a:chExt cx="0" cy="0"/>
        </a:xfrm>
      </p:grpSpPr>
      <p:pic>
        <p:nvPicPr>
          <p:cNvPr id="20" name="Picture 19" descr="The Stone Arch from ground at night">
            <a:extLst>
              <a:ext uri="{FF2B5EF4-FFF2-40B4-BE49-F238E27FC236}">
                <a16:creationId xmlns:a16="http://schemas.microsoft.com/office/drawing/2014/main" id="{8FCCF7FE-F7AD-4646-9047-247E75A3B3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5219700" y="1703540"/>
            <a:ext cx="8343900" cy="6526060"/>
          </a:xfrm>
          <a:prstGeom prst="rect">
            <a:avLst/>
          </a:prstGeom>
        </p:spPr>
      </p:pic>
      <p:sp>
        <p:nvSpPr>
          <p:cNvPr id="10" name="Rectangle 9">
            <a:extLst>
              <a:ext uri="{FF2B5EF4-FFF2-40B4-BE49-F238E27FC236}">
                <a16:creationId xmlns:a16="http://schemas.microsoft.com/office/drawing/2014/main" id="{844E279B-3191-7A4E-94B9-2A9198D81B53}"/>
              </a:ext>
            </a:extLst>
          </p:cNvPr>
          <p:cNvSpPr/>
          <p:nvPr userDrawn="1"/>
        </p:nvSpPr>
        <p:spPr>
          <a:xfrm>
            <a:off x="13563600" y="-1"/>
            <a:ext cx="1066802" cy="1704815"/>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7" name="Rectangle 6">
            <a:extLst>
              <a:ext uri="{FF2B5EF4-FFF2-40B4-BE49-F238E27FC236}">
                <a16:creationId xmlns:a16="http://schemas.microsoft.com/office/drawing/2014/main" id="{DBDD76EB-F84E-714A-A2C4-817D10DF0651}"/>
              </a:ext>
              <a:ext uri="{C183D7F6-B498-43B3-948B-1728B52AA6E4}">
                <adec:decorative xmlns:adec="http://schemas.microsoft.com/office/drawing/2017/decorative" val="1"/>
              </a:ext>
            </a:extLst>
          </p:cNvPr>
          <p:cNvSpPr/>
          <p:nvPr userDrawn="1"/>
        </p:nvSpPr>
        <p:spPr>
          <a:xfrm>
            <a:off x="0" y="0"/>
            <a:ext cx="13563598" cy="170481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pic>
        <p:nvPicPr>
          <p:cNvPr id="8" name="Picture 7">
            <a:extLst>
              <a:ext uri="{FF2B5EF4-FFF2-40B4-BE49-F238E27FC236}">
                <a16:creationId xmlns:a16="http://schemas.microsoft.com/office/drawing/2014/main" id="{B0ED58E3-3862-5645-B0CE-CAC921A340D3}"/>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28A0092B-C50C-407E-A947-70E740481C1C}">
                <a14:useLocalDpi xmlns:a14="http://schemas.microsoft.com/office/drawing/2010/main"/>
              </a:ext>
            </a:extLst>
          </a:blip>
          <a:srcRect/>
          <a:stretch/>
        </p:blipFill>
        <p:spPr>
          <a:xfrm>
            <a:off x="13563600" y="0"/>
            <a:ext cx="1066800" cy="1704814"/>
          </a:xfrm>
          <a:prstGeom prst="rect">
            <a:avLst/>
          </a:prstGeom>
        </p:spPr>
      </p:pic>
      <p:sp>
        <p:nvSpPr>
          <p:cNvPr id="9" name="Rectangle 8">
            <a:extLst>
              <a:ext uri="{FF2B5EF4-FFF2-40B4-BE49-F238E27FC236}">
                <a16:creationId xmlns:a16="http://schemas.microsoft.com/office/drawing/2014/main" id="{1E41AC2E-20FB-D340-8CEF-BD499AA50940}"/>
              </a:ext>
              <a:ext uri="{C183D7F6-B498-43B3-948B-1728B52AA6E4}">
                <adec:decorative xmlns:adec="http://schemas.microsoft.com/office/drawing/2017/decorative" val="1"/>
              </a:ext>
            </a:extLst>
          </p:cNvPr>
          <p:cNvSpPr/>
          <p:nvPr userDrawn="1"/>
        </p:nvSpPr>
        <p:spPr>
          <a:xfrm>
            <a:off x="0" y="0"/>
            <a:ext cx="326571" cy="326571"/>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2" name="Title 1">
            <a:extLst>
              <a:ext uri="{FF2B5EF4-FFF2-40B4-BE49-F238E27FC236}">
                <a16:creationId xmlns:a16="http://schemas.microsoft.com/office/drawing/2014/main" id="{2FAF6C34-CB77-4DA1-B850-10A06C777568}"/>
              </a:ext>
            </a:extLst>
          </p:cNvPr>
          <p:cNvSpPr>
            <a:spLocks noGrp="1"/>
          </p:cNvSpPr>
          <p:nvPr>
            <p:ph type="title" hasCustomPrompt="1"/>
          </p:nvPr>
        </p:nvSpPr>
        <p:spPr>
          <a:xfrm>
            <a:off x="980015" y="380630"/>
            <a:ext cx="11878734" cy="1228725"/>
          </a:xfrm>
        </p:spPr>
        <p:txBody>
          <a:bodyPr anchor="b">
            <a:noAutofit/>
          </a:bodyPr>
          <a:lstStyle>
            <a:lvl1pPr>
              <a:defRPr sz="4800" b="1">
                <a:solidFill>
                  <a:schemeClr val="bg1"/>
                </a:solidFill>
              </a:defRPr>
            </a:lvl1pPr>
          </a:lstStyle>
          <a:p>
            <a:pPr lvl="0"/>
            <a:r>
              <a:rPr lang="en-US"/>
              <a:t>Slide title to go here</a:t>
            </a:r>
          </a:p>
        </p:txBody>
      </p:sp>
      <p:sp>
        <p:nvSpPr>
          <p:cNvPr id="17" name="Rectangle 16">
            <a:extLst>
              <a:ext uri="{FF2B5EF4-FFF2-40B4-BE49-F238E27FC236}">
                <a16:creationId xmlns:a16="http://schemas.microsoft.com/office/drawing/2014/main" id="{876CFA24-9CC9-8D45-A201-38EB6AFF6A00}"/>
              </a:ext>
              <a:ext uri="{C183D7F6-B498-43B3-948B-1728B52AA6E4}">
                <adec:decorative xmlns:adec="http://schemas.microsoft.com/office/drawing/2017/decorative" val="1"/>
              </a:ext>
            </a:extLst>
          </p:cNvPr>
          <p:cNvSpPr/>
          <p:nvPr userDrawn="1"/>
        </p:nvSpPr>
        <p:spPr>
          <a:xfrm>
            <a:off x="13816004" y="7557571"/>
            <a:ext cx="532014" cy="3990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8" name="TextBox 17">
            <a:extLst>
              <a:ext uri="{FF2B5EF4-FFF2-40B4-BE49-F238E27FC236}">
                <a16:creationId xmlns:a16="http://schemas.microsoft.com/office/drawing/2014/main" id="{17C4FB38-A9EE-CD47-B525-98D8039C14D0}"/>
              </a:ext>
            </a:extLst>
          </p:cNvPr>
          <p:cNvSpPr txBox="1"/>
          <p:nvPr userDrawn="1"/>
        </p:nvSpPr>
        <p:spPr>
          <a:xfrm>
            <a:off x="13824316" y="7608288"/>
            <a:ext cx="515389" cy="313932"/>
          </a:xfrm>
          <a:prstGeom prst="rect">
            <a:avLst/>
          </a:prstGeom>
          <a:noFill/>
        </p:spPr>
        <p:txBody>
          <a:bodyPr wrap="square" rtlCol="0">
            <a:spAutoFit/>
          </a:bodyPr>
          <a:lstStyle/>
          <a:p>
            <a:pPr algn="ctr"/>
            <a:fld id="{B4BF1D36-7803-3649-9747-78F10FCEEE20}" type="slidenum">
              <a:rPr lang="en-US" sz="1440" b="1">
                <a:solidFill>
                  <a:schemeClr val="bg1"/>
                </a:solidFill>
                <a:latin typeface="Arial" panose="020B0604020202020204" pitchFamily="34" charset="0"/>
                <a:cs typeface="Arial" panose="020B0604020202020204" pitchFamily="34" charset="0"/>
              </a:rPr>
              <a:t>‹#›</a:t>
            </a:fld>
            <a:endParaRPr lang="en-US" sz="1440" b="1">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D874533-C6D7-2040-A061-58FFA965283C}"/>
              </a:ext>
              <a:ext uri="{C183D7F6-B498-43B3-948B-1728B52AA6E4}">
                <adec:decorative xmlns:adec="http://schemas.microsoft.com/office/drawing/2017/decorative" val="1"/>
              </a:ext>
            </a:extLst>
          </p:cNvPr>
          <p:cNvSpPr txBox="1"/>
          <p:nvPr userDrawn="1"/>
        </p:nvSpPr>
        <p:spPr>
          <a:xfrm rot="5400000">
            <a:off x="10388678" y="3561727"/>
            <a:ext cx="7418922" cy="295466"/>
          </a:xfrm>
          <a:prstGeom prst="rect">
            <a:avLst/>
          </a:prstGeom>
          <a:noFill/>
        </p:spPr>
        <p:txBody>
          <a:bodyPr wrap="square" rtlCol="0">
            <a:spAutoFit/>
          </a:bodyPr>
          <a:lstStyle/>
          <a:p>
            <a:pPr algn="r"/>
            <a:r>
              <a:rPr lang="en-US" sz="1320" b="1" spc="240">
                <a:latin typeface="Arial" panose="020B0604020202020204" pitchFamily="34" charset="0"/>
                <a:cs typeface="Arial" panose="020B0604020202020204" pitchFamily="34" charset="0"/>
              </a:rPr>
              <a:t>Metropolitan Council</a:t>
            </a:r>
          </a:p>
        </p:txBody>
      </p:sp>
      <p:sp>
        <p:nvSpPr>
          <p:cNvPr id="24" name="Text Placeholder 23">
            <a:extLst>
              <a:ext uri="{FF2B5EF4-FFF2-40B4-BE49-F238E27FC236}">
                <a16:creationId xmlns:a16="http://schemas.microsoft.com/office/drawing/2014/main" id="{3F932783-2C2E-1E40-BA8B-691425C174AF}"/>
              </a:ext>
            </a:extLst>
          </p:cNvPr>
          <p:cNvSpPr>
            <a:spLocks noGrp="1"/>
          </p:cNvSpPr>
          <p:nvPr>
            <p:ph type="body" sz="quarter" idx="11" hasCustomPrompt="1"/>
          </p:nvPr>
        </p:nvSpPr>
        <p:spPr>
          <a:xfrm>
            <a:off x="977436" y="2004187"/>
            <a:ext cx="3808877" cy="767588"/>
          </a:xfrm>
        </p:spPr>
        <p:txBody>
          <a:bodyPr anchor="b">
            <a:noAutofit/>
          </a:bodyPr>
          <a:lstStyle>
            <a:lvl1pPr marL="0" indent="0">
              <a:buFontTx/>
              <a:buNone/>
              <a:defRPr sz="2800" b="1" i="0">
                <a:solidFill>
                  <a:srgbClr val="005DAA"/>
                </a:solidFill>
                <a:latin typeface="Arial" panose="020B0604020202020204" pitchFamily="34" charset="0"/>
                <a:cs typeface="Arial" panose="020B0604020202020204" pitchFamily="34" charset="0"/>
              </a:defRPr>
            </a:lvl1pPr>
          </a:lstStyle>
          <a:p>
            <a:pPr lvl="0"/>
            <a:r>
              <a:rPr lang="en-US"/>
              <a:t>Subhead goes here</a:t>
            </a:r>
          </a:p>
        </p:txBody>
      </p:sp>
      <p:sp>
        <p:nvSpPr>
          <p:cNvPr id="26" name="Text Placeholder 25">
            <a:extLst>
              <a:ext uri="{FF2B5EF4-FFF2-40B4-BE49-F238E27FC236}">
                <a16:creationId xmlns:a16="http://schemas.microsoft.com/office/drawing/2014/main" id="{BA96D5E6-1A03-9F41-AEE0-30C6690BC52C}"/>
              </a:ext>
            </a:extLst>
          </p:cNvPr>
          <p:cNvSpPr>
            <a:spLocks noGrp="1"/>
          </p:cNvSpPr>
          <p:nvPr>
            <p:ph type="body" sz="quarter" idx="12" hasCustomPrompt="1"/>
          </p:nvPr>
        </p:nvSpPr>
        <p:spPr>
          <a:xfrm>
            <a:off x="966784" y="3086100"/>
            <a:ext cx="3819529" cy="4281488"/>
          </a:xfrm>
        </p:spPr>
        <p:txBody>
          <a:bodyPr>
            <a:noAutofit/>
          </a:bodyPr>
          <a:lstStyle>
            <a:lvl1pPr marL="342900" indent="-342900">
              <a:buFont typeface="Arial" panose="020B0604020202020204" pitchFamily="34" charset="0"/>
              <a:buChar char="•"/>
              <a:defRPr sz="2000" b="0" i="0">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add text</a:t>
            </a:r>
          </a:p>
          <a:p>
            <a:pPr lvl="0"/>
            <a:endParaRPr lang="en-US"/>
          </a:p>
        </p:txBody>
      </p:sp>
      <p:sp>
        <p:nvSpPr>
          <p:cNvPr id="3" name="Text Placeholder 2">
            <a:extLst>
              <a:ext uri="{FF2B5EF4-FFF2-40B4-BE49-F238E27FC236}">
                <a16:creationId xmlns:a16="http://schemas.microsoft.com/office/drawing/2014/main" id="{CFA49461-BCEE-B742-8790-A6AD39C49A96}"/>
              </a:ext>
            </a:extLst>
          </p:cNvPr>
          <p:cNvSpPr>
            <a:spLocks noGrp="1"/>
          </p:cNvSpPr>
          <p:nvPr>
            <p:ph type="body" sz="quarter" idx="13" hasCustomPrompt="1"/>
          </p:nvPr>
        </p:nvSpPr>
        <p:spPr>
          <a:xfrm>
            <a:off x="6415088" y="2771775"/>
            <a:ext cx="6443662" cy="2728913"/>
          </a:xfrm>
        </p:spPr>
        <p:txBody>
          <a:bodyPr>
            <a:noAutofit/>
          </a:bodyPr>
          <a:lstStyle>
            <a:lvl1pPr marL="0" indent="0" algn="l">
              <a:buNone/>
              <a:defRPr sz="2800" b="1" i="0">
                <a:solidFill>
                  <a:schemeClr val="bg1"/>
                </a:solidFill>
                <a:latin typeface="Arial" panose="020B0604020202020204" pitchFamily="34" charset="0"/>
                <a:cs typeface="Arial" panose="020B0604020202020204" pitchFamily="34" charset="0"/>
              </a:defRPr>
            </a:lvl1pPr>
            <a:lvl2pPr>
              <a:defRPr sz="2800" b="1" i="0">
                <a:solidFill>
                  <a:schemeClr val="bg1"/>
                </a:solidFill>
                <a:latin typeface="Arial" panose="020B0604020202020204" pitchFamily="34" charset="0"/>
                <a:cs typeface="Arial" panose="020B0604020202020204" pitchFamily="34" charset="0"/>
              </a:defRPr>
            </a:lvl2pPr>
            <a:lvl3pPr>
              <a:defRPr sz="2800" b="1" i="0">
                <a:solidFill>
                  <a:schemeClr val="bg1"/>
                </a:solidFill>
                <a:latin typeface="Arial" panose="020B0604020202020204" pitchFamily="34" charset="0"/>
                <a:cs typeface="Arial" panose="020B0604020202020204" pitchFamily="34" charset="0"/>
              </a:defRPr>
            </a:lvl3pPr>
            <a:lvl4pPr>
              <a:defRPr sz="2800" b="1" i="0">
                <a:solidFill>
                  <a:schemeClr val="bg1"/>
                </a:solidFill>
                <a:latin typeface="Arial" panose="020B0604020202020204" pitchFamily="34" charset="0"/>
                <a:cs typeface="Arial" panose="020B0604020202020204" pitchFamily="34" charset="0"/>
              </a:defRPr>
            </a:lvl4pPr>
            <a:lvl5pPr>
              <a:defRPr sz="2800" b="1" i="0">
                <a:solidFill>
                  <a:schemeClr val="bg1"/>
                </a:solidFill>
                <a:latin typeface="Arial" panose="020B0604020202020204" pitchFamily="34" charset="0"/>
                <a:cs typeface="Arial" panose="020B0604020202020204" pitchFamily="34" charset="0"/>
              </a:defRPr>
            </a:lvl5pPr>
          </a:lstStyle>
          <a:p>
            <a:pPr lvl="0"/>
            <a:r>
              <a:rPr lang="en-US" sz="2800" b="1">
                <a:solidFill>
                  <a:schemeClr val="bg1"/>
                </a:solidFill>
                <a:latin typeface="Arial" panose="020B0604020202020204" pitchFamily="34" charset="0"/>
                <a:cs typeface="Arial" panose="020B0604020202020204" pitchFamily="34" charset="0"/>
              </a:rPr>
              <a:t>“A</a:t>
            </a:r>
            <a:r>
              <a:rPr lang="en-US"/>
              <a:t>dd a quote or a statistic. </a:t>
            </a:r>
            <a:r>
              <a:rPr lang="en-US" sz="2800" b="1">
                <a:solidFill>
                  <a:schemeClr val="bg1"/>
                </a:solidFill>
                <a:latin typeface="Arial" panose="020B0604020202020204" pitchFamily="34" charset="0"/>
                <a:cs typeface="Arial" panose="020B0604020202020204" pitchFamily="34" charset="0"/>
              </a:rPr>
              <a:t>Lorem ipsum dolor sit </a:t>
            </a:r>
            <a:r>
              <a:rPr lang="en-US" sz="2800" b="1" err="1">
                <a:solidFill>
                  <a:schemeClr val="bg1"/>
                </a:solidFill>
                <a:latin typeface="Arial" panose="020B0604020202020204" pitchFamily="34" charset="0"/>
                <a:cs typeface="Arial" panose="020B0604020202020204" pitchFamily="34" charset="0"/>
              </a:rPr>
              <a:t>amet</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consectetur</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adipiscing</a:t>
            </a:r>
            <a:r>
              <a:rPr lang="en-US" sz="2800" b="1">
                <a:solidFill>
                  <a:schemeClr val="bg1"/>
                </a:solidFill>
                <a:latin typeface="Arial" panose="020B0604020202020204" pitchFamily="34" charset="0"/>
                <a:cs typeface="Arial" panose="020B0604020202020204" pitchFamily="34" charset="0"/>
              </a:rPr>
              <a:t> </a:t>
            </a:r>
            <a:r>
              <a:rPr lang="en-US" sz="2800" b="1" err="1">
                <a:solidFill>
                  <a:schemeClr val="bg1"/>
                </a:solidFill>
                <a:latin typeface="Arial" panose="020B0604020202020204" pitchFamily="34" charset="0"/>
                <a:cs typeface="Arial" panose="020B0604020202020204" pitchFamily="34" charset="0"/>
              </a:rPr>
              <a:t>elit</a:t>
            </a:r>
            <a:r>
              <a:rPr lang="en-US" sz="2800" b="1">
                <a:solidFill>
                  <a:schemeClr val="bg1"/>
                </a:solidFill>
                <a:latin typeface="Arial" panose="020B0604020202020204" pitchFamily="34" charset="0"/>
                <a:cs typeface="Arial" panose="020B0604020202020204" pitchFamily="34" charset="0"/>
              </a:rPr>
              <a:t>.”</a:t>
            </a:r>
            <a:br>
              <a:rPr lang="en-US" sz="2800" b="1">
                <a:solidFill>
                  <a:schemeClr val="bg1"/>
                </a:solidFill>
                <a:latin typeface="Arial" panose="020B0604020202020204" pitchFamily="34" charset="0"/>
                <a:cs typeface="Arial" panose="020B0604020202020204" pitchFamily="34" charset="0"/>
              </a:rPr>
            </a:br>
            <a:br>
              <a:rPr lang="en-US" sz="2800" b="1">
                <a:solidFill>
                  <a:schemeClr val="bg1"/>
                </a:solidFill>
                <a:latin typeface="Arial" panose="020B0604020202020204" pitchFamily="34" charset="0"/>
                <a:cs typeface="Arial" panose="020B0604020202020204" pitchFamily="34" charset="0"/>
              </a:rPr>
            </a:br>
            <a:r>
              <a:rPr lang="en-US" sz="2800" b="1">
                <a:solidFill>
                  <a:schemeClr val="bg1"/>
                </a:solidFill>
                <a:latin typeface="Arial" panose="020B0604020202020204" pitchFamily="34" charset="0"/>
                <a:cs typeface="Arial" panose="020B0604020202020204" pitchFamily="34" charset="0"/>
              </a:rPr>
              <a:t>– Author </a:t>
            </a:r>
            <a:r>
              <a:rPr lang="en-US" sz="2800" b="1" err="1">
                <a:solidFill>
                  <a:schemeClr val="bg1"/>
                </a:solidFill>
                <a:latin typeface="Arial" panose="020B0604020202020204" pitchFamily="34" charset="0"/>
                <a:cs typeface="Arial" panose="020B0604020202020204" pitchFamily="34" charset="0"/>
              </a:rPr>
              <a:t>Author</a:t>
            </a:r>
            <a:endParaRPr lang="en-US"/>
          </a:p>
        </p:txBody>
      </p:sp>
    </p:spTree>
    <p:extLst>
      <p:ext uri="{BB962C8B-B14F-4D97-AF65-F5344CB8AC3E}">
        <p14:creationId xmlns:p14="http://schemas.microsoft.com/office/powerpoint/2010/main" val="2924910307"/>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8544">
          <p15:clr>
            <a:srgbClr val="FBAE40"/>
          </p15:clr>
        </p15:guide>
        <p15:guide id="4" pos="600">
          <p15:clr>
            <a:srgbClr val="FBAE40"/>
          </p15:clr>
        </p15:guide>
        <p15:guide id="5" pos="32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theme" Target="../theme/theme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6.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Basic Information</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638472950"/>
      </p:ext>
    </p:extLst>
  </p:cSld>
  <p:clrMap bg1="lt1" tx1="dk1" bg2="lt2" tx2="dk2" accent1="accent1" accent2="accent2" accent3="accent3" accent4="accent4" accent5="accent5" accent6="accent6" hlink="hlink" folHlink="folHlink"/>
  <p:sldLayoutIdLst>
    <p:sldLayoutId id="2147483908" r:id="rId1"/>
    <p:sldLayoutId id="2147483820" r:id="rId2"/>
    <p:sldLayoutId id="2147483821" r:id="rId3"/>
    <p:sldLayoutId id="2147483822" r:id="rId4"/>
    <p:sldLayoutId id="2147484184" r:id="rId5"/>
    <p:sldLayoutId id="2147484185" r:id="rId6"/>
    <p:sldLayoutId id="2147484186"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 id="2147484201" r:id="rId16"/>
    <p:sldLayoutId id="2147484202" r:id="rId17"/>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err="1"/>
              <a:t>Metc</a:t>
            </a:r>
            <a:r>
              <a:rPr lang="en-US" dirty="0"/>
              <a:t>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174233838"/>
      </p:ext>
    </p:extLst>
  </p:cSld>
  <p:clrMap bg1="lt1" tx1="dk1" bg2="lt2" tx2="dk2" accent1="accent1" accent2="accent2" accent3="accent3" accent4="accent4" accent5="accent5" accent6="accent6" hlink="hlink" folHlink="folHlink"/>
  <p:sldLayoutIdLst>
    <p:sldLayoutId id="2147484182" r:id="rId1"/>
    <p:sldLayoutId id="2147484166" r:id="rId2"/>
    <p:sldLayoutId id="2147484167" r:id="rId3"/>
    <p:sldLayoutId id="2147484168" r:id="rId4"/>
    <p:sldLayoutId id="2147484169" r:id="rId5"/>
    <p:sldLayoutId id="2147484170" r:id="rId6"/>
    <p:sldLayoutId id="2147484188" r:id="rId7"/>
    <p:sldLayoutId id="2147484172" r:id="rId8"/>
    <p:sldLayoutId id="2147484173" r:id="rId9"/>
    <p:sldLayoutId id="2147484174" r:id="rId10"/>
    <p:sldLayoutId id="2147484175" r:id="rId11"/>
    <p:sldLayoutId id="2147484176" r:id="rId12"/>
    <p:sldLayoutId id="2147484177" r:id="rId13"/>
    <p:sldLayoutId id="2147484178" r:id="rId14"/>
    <p:sldLayoutId id="2147484189" r:id="rId15"/>
    <p:sldLayoutId id="2147484179"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CD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1335031236"/>
      </p:ext>
    </p:extLst>
  </p:cSld>
  <p:clrMap bg1="lt1" tx1="dk1" bg2="lt2" tx2="dk2" accent1="accent1" accent2="accent2" accent3="accent3" accent4="accent4" accent5="accent5" accent6="accent6" hlink="hlink" folHlink="folHlink"/>
  <p:sldLayoutIdLst>
    <p:sldLayoutId id="2147483723" r:id="rId1"/>
    <p:sldLayoutId id="2147483800" r:id="rId2"/>
    <p:sldLayoutId id="2147483753" r:id="rId3"/>
    <p:sldLayoutId id="2147483846" r:id="rId4"/>
    <p:sldLayoutId id="2147483757" r:id="rId5"/>
    <p:sldLayoutId id="2147483802" r:id="rId6"/>
    <p:sldLayoutId id="2147483761" r:id="rId7"/>
    <p:sldLayoutId id="2147483803" r:id="rId8"/>
    <p:sldLayoutId id="2147483765" r:id="rId9"/>
    <p:sldLayoutId id="2147483804" r:id="rId10"/>
    <p:sldLayoutId id="2147483773" r:id="rId11"/>
    <p:sldLayoutId id="2147483774" r:id="rId12"/>
    <p:sldLayoutId id="2147483775" r:id="rId13"/>
    <p:sldLayoutId id="2147483776" r:id="rId14"/>
    <p:sldLayoutId id="2147484190" r:id="rId15"/>
    <p:sldLayoutId id="2147484152"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ES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3374680766"/>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54" r:id="rId11"/>
    <p:sldLayoutId id="2147484148" r:id="rId12"/>
    <p:sldLayoutId id="2147484149" r:id="rId13"/>
    <p:sldLayoutId id="2147484150" r:id="rId14"/>
    <p:sldLayoutId id="2147484191" r:id="rId15"/>
    <p:sldLayoutId id="2147484151"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MTS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282448989"/>
      </p:ext>
    </p:extLst>
  </p:cSld>
  <p:clrMap bg1="lt1" tx1="dk1" bg2="lt2" tx2="dk2" accent1="accent1" accent2="accent2" accent3="accent3" accent4="accent4" accent5="accent5" accent6="accent6" hlink="hlink" folHlink="folHlink"/>
  <p:sldLayoutIdLst>
    <p:sldLayoutId id="2147483720"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55" r:id="rId14"/>
    <p:sldLayoutId id="2147484192" r:id="rId15"/>
    <p:sldLayoutId id="2147484153" r:id="rId16"/>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CAF85D-CD8D-D642-8E0D-E87CE15F91C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dirty="0"/>
              <a:t>Thank You Theme</a:t>
            </a:r>
          </a:p>
        </p:txBody>
      </p:sp>
      <p:sp>
        <p:nvSpPr>
          <p:cNvPr id="3" name="Text Placeholder 2">
            <a:extLst>
              <a:ext uri="{FF2B5EF4-FFF2-40B4-BE49-F238E27FC236}">
                <a16:creationId xmlns:a16="http://schemas.microsoft.com/office/drawing/2014/main" id="{2E3A1B6D-B7F9-F04F-B295-7E8FB111A2E1}"/>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793CC1-76EA-DE42-94CD-29E8BF3041E3}"/>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B992B74-42A6-1F46-AC91-AA10094C7772}"/>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9E80A4-6A2B-984A-BC1D-D4B97AF9B936}"/>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9E3C962-D22B-8642-B317-ADD55DE83131}" type="slidenum">
              <a:rPr lang="en-US" smtClean="0"/>
              <a:t>‹#›</a:t>
            </a:fld>
            <a:endParaRPr lang="en-US"/>
          </a:p>
        </p:txBody>
      </p:sp>
    </p:spTree>
    <p:extLst>
      <p:ext uri="{BB962C8B-B14F-4D97-AF65-F5344CB8AC3E}">
        <p14:creationId xmlns:p14="http://schemas.microsoft.com/office/powerpoint/2010/main" val="2743237829"/>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843" r:id="rId3"/>
    <p:sldLayoutId id="2147483704" r:id="rId4"/>
    <p:sldLayoutId id="2147483844" r:id="rId5"/>
  </p:sldLayoutIdLst>
  <p:hf hdr="0" ftr="0" dt="0"/>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mailto:Jonathan.ehrlich@metc.state.mn.u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mailto:eric.lind@metrotransit.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 Id="rId9" Type="http://schemas.openxmlformats.org/officeDocument/2006/relationships/image" Target="../media/image5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1.svg"/><Relationship Id="rId3" Type="http://schemas.openxmlformats.org/officeDocument/2006/relationships/image" Target="../media/image53.jpeg"/><Relationship Id="rId7" Type="http://schemas.openxmlformats.org/officeDocument/2006/relationships/image" Target="../media/image57.sv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C7D2C-3541-4857-80B5-6E9F39464373}"/>
              </a:ext>
            </a:extLst>
          </p:cNvPr>
          <p:cNvSpPr>
            <a:spLocks noGrp="1"/>
          </p:cNvSpPr>
          <p:nvPr>
            <p:ph type="title"/>
          </p:nvPr>
        </p:nvSpPr>
        <p:spPr/>
        <p:txBody>
          <a:bodyPr/>
          <a:lstStyle/>
          <a:p>
            <a:r>
              <a:rPr lang="en-US" dirty="0"/>
              <a:t>2021 Transit On-Board Survey</a:t>
            </a:r>
          </a:p>
        </p:txBody>
      </p:sp>
      <p:sp>
        <p:nvSpPr>
          <p:cNvPr id="3" name="Text Placeholder 2">
            <a:extLst>
              <a:ext uri="{FF2B5EF4-FFF2-40B4-BE49-F238E27FC236}">
                <a16:creationId xmlns:a16="http://schemas.microsoft.com/office/drawing/2014/main" id="{8A6345DB-821A-4041-BB63-212AA8FCEFB3}"/>
              </a:ext>
            </a:extLst>
          </p:cNvPr>
          <p:cNvSpPr>
            <a:spLocks noGrp="1"/>
          </p:cNvSpPr>
          <p:nvPr>
            <p:ph type="body" sz="quarter" idx="11"/>
          </p:nvPr>
        </p:nvSpPr>
        <p:spPr/>
        <p:txBody>
          <a:bodyPr/>
          <a:lstStyle/>
          <a:p>
            <a:r>
              <a:rPr lang="en-US" dirty="0"/>
              <a:t>Southeast Florida FSUTMS Users Group - May 12th, 2023</a:t>
            </a:r>
          </a:p>
        </p:txBody>
      </p:sp>
      <p:sp>
        <p:nvSpPr>
          <p:cNvPr id="4" name="Text Placeholder 3">
            <a:extLst>
              <a:ext uri="{FF2B5EF4-FFF2-40B4-BE49-F238E27FC236}">
                <a16:creationId xmlns:a16="http://schemas.microsoft.com/office/drawing/2014/main" id="{72F060E9-A829-414F-B1A2-FDE6B9428FD6}"/>
              </a:ext>
            </a:extLst>
          </p:cNvPr>
          <p:cNvSpPr>
            <a:spLocks noGrp="1"/>
          </p:cNvSpPr>
          <p:nvPr>
            <p:ph type="body" sz="quarter" idx="12"/>
          </p:nvPr>
        </p:nvSpPr>
        <p:spPr/>
        <p:txBody>
          <a:bodyPr/>
          <a:lstStyle/>
          <a:p>
            <a:r>
              <a:rPr lang="en-US" dirty="0"/>
              <a:t>metrocouncil.org</a:t>
            </a:r>
          </a:p>
        </p:txBody>
      </p:sp>
    </p:spTree>
    <p:extLst>
      <p:ext uri="{BB962C8B-B14F-4D97-AF65-F5344CB8AC3E}">
        <p14:creationId xmlns:p14="http://schemas.microsoft.com/office/powerpoint/2010/main" val="4081734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FF2AE-9882-4691-8F2F-3C13DEABFF0E}"/>
              </a:ext>
            </a:extLst>
          </p:cNvPr>
          <p:cNvSpPr>
            <a:spLocks noGrp="1"/>
          </p:cNvSpPr>
          <p:nvPr>
            <p:ph type="title"/>
          </p:nvPr>
        </p:nvSpPr>
        <p:spPr/>
        <p:txBody>
          <a:bodyPr/>
          <a:lstStyle/>
          <a:p>
            <a:r>
              <a:rPr lang="en-US" sz="4000" dirty="0"/>
              <a:t>Similar gender splits in other transit systems</a:t>
            </a:r>
            <a:br>
              <a:rPr lang="en-US" dirty="0"/>
            </a:br>
            <a:r>
              <a:rPr lang="en-US" sz="3000" dirty="0"/>
              <a:t>Data courtesy of ETC Institute</a:t>
            </a:r>
          </a:p>
        </p:txBody>
      </p:sp>
      <p:pic>
        <p:nvPicPr>
          <p:cNvPr id="61" name="Picture Placeholder 60" descr="People waiting for a bus. A group of young women wearing backpacks stand in the center.">
            <a:extLst>
              <a:ext uri="{FF2B5EF4-FFF2-40B4-BE49-F238E27FC236}">
                <a16:creationId xmlns:a16="http://schemas.microsoft.com/office/drawing/2014/main" id="{AA90F0ED-6F5D-4A1B-8071-4BE6FC53F8F8}"/>
              </a:ext>
            </a:extLst>
          </p:cNvPr>
          <p:cNvPicPr>
            <a:picLocks noGrp="1" noChangeAspect="1"/>
          </p:cNvPicPr>
          <p:nvPr>
            <p:ph type="pic" sz="quarter" idx="14"/>
          </p:nvPr>
        </p:nvPicPr>
        <p:blipFill>
          <a:blip r:embed="rId3"/>
          <a:srcRect l="23585" r="23585"/>
          <a:stretch>
            <a:fillRect/>
          </a:stretch>
        </p:blipFill>
        <p:spPr>
          <a:xfrm>
            <a:off x="0" y="1703387"/>
            <a:ext cx="5191125" cy="6526213"/>
          </a:xfrm>
          <a:prstGeom prst="rect">
            <a:avLst/>
          </a:prstGeom>
        </p:spPr>
      </p:pic>
      <p:graphicFrame>
        <p:nvGraphicFramePr>
          <p:cNvPr id="2" name="Table 1">
            <a:extLst>
              <a:ext uri="{FF2B5EF4-FFF2-40B4-BE49-F238E27FC236}">
                <a16:creationId xmlns:a16="http://schemas.microsoft.com/office/drawing/2014/main" id="{AEF2B714-F484-77DF-7B0E-0207DE9B1DCB}"/>
              </a:ext>
            </a:extLst>
          </p:cNvPr>
          <p:cNvGraphicFramePr>
            <a:graphicFrameLocks noGrp="1"/>
          </p:cNvGraphicFramePr>
          <p:nvPr>
            <p:extLst>
              <p:ext uri="{D42A27DB-BD31-4B8C-83A1-F6EECF244321}">
                <p14:modId xmlns:p14="http://schemas.microsoft.com/office/powerpoint/2010/main" val="2470866691"/>
              </p:ext>
            </p:extLst>
          </p:nvPr>
        </p:nvGraphicFramePr>
        <p:xfrm>
          <a:off x="5438776" y="2286000"/>
          <a:ext cx="8001001" cy="4362450"/>
        </p:xfrm>
        <a:graphic>
          <a:graphicData uri="http://schemas.openxmlformats.org/drawingml/2006/table">
            <a:tbl>
              <a:tblPr>
                <a:tableStyleId>{EB9631B5-78F2-41C9-869B-9F39066F8104}</a:tableStyleId>
              </a:tblPr>
              <a:tblGrid>
                <a:gridCol w="2424545">
                  <a:extLst>
                    <a:ext uri="{9D8B030D-6E8A-4147-A177-3AD203B41FA5}">
                      <a16:colId xmlns:a16="http://schemas.microsoft.com/office/drawing/2014/main" val="1862257335"/>
                    </a:ext>
                  </a:extLst>
                </a:gridCol>
                <a:gridCol w="1925349">
                  <a:extLst>
                    <a:ext uri="{9D8B030D-6E8A-4147-A177-3AD203B41FA5}">
                      <a16:colId xmlns:a16="http://schemas.microsoft.com/office/drawing/2014/main" val="2071717759"/>
                    </a:ext>
                  </a:extLst>
                </a:gridCol>
                <a:gridCol w="1376647">
                  <a:extLst>
                    <a:ext uri="{9D8B030D-6E8A-4147-A177-3AD203B41FA5}">
                      <a16:colId xmlns:a16="http://schemas.microsoft.com/office/drawing/2014/main" val="4187487047"/>
                    </a:ext>
                  </a:extLst>
                </a:gridCol>
                <a:gridCol w="1376647">
                  <a:extLst>
                    <a:ext uri="{9D8B030D-6E8A-4147-A177-3AD203B41FA5}">
                      <a16:colId xmlns:a16="http://schemas.microsoft.com/office/drawing/2014/main" val="223312508"/>
                    </a:ext>
                  </a:extLst>
                </a:gridCol>
                <a:gridCol w="897813">
                  <a:extLst>
                    <a:ext uri="{9D8B030D-6E8A-4147-A177-3AD203B41FA5}">
                      <a16:colId xmlns:a16="http://schemas.microsoft.com/office/drawing/2014/main" val="494854901"/>
                    </a:ext>
                  </a:extLst>
                </a:gridCol>
              </a:tblGrid>
              <a:tr h="426720">
                <a:tc>
                  <a:txBody>
                    <a:bodyPr/>
                    <a:lstStyle/>
                    <a:p>
                      <a:pPr algn="ctr" fontAlgn="b"/>
                      <a:r>
                        <a:rPr lang="en-US" sz="2800" b="1" i="0" u="none" strike="noStrike" dirty="0">
                          <a:solidFill>
                            <a:srgbClr val="000000"/>
                          </a:solidFill>
                          <a:effectLst/>
                          <a:latin typeface="Arial Narrow" panose="020B0606020202030204" pitchFamily="34" charset="0"/>
                        </a:rPr>
                        <a:t>Location</a:t>
                      </a:r>
                    </a:p>
                  </a:txBody>
                  <a:tcPr marL="9525" marR="9525" marT="9525" marB="0" anchor="b"/>
                </a:tc>
                <a:tc>
                  <a:txBody>
                    <a:bodyPr/>
                    <a:lstStyle/>
                    <a:p>
                      <a:pPr algn="ctr" fontAlgn="b"/>
                      <a:r>
                        <a:rPr lang="en-US" sz="2800" b="1" i="0" u="none" strike="noStrike" dirty="0">
                          <a:solidFill>
                            <a:srgbClr val="000000"/>
                          </a:solidFill>
                          <a:effectLst/>
                          <a:latin typeface="Arial Narrow" panose="020B0606020202030204" pitchFamily="34" charset="0"/>
                        </a:rPr>
                        <a:t>Date</a:t>
                      </a:r>
                    </a:p>
                  </a:txBody>
                  <a:tcPr marL="9525" marR="9525" marT="9525" marB="0" anchor="b"/>
                </a:tc>
                <a:tc>
                  <a:txBody>
                    <a:bodyPr/>
                    <a:lstStyle/>
                    <a:p>
                      <a:pPr algn="ctr" fontAlgn="b"/>
                      <a:r>
                        <a:rPr lang="en-US" sz="2800" b="1" u="none" strike="noStrike" dirty="0">
                          <a:solidFill>
                            <a:srgbClr val="000000"/>
                          </a:solidFill>
                          <a:effectLst/>
                          <a:latin typeface="Arial Narrow" panose="020B0606020202030204" pitchFamily="34" charset="0"/>
                        </a:rPr>
                        <a:t>Male </a:t>
                      </a:r>
                      <a:endParaRPr lang="en-US" sz="2800" b="1"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1" u="none" strike="noStrike">
                          <a:solidFill>
                            <a:srgbClr val="000000"/>
                          </a:solidFill>
                          <a:effectLst/>
                          <a:latin typeface="Arial Narrow" panose="020B0606020202030204" pitchFamily="34" charset="0"/>
                        </a:rPr>
                        <a:t>Female</a:t>
                      </a:r>
                      <a:endParaRPr lang="en-US" sz="2800" b="1"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1" u="none" strike="noStrike">
                          <a:solidFill>
                            <a:srgbClr val="000000"/>
                          </a:solidFill>
                          <a:effectLst/>
                          <a:latin typeface="Arial Narrow" panose="020B0606020202030204" pitchFamily="34" charset="0"/>
                        </a:rPr>
                        <a:t>Other</a:t>
                      </a:r>
                      <a:endParaRPr lang="en-US" sz="2800" b="1" i="0" u="none" strike="noStrike">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2508326746"/>
                  </a:ext>
                </a:extLst>
              </a:tr>
              <a:tr h="426720">
                <a:tc>
                  <a:txBody>
                    <a:bodyPr/>
                    <a:lstStyle/>
                    <a:p>
                      <a:pPr algn="l" fontAlgn="b"/>
                      <a:r>
                        <a:rPr lang="en-US" sz="2800" b="0" u="none" strike="noStrike" dirty="0">
                          <a:solidFill>
                            <a:srgbClr val="000000"/>
                          </a:solidFill>
                          <a:effectLst/>
                          <a:latin typeface="Arial Narrow" panose="020B0606020202030204" pitchFamily="34" charset="0"/>
                        </a:rPr>
                        <a:t>Volusia Co, FL</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dirty="0">
                          <a:solidFill>
                            <a:srgbClr val="000000"/>
                          </a:solidFill>
                          <a:effectLst/>
                          <a:latin typeface="Arial Narrow" panose="020B0606020202030204" pitchFamily="34" charset="0"/>
                        </a:rPr>
                        <a:t>Spring 2021</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65%</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35%</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endParaRPr lang="en-US" sz="2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1358363193"/>
                  </a:ext>
                </a:extLst>
              </a:tr>
              <a:tr h="426720">
                <a:tc>
                  <a:txBody>
                    <a:bodyPr/>
                    <a:lstStyle/>
                    <a:p>
                      <a:pPr algn="l" fontAlgn="b"/>
                      <a:r>
                        <a:rPr lang="en-US" sz="2800" b="0" u="none" strike="noStrike" dirty="0">
                          <a:solidFill>
                            <a:srgbClr val="000000"/>
                          </a:solidFill>
                          <a:effectLst/>
                          <a:latin typeface="Arial Narrow" panose="020B0606020202030204" pitchFamily="34" charset="0"/>
                        </a:rPr>
                        <a:t>Lexington, KY</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dirty="0">
                          <a:solidFill>
                            <a:srgbClr val="000000"/>
                          </a:solidFill>
                          <a:effectLst/>
                          <a:latin typeface="Arial Narrow" panose="020B0606020202030204" pitchFamily="34" charset="0"/>
                        </a:rPr>
                        <a:t>Spring 2021</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57%</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a:solidFill>
                            <a:srgbClr val="000000"/>
                          </a:solidFill>
                          <a:effectLst/>
                          <a:latin typeface="Arial Narrow" panose="020B0606020202030204" pitchFamily="34" charset="0"/>
                        </a:rPr>
                        <a:t>43%</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endParaRPr lang="en-US" sz="2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1832906077"/>
                  </a:ext>
                </a:extLst>
              </a:tr>
              <a:tr h="426720">
                <a:tc>
                  <a:txBody>
                    <a:bodyPr/>
                    <a:lstStyle/>
                    <a:p>
                      <a:pPr algn="l" fontAlgn="b"/>
                      <a:r>
                        <a:rPr lang="en-US" sz="2800" b="0" u="none" strike="noStrike" dirty="0">
                          <a:solidFill>
                            <a:srgbClr val="000000"/>
                          </a:solidFill>
                          <a:effectLst/>
                          <a:latin typeface="Arial Narrow" panose="020B0606020202030204" pitchFamily="34" charset="0"/>
                        </a:rPr>
                        <a:t>Tampa, FL</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dirty="0">
                          <a:solidFill>
                            <a:srgbClr val="000000"/>
                          </a:solidFill>
                          <a:effectLst/>
                          <a:latin typeface="Arial Narrow" panose="020B0606020202030204" pitchFamily="34" charset="0"/>
                        </a:rPr>
                        <a:t>Fall 2021</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57%</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43%</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endParaRPr lang="en-US" sz="2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877126701"/>
                  </a:ext>
                </a:extLst>
              </a:tr>
              <a:tr h="426720">
                <a:tc>
                  <a:txBody>
                    <a:bodyPr/>
                    <a:lstStyle/>
                    <a:p>
                      <a:pPr algn="l" fontAlgn="b"/>
                      <a:r>
                        <a:rPr lang="en-US" sz="2800" b="0" u="none" strike="noStrike">
                          <a:solidFill>
                            <a:srgbClr val="000000"/>
                          </a:solidFill>
                          <a:effectLst/>
                          <a:latin typeface="Arial Narrow" panose="020B0606020202030204" pitchFamily="34" charset="0"/>
                        </a:rPr>
                        <a:t>Rhode Island</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dirty="0">
                          <a:solidFill>
                            <a:srgbClr val="000000"/>
                          </a:solidFill>
                          <a:effectLst/>
                          <a:latin typeface="Arial Narrow" panose="020B0606020202030204" pitchFamily="34" charset="0"/>
                        </a:rPr>
                        <a:t>Fall 2021</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55%</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44%</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1%</a:t>
                      </a:r>
                      <a:endParaRPr lang="en-US" sz="2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2189907232"/>
                  </a:ext>
                </a:extLst>
              </a:tr>
              <a:tr h="426720">
                <a:tc>
                  <a:txBody>
                    <a:bodyPr/>
                    <a:lstStyle/>
                    <a:p>
                      <a:pPr algn="l" fontAlgn="b"/>
                      <a:r>
                        <a:rPr lang="en-US" sz="2800" b="0" u="none" strike="noStrike" dirty="0">
                          <a:solidFill>
                            <a:srgbClr val="000000"/>
                          </a:solidFill>
                          <a:effectLst/>
                          <a:latin typeface="Arial Narrow" panose="020B0606020202030204" pitchFamily="34" charset="0"/>
                        </a:rPr>
                        <a:t>Knoxville, TN</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a:solidFill>
                            <a:srgbClr val="000000"/>
                          </a:solidFill>
                          <a:effectLst/>
                          <a:latin typeface="Arial Narrow" panose="020B0606020202030204" pitchFamily="34" charset="0"/>
                        </a:rPr>
                        <a:t>Fall 2021</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56%</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a:solidFill>
                            <a:srgbClr val="000000"/>
                          </a:solidFill>
                          <a:effectLst/>
                          <a:latin typeface="Arial Narrow" panose="020B0606020202030204" pitchFamily="34" charset="0"/>
                        </a:rPr>
                        <a:t>42%</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2%</a:t>
                      </a:r>
                      <a:endParaRPr lang="en-US" sz="2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1155536916"/>
                  </a:ext>
                </a:extLst>
              </a:tr>
              <a:tr h="426720">
                <a:tc>
                  <a:txBody>
                    <a:bodyPr/>
                    <a:lstStyle/>
                    <a:p>
                      <a:pPr algn="l" fontAlgn="b"/>
                      <a:r>
                        <a:rPr lang="en-US" sz="2800" b="0" u="none" strike="noStrike" dirty="0">
                          <a:solidFill>
                            <a:srgbClr val="000000"/>
                          </a:solidFill>
                          <a:effectLst/>
                          <a:latin typeface="Arial Narrow" panose="020B0606020202030204" pitchFamily="34" charset="0"/>
                        </a:rPr>
                        <a:t>Boise, ID*</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a:solidFill>
                            <a:srgbClr val="000000"/>
                          </a:solidFill>
                          <a:effectLst/>
                          <a:latin typeface="Arial Narrow" panose="020B0606020202030204" pitchFamily="34" charset="0"/>
                        </a:rPr>
                        <a:t>Fall 2021</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58%</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a:solidFill>
                            <a:srgbClr val="000000"/>
                          </a:solidFill>
                          <a:effectLst/>
                          <a:latin typeface="Arial Narrow" panose="020B0606020202030204" pitchFamily="34" charset="0"/>
                        </a:rPr>
                        <a:t>39%</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a:solidFill>
                            <a:srgbClr val="000000"/>
                          </a:solidFill>
                          <a:effectLst/>
                          <a:latin typeface="Arial Narrow" panose="020B0606020202030204" pitchFamily="34" charset="0"/>
                        </a:rPr>
                        <a:t>3%</a:t>
                      </a:r>
                      <a:endParaRPr lang="en-US" sz="2800" b="0" i="0" u="none" strike="noStrike">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53260616"/>
                  </a:ext>
                </a:extLst>
              </a:tr>
              <a:tr h="426720">
                <a:tc>
                  <a:txBody>
                    <a:bodyPr/>
                    <a:lstStyle/>
                    <a:p>
                      <a:pPr algn="l" fontAlgn="b"/>
                      <a:r>
                        <a:rPr lang="en-US" sz="2800" b="0" u="none" strike="noStrike" dirty="0">
                          <a:solidFill>
                            <a:srgbClr val="000000"/>
                          </a:solidFill>
                          <a:effectLst/>
                          <a:latin typeface="Arial Narrow" panose="020B0606020202030204" pitchFamily="34" charset="0"/>
                        </a:rPr>
                        <a:t>Tucson, AZ</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dirty="0">
                          <a:solidFill>
                            <a:srgbClr val="000000"/>
                          </a:solidFill>
                          <a:effectLst/>
                          <a:latin typeface="Arial Narrow" panose="020B0606020202030204" pitchFamily="34" charset="0"/>
                        </a:rPr>
                        <a:t>Spring 2022</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62%</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a:solidFill>
                            <a:srgbClr val="000000"/>
                          </a:solidFill>
                          <a:effectLst/>
                          <a:latin typeface="Arial Narrow" panose="020B0606020202030204" pitchFamily="34" charset="0"/>
                        </a:rPr>
                        <a:t>36%</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2%</a:t>
                      </a:r>
                      <a:endParaRPr lang="en-US" sz="2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125258254"/>
                  </a:ext>
                </a:extLst>
              </a:tr>
              <a:tr h="426720">
                <a:tc>
                  <a:txBody>
                    <a:bodyPr/>
                    <a:lstStyle/>
                    <a:p>
                      <a:pPr algn="l" fontAlgn="b"/>
                      <a:r>
                        <a:rPr lang="en-US" sz="2800" b="0" u="none" strike="noStrike" dirty="0">
                          <a:solidFill>
                            <a:srgbClr val="000000"/>
                          </a:solidFill>
                          <a:effectLst/>
                          <a:latin typeface="Arial Narrow" panose="020B0606020202030204" pitchFamily="34" charset="0"/>
                        </a:rPr>
                        <a:t>Albuquerque, NM</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a:solidFill>
                            <a:srgbClr val="000000"/>
                          </a:solidFill>
                          <a:effectLst/>
                          <a:latin typeface="Arial Narrow" panose="020B0606020202030204" pitchFamily="34" charset="0"/>
                        </a:rPr>
                        <a:t>Spring 2022</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65%</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a:solidFill>
                            <a:srgbClr val="000000"/>
                          </a:solidFill>
                          <a:effectLst/>
                          <a:latin typeface="Arial Narrow" panose="020B0606020202030204" pitchFamily="34" charset="0"/>
                        </a:rPr>
                        <a:t>32%</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3%</a:t>
                      </a:r>
                      <a:endParaRPr lang="en-US" sz="2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447709945"/>
                  </a:ext>
                </a:extLst>
              </a:tr>
              <a:tr h="426720">
                <a:tc>
                  <a:txBody>
                    <a:bodyPr/>
                    <a:lstStyle/>
                    <a:p>
                      <a:pPr algn="l" fontAlgn="b"/>
                      <a:r>
                        <a:rPr lang="en-US" sz="2800" b="0" u="none" strike="noStrike" dirty="0">
                          <a:solidFill>
                            <a:srgbClr val="000000"/>
                          </a:solidFill>
                          <a:effectLst/>
                          <a:latin typeface="Arial Narrow" panose="020B0606020202030204" pitchFamily="34" charset="0"/>
                        </a:rPr>
                        <a:t>Houston, TX*</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l" fontAlgn="b"/>
                      <a:r>
                        <a:rPr lang="en-US" sz="2800" b="0" u="none" strike="noStrike">
                          <a:solidFill>
                            <a:srgbClr val="000000"/>
                          </a:solidFill>
                          <a:effectLst/>
                          <a:latin typeface="Arial Narrow" panose="020B0606020202030204" pitchFamily="34" charset="0"/>
                        </a:rPr>
                        <a:t>Spring 2022</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57%</a:t>
                      </a:r>
                      <a:endParaRPr lang="en-US" sz="2800" b="0" i="0" u="none" strike="noStrike" dirty="0">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a:solidFill>
                            <a:srgbClr val="000000"/>
                          </a:solidFill>
                          <a:effectLst/>
                          <a:latin typeface="Arial Narrow" panose="020B0606020202030204" pitchFamily="34" charset="0"/>
                        </a:rPr>
                        <a:t>42%</a:t>
                      </a:r>
                      <a:endParaRPr lang="en-US" sz="2800" b="0" i="0" u="none" strike="noStrike">
                        <a:solidFill>
                          <a:srgbClr val="000000"/>
                        </a:solidFill>
                        <a:effectLst/>
                        <a:latin typeface="Arial Narrow" panose="020B0606020202030204" pitchFamily="34" charset="0"/>
                      </a:endParaRPr>
                    </a:p>
                  </a:txBody>
                  <a:tcPr marL="9525" marR="9525" marT="9525" marB="0" anchor="b"/>
                </a:tc>
                <a:tc>
                  <a:txBody>
                    <a:bodyPr/>
                    <a:lstStyle/>
                    <a:p>
                      <a:pPr algn="ctr" fontAlgn="b"/>
                      <a:r>
                        <a:rPr lang="en-US" sz="2800" b="0" u="none" strike="noStrike" dirty="0">
                          <a:solidFill>
                            <a:srgbClr val="000000"/>
                          </a:solidFill>
                          <a:effectLst/>
                          <a:latin typeface="Arial Narrow" panose="020B0606020202030204" pitchFamily="34" charset="0"/>
                        </a:rPr>
                        <a:t>1%</a:t>
                      </a:r>
                      <a:endParaRPr lang="en-US" sz="2800" b="0" i="0" u="none" strike="noStrike" dirty="0">
                        <a:solidFill>
                          <a:srgbClr val="000000"/>
                        </a:solidFill>
                        <a:effectLst/>
                        <a:latin typeface="Arial Narrow" panose="020B0606020202030204" pitchFamily="34" charset="0"/>
                      </a:endParaRPr>
                    </a:p>
                  </a:txBody>
                  <a:tcPr marL="9525" marR="9525" marT="9525" marB="0" anchor="b"/>
                </a:tc>
                <a:extLst>
                  <a:ext uri="{0D108BD9-81ED-4DB2-BD59-A6C34878D82A}">
                    <a16:rowId xmlns:a16="http://schemas.microsoft.com/office/drawing/2014/main" val="3951484893"/>
                  </a:ext>
                </a:extLst>
              </a:tr>
            </a:tbl>
          </a:graphicData>
        </a:graphic>
      </p:graphicFrame>
      <p:sp>
        <p:nvSpPr>
          <p:cNvPr id="5" name="TextBox 4">
            <a:extLst>
              <a:ext uri="{FF2B5EF4-FFF2-40B4-BE49-F238E27FC236}">
                <a16:creationId xmlns:a16="http://schemas.microsoft.com/office/drawing/2014/main" id="{AF97B0CC-9E69-199A-B4C5-99601FB914BF}"/>
              </a:ext>
            </a:extLst>
          </p:cNvPr>
          <p:cNvSpPr txBox="1"/>
          <p:nvPr/>
        </p:nvSpPr>
        <p:spPr>
          <a:xfrm>
            <a:off x="5438776" y="6781800"/>
            <a:ext cx="7315200" cy="369332"/>
          </a:xfrm>
          <a:prstGeom prst="rect">
            <a:avLst/>
          </a:prstGeom>
          <a:noFill/>
        </p:spPr>
        <p:txBody>
          <a:bodyPr wrap="square">
            <a:spAutoFit/>
          </a:bodyPr>
          <a:lstStyle/>
          <a:p>
            <a:r>
              <a:rPr lang="en-US" sz="1800" i="0" u="none" strike="noStrike" dirty="0">
                <a:solidFill>
                  <a:srgbClr val="000000"/>
                </a:solidFill>
                <a:effectLst/>
                <a:latin typeface="Arial Narrow" panose="020B0606020202030204" pitchFamily="34" charset="0"/>
              </a:rPr>
              <a:t>* pre-expansion figures</a:t>
            </a:r>
            <a:endParaRPr lang="en-US" dirty="0">
              <a:latin typeface="Arial Narrow" panose="020B0606020202030204" pitchFamily="34" charset="0"/>
            </a:endParaRPr>
          </a:p>
        </p:txBody>
      </p:sp>
    </p:spTree>
    <p:extLst>
      <p:ext uri="{BB962C8B-B14F-4D97-AF65-F5344CB8AC3E}">
        <p14:creationId xmlns:p14="http://schemas.microsoft.com/office/powerpoint/2010/main" val="2062805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r graph shows the number of trips per day by gender and age category, comparing 2021 to 2016. The graph shows that the greatest number of trips taken in 2021 were by young men aged 25-34. The highest retention rates were for men 65+ (83% of the 4,000 trips made in 2016 were retained in 2021), while the lowest retention rates were for women 18-24 (31% of the 22,000 trips retained).">
            <a:extLst>
              <a:ext uri="{FF2B5EF4-FFF2-40B4-BE49-F238E27FC236}">
                <a16:creationId xmlns:a16="http://schemas.microsoft.com/office/drawing/2014/main" id="{EC8745C9-1375-429C-91D3-C680102E6315}"/>
              </a:ext>
            </a:extLst>
          </p:cNvPr>
          <p:cNvPicPr>
            <a:picLocks noChangeAspect="1"/>
          </p:cNvPicPr>
          <p:nvPr/>
        </p:nvPicPr>
        <p:blipFill>
          <a:blip r:embed="rId3"/>
          <a:stretch>
            <a:fillRect/>
          </a:stretch>
        </p:blipFill>
        <p:spPr>
          <a:xfrm>
            <a:off x="481264" y="1812869"/>
            <a:ext cx="13023722" cy="6274587"/>
          </a:xfrm>
          <a:prstGeom prst="rect">
            <a:avLst/>
          </a:prstGeom>
        </p:spPr>
      </p:pic>
      <p:sp>
        <p:nvSpPr>
          <p:cNvPr id="2" name="Title 1">
            <a:extLst>
              <a:ext uri="{FF2B5EF4-FFF2-40B4-BE49-F238E27FC236}">
                <a16:creationId xmlns:a16="http://schemas.microsoft.com/office/drawing/2014/main" id="{0E94DD19-C3BA-4B68-82B9-AA34B9B5B5D5}"/>
              </a:ext>
            </a:extLst>
          </p:cNvPr>
          <p:cNvSpPr>
            <a:spLocks noGrp="1"/>
          </p:cNvSpPr>
          <p:nvPr>
            <p:ph type="title"/>
          </p:nvPr>
        </p:nvSpPr>
        <p:spPr/>
        <p:txBody>
          <a:bodyPr/>
          <a:lstStyle/>
          <a:p>
            <a:r>
              <a:rPr lang="en-US"/>
              <a:t>Retained greatest share of trips by older men, least by young women</a:t>
            </a:r>
          </a:p>
        </p:txBody>
      </p:sp>
      <p:sp>
        <p:nvSpPr>
          <p:cNvPr id="17" name="Oval 16">
            <a:extLst>
              <a:ext uri="{FF2B5EF4-FFF2-40B4-BE49-F238E27FC236}">
                <a16:creationId xmlns:a16="http://schemas.microsoft.com/office/drawing/2014/main" id="{03A67636-2B8B-4A17-90E4-94DDEF6B267A}"/>
              </a:ext>
              <a:ext uri="{C183D7F6-B498-43B3-948B-1728B52AA6E4}">
                <adec:decorative xmlns:adec="http://schemas.microsoft.com/office/drawing/2017/decorative" val="1"/>
              </a:ext>
            </a:extLst>
          </p:cNvPr>
          <p:cNvSpPr/>
          <p:nvPr/>
        </p:nvSpPr>
        <p:spPr>
          <a:xfrm>
            <a:off x="5632451" y="3022057"/>
            <a:ext cx="1039394" cy="1013326"/>
          </a:xfrm>
          <a:prstGeom prst="ellipse">
            <a:avLst/>
          </a:prstGeom>
          <a:solidFill>
            <a:srgbClr val="C1B0C2"/>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D4C05B-5ED4-49E0-A525-41A314450065}"/>
              </a:ext>
              <a:ext uri="{C183D7F6-B498-43B3-948B-1728B52AA6E4}">
                <adec:decorative xmlns:adec="http://schemas.microsoft.com/office/drawing/2017/decorative" val="1"/>
              </a:ext>
            </a:extLst>
          </p:cNvPr>
          <p:cNvSpPr/>
          <p:nvPr/>
        </p:nvSpPr>
        <p:spPr>
          <a:xfrm>
            <a:off x="6007769" y="3031958"/>
            <a:ext cx="593558" cy="593558"/>
          </a:xfrm>
          <a:prstGeom prst="ellipse">
            <a:avLst/>
          </a:prstGeom>
          <a:solidFill>
            <a:srgbClr val="643967">
              <a:alpha val="69804"/>
            </a:srgb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32FABC5-0158-44F5-BD1D-F661ADC6502A}"/>
              </a:ext>
              <a:ext uri="{C183D7F6-B498-43B3-948B-1728B52AA6E4}">
                <adec:decorative xmlns:adec="http://schemas.microsoft.com/office/drawing/2017/decorative" val="1"/>
              </a:ext>
            </a:extLst>
          </p:cNvPr>
          <p:cNvSpPr txBox="1"/>
          <p:nvPr/>
        </p:nvSpPr>
        <p:spPr>
          <a:xfrm>
            <a:off x="5741143" y="3551139"/>
            <a:ext cx="607859" cy="369332"/>
          </a:xfrm>
          <a:prstGeom prst="rect">
            <a:avLst/>
          </a:prstGeom>
          <a:noFill/>
        </p:spPr>
        <p:txBody>
          <a:bodyPr wrap="none" rtlCol="0">
            <a:spAutoFit/>
          </a:bodyPr>
          <a:lstStyle/>
          <a:p>
            <a:r>
              <a:rPr lang="en-US">
                <a:solidFill>
                  <a:srgbClr val="643967"/>
                </a:solidFill>
                <a:latin typeface="Arial Narrow" panose="020B0606020202030204" pitchFamily="34" charset="0"/>
              </a:rPr>
              <a:t>2016</a:t>
            </a:r>
          </a:p>
        </p:txBody>
      </p:sp>
      <p:sp>
        <p:nvSpPr>
          <p:cNvPr id="20" name="TextBox 19">
            <a:extLst>
              <a:ext uri="{FF2B5EF4-FFF2-40B4-BE49-F238E27FC236}">
                <a16:creationId xmlns:a16="http://schemas.microsoft.com/office/drawing/2014/main" id="{7E8095D7-E5D9-4825-A93E-22AF38C02CDB}"/>
              </a:ext>
              <a:ext uri="{C183D7F6-B498-43B3-948B-1728B52AA6E4}">
                <adec:decorative xmlns:adec="http://schemas.microsoft.com/office/drawing/2017/decorative" val="1"/>
              </a:ext>
            </a:extLst>
          </p:cNvPr>
          <p:cNvSpPr txBox="1"/>
          <p:nvPr/>
        </p:nvSpPr>
        <p:spPr>
          <a:xfrm>
            <a:off x="6007769" y="3144071"/>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2021</a:t>
            </a:r>
          </a:p>
        </p:txBody>
      </p:sp>
      <p:sp>
        <p:nvSpPr>
          <p:cNvPr id="23" name="Oval 22">
            <a:extLst>
              <a:ext uri="{FF2B5EF4-FFF2-40B4-BE49-F238E27FC236}">
                <a16:creationId xmlns:a16="http://schemas.microsoft.com/office/drawing/2014/main" id="{5E8BE8C1-DFC6-4D3C-9A12-4B6CD792D593}"/>
              </a:ext>
              <a:ext uri="{C183D7F6-B498-43B3-948B-1728B52AA6E4}">
                <adec:decorative xmlns:adec="http://schemas.microsoft.com/office/drawing/2017/decorative" val="1"/>
              </a:ext>
            </a:extLst>
          </p:cNvPr>
          <p:cNvSpPr/>
          <p:nvPr/>
        </p:nvSpPr>
        <p:spPr>
          <a:xfrm>
            <a:off x="11242676" y="3022057"/>
            <a:ext cx="1039394" cy="1013326"/>
          </a:xfrm>
          <a:prstGeom prst="ellipse">
            <a:avLst/>
          </a:prstGeom>
          <a:solidFill>
            <a:srgbClr val="9BD7E9"/>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796F9EB-BD90-45B1-B71E-7CE61CAD4F88}"/>
              </a:ext>
              <a:ext uri="{C183D7F6-B498-43B3-948B-1728B52AA6E4}">
                <adec:decorative xmlns:adec="http://schemas.microsoft.com/office/drawing/2017/decorative" val="1"/>
              </a:ext>
            </a:extLst>
          </p:cNvPr>
          <p:cNvSpPr/>
          <p:nvPr/>
        </p:nvSpPr>
        <p:spPr>
          <a:xfrm>
            <a:off x="11617994" y="3031958"/>
            <a:ext cx="593558" cy="593558"/>
          </a:xfrm>
          <a:prstGeom prst="ellipse">
            <a:avLst/>
          </a:prstGeom>
          <a:solidFill>
            <a:srgbClr val="009AC6">
              <a:alpha val="78039"/>
            </a:srgb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BAEA9F-02B7-47ED-9BA3-9A5953D3218F}"/>
              </a:ext>
              <a:ext uri="{C183D7F6-B498-43B3-948B-1728B52AA6E4}">
                <adec:decorative xmlns:adec="http://schemas.microsoft.com/office/drawing/2017/decorative" val="1"/>
              </a:ext>
            </a:extLst>
          </p:cNvPr>
          <p:cNvSpPr txBox="1"/>
          <p:nvPr/>
        </p:nvSpPr>
        <p:spPr>
          <a:xfrm>
            <a:off x="11351368" y="3551139"/>
            <a:ext cx="607859" cy="369332"/>
          </a:xfrm>
          <a:prstGeom prst="rect">
            <a:avLst/>
          </a:prstGeom>
          <a:noFill/>
        </p:spPr>
        <p:txBody>
          <a:bodyPr wrap="none" rtlCol="0">
            <a:spAutoFit/>
          </a:bodyPr>
          <a:lstStyle/>
          <a:p>
            <a:r>
              <a:rPr lang="en-US">
                <a:solidFill>
                  <a:srgbClr val="009AC6"/>
                </a:solidFill>
                <a:latin typeface="Arial Narrow" panose="020B0606020202030204" pitchFamily="34" charset="0"/>
              </a:rPr>
              <a:t>2016</a:t>
            </a:r>
          </a:p>
        </p:txBody>
      </p:sp>
      <p:sp>
        <p:nvSpPr>
          <p:cNvPr id="26" name="TextBox 25">
            <a:extLst>
              <a:ext uri="{FF2B5EF4-FFF2-40B4-BE49-F238E27FC236}">
                <a16:creationId xmlns:a16="http://schemas.microsoft.com/office/drawing/2014/main" id="{2F66B873-152B-4DA2-ACB9-9069999EC78C}"/>
              </a:ext>
              <a:ext uri="{C183D7F6-B498-43B3-948B-1728B52AA6E4}">
                <adec:decorative xmlns:adec="http://schemas.microsoft.com/office/drawing/2017/decorative" val="1"/>
              </a:ext>
            </a:extLst>
          </p:cNvPr>
          <p:cNvSpPr txBox="1"/>
          <p:nvPr/>
        </p:nvSpPr>
        <p:spPr>
          <a:xfrm>
            <a:off x="11617994" y="3144071"/>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2021</a:t>
            </a:r>
          </a:p>
        </p:txBody>
      </p:sp>
      <p:sp>
        <p:nvSpPr>
          <p:cNvPr id="16" name="Title 3">
            <a:extLst>
              <a:ext uri="{FF2B5EF4-FFF2-40B4-BE49-F238E27FC236}">
                <a16:creationId xmlns:a16="http://schemas.microsoft.com/office/drawing/2014/main" id="{BC14F752-150F-4F59-89C3-2225B11D2625}"/>
              </a:ext>
            </a:extLst>
          </p:cNvPr>
          <p:cNvSpPr txBox="1">
            <a:spLocks/>
          </p:cNvSpPr>
          <p:nvPr/>
        </p:nvSpPr>
        <p:spPr>
          <a:xfrm>
            <a:off x="11617994" y="4251019"/>
            <a:ext cx="2119318" cy="1685012"/>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latin typeface="Arial Narrow" panose="020B0606020202030204" pitchFamily="34" charset="0"/>
              </a:rPr>
              <a:t>Also note </a:t>
            </a:r>
            <a:r>
              <a:rPr lang="en-US" sz="2000" b="1">
                <a:latin typeface="Arial Narrow" panose="020B0606020202030204" pitchFamily="34" charset="0"/>
              </a:rPr>
              <a:t>widening gender</a:t>
            </a:r>
            <a:r>
              <a:rPr lang="en-US" sz="2000">
                <a:latin typeface="Arial Narrow" panose="020B0606020202030204" pitchFamily="34" charset="0"/>
              </a:rPr>
              <a:t> </a:t>
            </a:r>
            <a:r>
              <a:rPr lang="en-US" sz="2000" b="1">
                <a:latin typeface="Arial Narrow" panose="020B0606020202030204" pitchFamily="34" charset="0"/>
              </a:rPr>
              <a:t>gaps </a:t>
            </a:r>
            <a:r>
              <a:rPr lang="en-US" sz="2000">
                <a:latin typeface="Arial Narrow" panose="020B0606020202030204" pitchFamily="34" charset="0"/>
              </a:rPr>
              <a:t>for middle-aged &amp; older adults, 45+</a:t>
            </a:r>
          </a:p>
        </p:txBody>
      </p:sp>
    </p:spTree>
    <p:extLst>
      <p:ext uri="{BB962C8B-B14F-4D97-AF65-F5344CB8AC3E}">
        <p14:creationId xmlns:p14="http://schemas.microsoft.com/office/powerpoint/2010/main" val="924819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E950C81-9A15-402D-9B43-63FB80B2C522}"/>
              </a:ext>
            </a:extLst>
          </p:cNvPr>
          <p:cNvSpPr>
            <a:spLocks noGrp="1"/>
          </p:cNvSpPr>
          <p:nvPr>
            <p:ph type="title"/>
          </p:nvPr>
        </p:nvSpPr>
        <p:spPr/>
        <p:txBody>
          <a:bodyPr/>
          <a:lstStyle/>
          <a:p>
            <a:r>
              <a:rPr lang="en-US"/>
              <a:t>Retained a greater share of trips by riders with a disability</a:t>
            </a:r>
          </a:p>
        </p:txBody>
      </p:sp>
      <p:pic>
        <p:nvPicPr>
          <p:cNvPr id="21" name="Picture Placeholder 20" descr="A person in a wheelchair and wearing a mask purchases tickets at a light rail station.">
            <a:extLst>
              <a:ext uri="{FF2B5EF4-FFF2-40B4-BE49-F238E27FC236}">
                <a16:creationId xmlns:a16="http://schemas.microsoft.com/office/drawing/2014/main" id="{97C0F337-59F6-4BD3-9895-358271942654}"/>
              </a:ext>
            </a:extLst>
          </p:cNvPr>
          <p:cNvPicPr>
            <a:picLocks noGrp="1" noChangeAspect="1"/>
          </p:cNvPicPr>
          <p:nvPr>
            <p:ph type="pic" sz="quarter" idx="14"/>
          </p:nvPr>
        </p:nvPicPr>
        <p:blipFill>
          <a:blip r:embed="rId3"/>
          <a:srcRect l="17712" r="17712"/>
          <a:stretch>
            <a:fillRect/>
          </a:stretch>
        </p:blipFill>
        <p:spPr/>
      </p:pic>
      <p:pic>
        <p:nvPicPr>
          <p:cNvPr id="14" name="Picture 13" descr="A bar chart showing trips per day made by those who answer &quot;yes&quot; or &quot;no&quot; to the question, &quot;Do you consider yourself to have a disability?&quot; In 2016, 18,700 trips per day were made by those who identified as having a disability; of which 71% (13,300 trips) were retained in 2021. In 2016, 141,100 trips per day were made by those who answered &quot;no&quot;; of these, only 42% (58,900 trips) were retained in 2021.">
            <a:extLst>
              <a:ext uri="{FF2B5EF4-FFF2-40B4-BE49-F238E27FC236}">
                <a16:creationId xmlns:a16="http://schemas.microsoft.com/office/drawing/2014/main" id="{F818122C-2D85-490B-AFCF-B68D5718CA02}"/>
              </a:ext>
            </a:extLst>
          </p:cNvPr>
          <p:cNvPicPr>
            <a:picLocks noChangeAspect="1"/>
          </p:cNvPicPr>
          <p:nvPr/>
        </p:nvPicPr>
        <p:blipFill>
          <a:blip r:embed="rId4"/>
          <a:stretch>
            <a:fillRect/>
          </a:stretch>
        </p:blipFill>
        <p:spPr>
          <a:xfrm>
            <a:off x="5439286" y="1958515"/>
            <a:ext cx="5774639" cy="5774639"/>
          </a:xfrm>
          <a:prstGeom prst="rect">
            <a:avLst/>
          </a:prstGeom>
        </p:spPr>
      </p:pic>
      <p:sp>
        <p:nvSpPr>
          <p:cNvPr id="7" name="Oval 6">
            <a:extLst>
              <a:ext uri="{FF2B5EF4-FFF2-40B4-BE49-F238E27FC236}">
                <a16:creationId xmlns:a16="http://schemas.microsoft.com/office/drawing/2014/main" id="{1E338546-A4BE-4EB4-B61B-D29682589FB7}"/>
              </a:ext>
              <a:ext uri="{C183D7F6-B498-43B3-948B-1728B52AA6E4}">
                <adec:decorative xmlns:adec="http://schemas.microsoft.com/office/drawing/2017/decorative" val="1"/>
              </a:ext>
            </a:extLst>
          </p:cNvPr>
          <p:cNvSpPr/>
          <p:nvPr/>
        </p:nvSpPr>
        <p:spPr>
          <a:xfrm>
            <a:off x="9932821" y="2114410"/>
            <a:ext cx="1039394" cy="1013326"/>
          </a:xfrm>
          <a:prstGeom prst="ellipse">
            <a:avLst/>
          </a:prstGeom>
          <a:solidFill>
            <a:srgbClr val="98BAD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B88F9E6-492E-4607-ACBA-E06D24817645}"/>
              </a:ext>
              <a:ext uri="{C183D7F6-B498-43B3-948B-1728B52AA6E4}">
                <adec:decorative xmlns:adec="http://schemas.microsoft.com/office/drawing/2017/decorative" val="1"/>
              </a:ext>
            </a:extLst>
          </p:cNvPr>
          <p:cNvSpPr/>
          <p:nvPr/>
        </p:nvSpPr>
        <p:spPr>
          <a:xfrm>
            <a:off x="10350549" y="2084544"/>
            <a:ext cx="593558" cy="593558"/>
          </a:xfrm>
          <a:prstGeom prst="ellipse">
            <a:avLst/>
          </a:prstGeom>
          <a:solidFill>
            <a:srgbClr val="0054A4">
              <a:alpha val="72157"/>
            </a:srgb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93B0DB-AB27-4A2E-AC31-84341BB074DF}"/>
              </a:ext>
              <a:ext uri="{C183D7F6-B498-43B3-948B-1728B52AA6E4}">
                <adec:decorative xmlns:adec="http://schemas.microsoft.com/office/drawing/2017/decorative" val="1"/>
              </a:ext>
            </a:extLst>
          </p:cNvPr>
          <p:cNvSpPr txBox="1"/>
          <p:nvPr/>
        </p:nvSpPr>
        <p:spPr>
          <a:xfrm>
            <a:off x="10041513" y="2643492"/>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2016</a:t>
            </a:r>
          </a:p>
        </p:txBody>
      </p:sp>
      <p:sp>
        <p:nvSpPr>
          <p:cNvPr id="10" name="TextBox 9">
            <a:extLst>
              <a:ext uri="{FF2B5EF4-FFF2-40B4-BE49-F238E27FC236}">
                <a16:creationId xmlns:a16="http://schemas.microsoft.com/office/drawing/2014/main" id="{65FDB15E-D20C-4BDE-8038-BFD5231F05F4}"/>
              </a:ext>
              <a:ext uri="{C183D7F6-B498-43B3-948B-1728B52AA6E4}">
                <adec:decorative xmlns:adec="http://schemas.microsoft.com/office/drawing/2017/decorative" val="1"/>
              </a:ext>
            </a:extLst>
          </p:cNvPr>
          <p:cNvSpPr txBox="1"/>
          <p:nvPr/>
        </p:nvSpPr>
        <p:spPr>
          <a:xfrm>
            <a:off x="10334246" y="2196657"/>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2021</a:t>
            </a:r>
          </a:p>
        </p:txBody>
      </p:sp>
      <p:sp>
        <p:nvSpPr>
          <p:cNvPr id="22" name="Title 3">
            <a:extLst>
              <a:ext uri="{FF2B5EF4-FFF2-40B4-BE49-F238E27FC236}">
                <a16:creationId xmlns:a16="http://schemas.microsoft.com/office/drawing/2014/main" id="{A45EF246-EAF2-4EA0-884B-CAD5FD44135B}"/>
              </a:ext>
            </a:extLst>
          </p:cNvPr>
          <p:cNvSpPr txBox="1">
            <a:spLocks/>
          </p:cNvSpPr>
          <p:nvPr/>
        </p:nvSpPr>
        <p:spPr>
          <a:xfrm>
            <a:off x="10740830" y="5251523"/>
            <a:ext cx="3107935" cy="162652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Arial Narrow" panose="020B0606020202030204" pitchFamily="34" charset="0"/>
              </a:rPr>
              <a:t>Additionally, the share of trips made by those with a disability has increased from </a:t>
            </a:r>
            <a:r>
              <a:rPr lang="en-US" sz="3200" b="1">
                <a:latin typeface="Arial Narrow" panose="020B0606020202030204" pitchFamily="34" charset="0"/>
              </a:rPr>
              <a:t>11%</a:t>
            </a:r>
            <a:r>
              <a:rPr lang="en-US" sz="3200">
                <a:latin typeface="Arial Narrow" panose="020B0606020202030204" pitchFamily="34" charset="0"/>
              </a:rPr>
              <a:t> to </a:t>
            </a:r>
            <a:r>
              <a:rPr lang="en-US" sz="3200" b="1">
                <a:latin typeface="Arial Narrow" panose="020B0606020202030204" pitchFamily="34" charset="0"/>
              </a:rPr>
              <a:t>18%</a:t>
            </a:r>
            <a:r>
              <a:rPr lang="en-US" sz="3200">
                <a:latin typeface="Arial Narrow" panose="020B0606020202030204" pitchFamily="34" charset="0"/>
              </a:rPr>
              <a:t>.</a:t>
            </a:r>
          </a:p>
        </p:txBody>
      </p:sp>
      <p:sp>
        <p:nvSpPr>
          <p:cNvPr id="23" name="Title 3">
            <a:extLst>
              <a:ext uri="{FF2B5EF4-FFF2-40B4-BE49-F238E27FC236}">
                <a16:creationId xmlns:a16="http://schemas.microsoft.com/office/drawing/2014/main" id="{4DBB7D7C-A61A-41A7-98AC-BD9573392E59}"/>
              </a:ext>
            </a:extLst>
          </p:cNvPr>
          <p:cNvSpPr txBox="1">
            <a:spLocks/>
          </p:cNvSpPr>
          <p:nvPr/>
        </p:nvSpPr>
        <p:spPr>
          <a:xfrm>
            <a:off x="5543303" y="7848500"/>
            <a:ext cx="3895477" cy="325882"/>
          </a:xfrm>
          <a:prstGeom prst="rect">
            <a:avLst/>
          </a:prstGeom>
          <a:noFill/>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“Prefer not to answer” omitted.</a:t>
            </a:r>
          </a:p>
        </p:txBody>
      </p:sp>
    </p:spTree>
    <p:extLst>
      <p:ext uri="{BB962C8B-B14F-4D97-AF65-F5344CB8AC3E}">
        <p14:creationId xmlns:p14="http://schemas.microsoft.com/office/powerpoint/2010/main" val="4078844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DD19-C3BA-4B68-82B9-AA34B9B5B5D5}"/>
              </a:ext>
            </a:extLst>
          </p:cNvPr>
          <p:cNvSpPr>
            <a:spLocks noGrp="1"/>
          </p:cNvSpPr>
          <p:nvPr>
            <p:ph type="title"/>
          </p:nvPr>
        </p:nvSpPr>
        <p:spPr/>
        <p:txBody>
          <a:bodyPr/>
          <a:lstStyle/>
          <a:p>
            <a:r>
              <a:rPr lang="en-US"/>
              <a:t>Retained greater share of trips made by riders of color</a:t>
            </a:r>
          </a:p>
        </p:txBody>
      </p:sp>
      <p:sp>
        <p:nvSpPr>
          <p:cNvPr id="15" name="Oval 14" descr="In 2016, 4000 trips per day were made by Native American riders; of these, 48% (1,900 trips per day) were retained in 2021.">
            <a:extLst>
              <a:ext uri="{FF2B5EF4-FFF2-40B4-BE49-F238E27FC236}">
                <a16:creationId xmlns:a16="http://schemas.microsoft.com/office/drawing/2014/main" id="{ACCE5109-EAF3-4EBE-908D-960ABC390F0C}"/>
              </a:ext>
            </a:extLst>
          </p:cNvPr>
          <p:cNvSpPr/>
          <p:nvPr/>
        </p:nvSpPr>
        <p:spPr>
          <a:xfrm>
            <a:off x="2076450" y="6428881"/>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descr="In 2016, 12,000 trips per day were made by Asian riders; of these, 43% (5,100 trips per day) were retained in 2021.">
            <a:extLst>
              <a:ext uri="{FF2B5EF4-FFF2-40B4-BE49-F238E27FC236}">
                <a16:creationId xmlns:a16="http://schemas.microsoft.com/office/drawing/2014/main" id="{3F093A21-1B2D-4618-9494-6E4339F7E2DF}"/>
              </a:ext>
            </a:extLst>
          </p:cNvPr>
          <p:cNvSpPr/>
          <p:nvPr/>
        </p:nvSpPr>
        <p:spPr>
          <a:xfrm>
            <a:off x="3244850" y="6118080"/>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descr="In 2016, 46,100 trips per day were made by Black/African-American riders; of these, 50% (22,900 trips per day) were retained in 2021.">
            <a:extLst>
              <a:ext uri="{FF2B5EF4-FFF2-40B4-BE49-F238E27FC236}">
                <a16:creationId xmlns:a16="http://schemas.microsoft.com/office/drawing/2014/main" id="{146D6511-862A-4D3A-A75F-4296AB7EE0B9}"/>
              </a:ext>
            </a:extLst>
          </p:cNvPr>
          <p:cNvSpPr/>
          <p:nvPr/>
        </p:nvSpPr>
        <p:spPr>
          <a:xfrm>
            <a:off x="4423410" y="4575660"/>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descr="In 2016, 8,400 trips per day were made by Hispanic/Latino riders; of these, 62% (5,200 trips per day) were retained in 2021.">
            <a:extLst>
              <a:ext uri="{FF2B5EF4-FFF2-40B4-BE49-F238E27FC236}">
                <a16:creationId xmlns:a16="http://schemas.microsoft.com/office/drawing/2014/main" id="{88B6B7E8-9477-43AB-88E4-010DAC672E5D}"/>
              </a:ext>
            </a:extLst>
          </p:cNvPr>
          <p:cNvSpPr/>
          <p:nvPr/>
        </p:nvSpPr>
        <p:spPr>
          <a:xfrm>
            <a:off x="5541913" y="6282907"/>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descr="&quot;Middle Eastern/North African&quot; was a new identity option available in the 2021 survey. A small number of survey respondents selected this option, totaling to 550 trips per day in 2021.">
            <a:extLst>
              <a:ext uri="{FF2B5EF4-FFF2-40B4-BE49-F238E27FC236}">
                <a16:creationId xmlns:a16="http://schemas.microsoft.com/office/drawing/2014/main" id="{C17D4F6C-987B-42FB-9EE3-6698ECD93ED6}"/>
              </a:ext>
            </a:extLst>
          </p:cNvPr>
          <p:cNvSpPr/>
          <p:nvPr/>
        </p:nvSpPr>
        <p:spPr>
          <a:xfrm>
            <a:off x="6880691" y="6702731"/>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descr="In 2016, 10,800 trips per day were made by multi-racial riders, of these, 39% (4,200 trips per day) were retained in 2021.">
            <a:extLst>
              <a:ext uri="{FF2B5EF4-FFF2-40B4-BE49-F238E27FC236}">
                <a16:creationId xmlns:a16="http://schemas.microsoft.com/office/drawing/2014/main" id="{FD891DD5-DD7F-4076-A6FB-16B77FF5AF56}"/>
              </a:ext>
            </a:extLst>
          </p:cNvPr>
          <p:cNvSpPr/>
          <p:nvPr/>
        </p:nvSpPr>
        <p:spPr>
          <a:xfrm>
            <a:off x="8081369" y="6118080"/>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descr="In 2016, 300 trips per day were made by Native Hawaiian/Pacific Islander riders, of these, 43% (150 trips per day) were retained in 2021. (Note, this is a very small share; numbers likely have large error bounds).">
            <a:extLst>
              <a:ext uri="{FF2B5EF4-FFF2-40B4-BE49-F238E27FC236}">
                <a16:creationId xmlns:a16="http://schemas.microsoft.com/office/drawing/2014/main" id="{45FCB199-31A6-46DB-9FAE-0E0ED6782E9E}"/>
              </a:ext>
            </a:extLst>
          </p:cNvPr>
          <p:cNvSpPr/>
          <p:nvPr/>
        </p:nvSpPr>
        <p:spPr>
          <a:xfrm>
            <a:off x="9381461" y="6670171"/>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descr="In 2016,  79,900 trips per day were made by white riders, of these, 40% (32,200 trips per day) were retained in 2021.">
            <a:extLst>
              <a:ext uri="{FF2B5EF4-FFF2-40B4-BE49-F238E27FC236}">
                <a16:creationId xmlns:a16="http://schemas.microsoft.com/office/drawing/2014/main" id="{0CE7681D-12FE-46C0-A633-D90EE5BDB5FA}"/>
              </a:ext>
            </a:extLst>
          </p:cNvPr>
          <p:cNvSpPr/>
          <p:nvPr/>
        </p:nvSpPr>
        <p:spPr>
          <a:xfrm>
            <a:off x="10553772" y="3027171"/>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ar chart shows trips made per day, separated by race/ethnicity: American Indiana/Alaskan Native, Asian, Black/African American, Hispanic/Latino, Middle Eastern or North African, Multiple identified, Native Hawaiian/Pacific Islander, and White.">
            <a:extLst>
              <a:ext uri="{FF2B5EF4-FFF2-40B4-BE49-F238E27FC236}">
                <a16:creationId xmlns:a16="http://schemas.microsoft.com/office/drawing/2014/main" id="{4B94D406-E9CF-468B-99B2-48A93EF1DEFB}"/>
              </a:ext>
            </a:extLst>
          </p:cNvPr>
          <p:cNvPicPr>
            <a:picLocks noChangeAspect="1"/>
          </p:cNvPicPr>
          <p:nvPr/>
        </p:nvPicPr>
        <p:blipFill>
          <a:blip r:embed="rId3"/>
          <a:stretch>
            <a:fillRect/>
          </a:stretch>
        </p:blipFill>
        <p:spPr>
          <a:xfrm>
            <a:off x="422396" y="1946693"/>
            <a:ext cx="12131554" cy="5844757"/>
          </a:xfrm>
          <a:prstGeom prst="rect">
            <a:avLst/>
          </a:prstGeom>
        </p:spPr>
      </p:pic>
      <p:sp>
        <p:nvSpPr>
          <p:cNvPr id="16" name="Title 3">
            <a:extLst>
              <a:ext uri="{FF2B5EF4-FFF2-40B4-BE49-F238E27FC236}">
                <a16:creationId xmlns:a16="http://schemas.microsoft.com/office/drawing/2014/main" id="{BC14F752-150F-4F59-89C3-2225B11D2625}"/>
              </a:ext>
            </a:extLst>
          </p:cNvPr>
          <p:cNvSpPr txBox="1">
            <a:spLocks/>
          </p:cNvSpPr>
          <p:nvPr/>
        </p:nvSpPr>
        <p:spPr>
          <a:xfrm>
            <a:off x="11304085" y="4835464"/>
            <a:ext cx="2499729" cy="1999534"/>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Retained the greatest share of trips made by </a:t>
            </a:r>
            <a:r>
              <a:rPr lang="en-US" sz="2400" b="1">
                <a:latin typeface="Arial Narrow" panose="020B0606020202030204" pitchFamily="34" charset="0"/>
              </a:rPr>
              <a:t>Hispanic/Latino </a:t>
            </a:r>
            <a:r>
              <a:rPr lang="en-US" sz="2400">
                <a:latin typeface="Arial Narrow" panose="020B0606020202030204" pitchFamily="34" charset="0"/>
              </a:rPr>
              <a:t>riders and </a:t>
            </a:r>
            <a:r>
              <a:rPr lang="en-US" sz="2400" b="1">
                <a:latin typeface="Arial Narrow" panose="020B0606020202030204" pitchFamily="34" charset="0"/>
              </a:rPr>
              <a:t>Native American </a:t>
            </a:r>
            <a:r>
              <a:rPr lang="en-US" sz="2400">
                <a:latin typeface="Arial Narrow" panose="020B0606020202030204" pitchFamily="34" charset="0"/>
              </a:rPr>
              <a:t>riders</a:t>
            </a:r>
          </a:p>
        </p:txBody>
      </p:sp>
      <p:sp>
        <p:nvSpPr>
          <p:cNvPr id="8" name="Oval 7">
            <a:extLst>
              <a:ext uri="{FF2B5EF4-FFF2-40B4-BE49-F238E27FC236}">
                <a16:creationId xmlns:a16="http://schemas.microsoft.com/office/drawing/2014/main" id="{DE3D813A-61F7-4C4B-B82E-DE9AF9E39451}"/>
              </a:ext>
              <a:ext uri="{C183D7F6-B498-43B3-948B-1728B52AA6E4}">
                <adec:decorative xmlns:adec="http://schemas.microsoft.com/office/drawing/2017/decorative" val="1"/>
              </a:ext>
            </a:extLst>
          </p:cNvPr>
          <p:cNvSpPr/>
          <p:nvPr/>
        </p:nvSpPr>
        <p:spPr>
          <a:xfrm>
            <a:off x="11723521" y="2710728"/>
            <a:ext cx="1039394" cy="1013326"/>
          </a:xfrm>
          <a:prstGeom prst="ellipse">
            <a:avLst/>
          </a:prstGeom>
          <a:solidFill>
            <a:srgbClr val="98BAD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2C5C8DF-E18C-401D-8035-37778077C2E2}"/>
              </a:ext>
              <a:ext uri="{C183D7F6-B498-43B3-948B-1728B52AA6E4}">
                <adec:decorative xmlns:adec="http://schemas.microsoft.com/office/drawing/2017/decorative" val="1"/>
              </a:ext>
            </a:extLst>
          </p:cNvPr>
          <p:cNvSpPr/>
          <p:nvPr/>
        </p:nvSpPr>
        <p:spPr>
          <a:xfrm>
            <a:off x="12141249" y="2680862"/>
            <a:ext cx="593558" cy="593558"/>
          </a:xfrm>
          <a:prstGeom prst="ellipse">
            <a:avLst/>
          </a:prstGeom>
          <a:solidFill>
            <a:srgbClr val="0054A4">
              <a:alpha val="72157"/>
            </a:srgb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CE1F5DC-6F4D-458F-AD1B-87DF25187730}"/>
              </a:ext>
              <a:ext uri="{C183D7F6-B498-43B3-948B-1728B52AA6E4}">
                <adec:decorative xmlns:adec="http://schemas.microsoft.com/office/drawing/2017/decorative" val="1"/>
              </a:ext>
            </a:extLst>
          </p:cNvPr>
          <p:cNvSpPr txBox="1"/>
          <p:nvPr/>
        </p:nvSpPr>
        <p:spPr>
          <a:xfrm>
            <a:off x="11832213" y="3239810"/>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2016</a:t>
            </a:r>
          </a:p>
        </p:txBody>
      </p:sp>
      <p:sp>
        <p:nvSpPr>
          <p:cNvPr id="11" name="TextBox 10">
            <a:extLst>
              <a:ext uri="{FF2B5EF4-FFF2-40B4-BE49-F238E27FC236}">
                <a16:creationId xmlns:a16="http://schemas.microsoft.com/office/drawing/2014/main" id="{6EEF3C99-EBDF-4D4E-B469-8E51F6DCE23D}"/>
              </a:ext>
              <a:ext uri="{C183D7F6-B498-43B3-948B-1728B52AA6E4}">
                <adec:decorative xmlns:adec="http://schemas.microsoft.com/office/drawing/2017/decorative" val="1"/>
              </a:ext>
            </a:extLst>
          </p:cNvPr>
          <p:cNvSpPr txBox="1"/>
          <p:nvPr/>
        </p:nvSpPr>
        <p:spPr>
          <a:xfrm>
            <a:off x="12124946" y="2792975"/>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2021</a:t>
            </a:r>
          </a:p>
        </p:txBody>
      </p:sp>
      <p:sp>
        <p:nvSpPr>
          <p:cNvPr id="13" name="TextBox 12">
            <a:extLst>
              <a:ext uri="{FF2B5EF4-FFF2-40B4-BE49-F238E27FC236}">
                <a16:creationId xmlns:a16="http://schemas.microsoft.com/office/drawing/2014/main" id="{71E9E1DE-A580-448D-9A0D-4C33EF22A3A7}"/>
              </a:ext>
              <a:ext uri="{C183D7F6-B498-43B3-948B-1728B52AA6E4}">
                <adec:decorative xmlns:adec="http://schemas.microsoft.com/office/drawing/2017/decorative" val="1"/>
              </a:ext>
            </a:extLst>
          </p:cNvPr>
          <p:cNvSpPr txBox="1"/>
          <p:nvPr/>
        </p:nvSpPr>
        <p:spPr>
          <a:xfrm>
            <a:off x="6081713" y="2971127"/>
            <a:ext cx="1919287" cy="369332"/>
          </a:xfrm>
          <a:prstGeom prst="rect">
            <a:avLst/>
          </a:prstGeom>
          <a:noFill/>
        </p:spPr>
        <p:txBody>
          <a:bodyPr wrap="square">
            <a:spAutoFit/>
          </a:bodyPr>
          <a:lstStyle/>
          <a:p>
            <a:r>
              <a:rPr lang="en-US">
                <a:latin typeface="Arial Narrow" panose="020B0606020202030204" pitchFamily="34" charset="0"/>
              </a:rPr>
              <a:t>* New option in 2021</a:t>
            </a:r>
            <a:endParaRPr lang="en-US"/>
          </a:p>
        </p:txBody>
      </p:sp>
      <p:sp>
        <p:nvSpPr>
          <p:cNvPr id="12" name="TextBox 11">
            <a:extLst>
              <a:ext uri="{FF2B5EF4-FFF2-40B4-BE49-F238E27FC236}">
                <a16:creationId xmlns:a16="http://schemas.microsoft.com/office/drawing/2014/main" id="{0A366843-0CC9-4E2D-8AAF-D32CC4111403}"/>
              </a:ext>
              <a:ext uri="{C183D7F6-B498-43B3-948B-1728B52AA6E4}">
                <adec:decorative xmlns:adec="http://schemas.microsoft.com/office/drawing/2017/decorative" val="1"/>
              </a:ext>
            </a:extLst>
          </p:cNvPr>
          <p:cNvSpPr txBox="1"/>
          <p:nvPr/>
        </p:nvSpPr>
        <p:spPr>
          <a:xfrm>
            <a:off x="6620896" y="6573388"/>
            <a:ext cx="840919" cy="523220"/>
          </a:xfrm>
          <a:prstGeom prst="rect">
            <a:avLst/>
          </a:prstGeom>
          <a:noFill/>
        </p:spPr>
        <p:txBody>
          <a:bodyPr wrap="square">
            <a:spAutoFit/>
          </a:bodyPr>
          <a:lstStyle/>
          <a:p>
            <a:r>
              <a:rPr lang="en-US" sz="1400">
                <a:solidFill>
                  <a:schemeClr val="tx2"/>
                </a:solidFill>
                <a:latin typeface="Arial Narrow" panose="020B0606020202030204" pitchFamily="34" charset="0"/>
              </a:rPr>
              <a:t>&lt;500 trips in 2021</a:t>
            </a:r>
          </a:p>
        </p:txBody>
      </p:sp>
    </p:spTree>
    <p:extLst>
      <p:ext uri="{BB962C8B-B14F-4D97-AF65-F5344CB8AC3E}">
        <p14:creationId xmlns:p14="http://schemas.microsoft.com/office/powerpoint/2010/main" val="4244956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DD19-C3BA-4B68-82B9-AA34B9B5B5D5}"/>
              </a:ext>
            </a:extLst>
          </p:cNvPr>
          <p:cNvSpPr>
            <a:spLocks noGrp="1"/>
          </p:cNvSpPr>
          <p:nvPr>
            <p:ph type="title"/>
          </p:nvPr>
        </p:nvSpPr>
        <p:spPr/>
        <p:txBody>
          <a:bodyPr/>
          <a:lstStyle/>
          <a:p>
            <a:r>
              <a:rPr lang="en-US"/>
              <a:t>Share of riders who identify as Black or Latino has increased</a:t>
            </a:r>
          </a:p>
        </p:txBody>
      </p:sp>
      <p:sp>
        <p:nvSpPr>
          <p:cNvPr id="34" name="Title 3">
            <a:extLst>
              <a:ext uri="{FF2B5EF4-FFF2-40B4-BE49-F238E27FC236}">
                <a16:creationId xmlns:a16="http://schemas.microsoft.com/office/drawing/2014/main" id="{359E8DEC-8E75-489F-858C-0A4771D35AD0}"/>
              </a:ext>
            </a:extLst>
          </p:cNvPr>
          <p:cNvSpPr txBox="1">
            <a:spLocks/>
          </p:cNvSpPr>
          <p:nvPr/>
        </p:nvSpPr>
        <p:spPr>
          <a:xfrm>
            <a:off x="182399" y="1936118"/>
            <a:ext cx="11400001" cy="417559"/>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This graph excludes the percent of trips made by white riders (45% of trips in 2021; 50% of trips in 2016).</a:t>
            </a:r>
          </a:p>
        </p:txBody>
      </p:sp>
      <p:pic>
        <p:nvPicPr>
          <p:cNvPr id="12" name="Picture 11" descr="A bar chart shows the share of trips made by riders who identify as something other than &quot;White&quot; alone.&#10;In 2016, 29% of trips were made by Black/African American riders, compared to 32% of trips in 2021. In 2016, 5% of trips were made by Hispanic/Latino riders, compared to 7% of trips in 2021. The share of trips made by Asian (7%), multiracial riders (6 to 7%), and Native American riders (2 to 3%) did not change as much. The share of trips made by BIPOC riders increased from 50% in 2016 to 55% in 2021.">
            <a:extLst>
              <a:ext uri="{FF2B5EF4-FFF2-40B4-BE49-F238E27FC236}">
                <a16:creationId xmlns:a16="http://schemas.microsoft.com/office/drawing/2014/main" id="{B16E7E2A-5F46-4281-97AA-53A5FC37140F}"/>
              </a:ext>
            </a:extLst>
          </p:cNvPr>
          <p:cNvPicPr>
            <a:picLocks noChangeAspect="1"/>
          </p:cNvPicPr>
          <p:nvPr/>
        </p:nvPicPr>
        <p:blipFill rotWithShape="1">
          <a:blip r:embed="rId3"/>
          <a:srcRect t="9400"/>
          <a:stretch/>
        </p:blipFill>
        <p:spPr>
          <a:xfrm>
            <a:off x="413601" y="2493211"/>
            <a:ext cx="11562215" cy="5046831"/>
          </a:xfrm>
          <a:prstGeom prst="rect">
            <a:avLst/>
          </a:prstGeom>
        </p:spPr>
      </p:pic>
      <p:sp>
        <p:nvSpPr>
          <p:cNvPr id="14" name="Title 3">
            <a:extLst>
              <a:ext uri="{FF2B5EF4-FFF2-40B4-BE49-F238E27FC236}">
                <a16:creationId xmlns:a16="http://schemas.microsoft.com/office/drawing/2014/main" id="{1D49AC13-429B-4E81-846E-CBB17034DFE0}"/>
              </a:ext>
              <a:ext uri="{C183D7F6-B498-43B3-948B-1728B52AA6E4}">
                <adec:decorative xmlns:adec="http://schemas.microsoft.com/office/drawing/2017/decorative" val="1"/>
              </a:ext>
            </a:extLst>
          </p:cNvPr>
          <p:cNvSpPr txBox="1">
            <a:spLocks/>
          </p:cNvSpPr>
          <p:nvPr/>
        </p:nvSpPr>
        <p:spPr>
          <a:xfrm>
            <a:off x="10617199" y="4421903"/>
            <a:ext cx="2072535" cy="64015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009AC6"/>
                </a:solidFill>
                <a:latin typeface="Arial Narrow" panose="020B0606020202030204" pitchFamily="34" charset="0"/>
              </a:rPr>
              <a:t>Native American</a:t>
            </a:r>
          </a:p>
          <a:p>
            <a:r>
              <a:rPr lang="en-US" sz="1800" b="1">
                <a:solidFill>
                  <a:srgbClr val="7A8690"/>
                </a:solidFill>
                <a:latin typeface="Arial Narrow" panose="020B0606020202030204" pitchFamily="34" charset="0"/>
              </a:rPr>
              <a:t>&lt;1% Pacific Islander</a:t>
            </a:r>
          </a:p>
        </p:txBody>
      </p:sp>
      <p:sp>
        <p:nvSpPr>
          <p:cNvPr id="15" name="Title 3">
            <a:extLst>
              <a:ext uri="{FF2B5EF4-FFF2-40B4-BE49-F238E27FC236}">
                <a16:creationId xmlns:a16="http://schemas.microsoft.com/office/drawing/2014/main" id="{9301F179-4517-44F0-AAA7-2C7B4A5EF514}"/>
              </a:ext>
              <a:ext uri="{C183D7F6-B498-43B3-948B-1728B52AA6E4}">
                <adec:decorative xmlns:adec="http://schemas.microsoft.com/office/drawing/2017/decorative" val="1"/>
              </a:ext>
            </a:extLst>
          </p:cNvPr>
          <p:cNvSpPr txBox="1">
            <a:spLocks/>
          </p:cNvSpPr>
          <p:nvPr/>
        </p:nvSpPr>
        <p:spPr>
          <a:xfrm>
            <a:off x="11422172" y="2099730"/>
            <a:ext cx="2498366" cy="744203"/>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009AC6"/>
                </a:solidFill>
                <a:latin typeface="Arial Narrow" panose="020B0606020202030204" pitchFamily="34" charset="0"/>
              </a:rPr>
              <a:t>Native American</a:t>
            </a:r>
          </a:p>
          <a:p>
            <a:r>
              <a:rPr lang="en-US" sz="1800" b="1">
                <a:solidFill>
                  <a:srgbClr val="7A8690"/>
                </a:solidFill>
                <a:latin typeface="Arial Narrow" panose="020B0606020202030204" pitchFamily="34" charset="0"/>
              </a:rPr>
              <a:t>&lt;1% Middle Eastern, Pacific Islander</a:t>
            </a:r>
          </a:p>
        </p:txBody>
      </p:sp>
      <p:sp>
        <p:nvSpPr>
          <p:cNvPr id="17" name="Title 3">
            <a:extLst>
              <a:ext uri="{FF2B5EF4-FFF2-40B4-BE49-F238E27FC236}">
                <a16:creationId xmlns:a16="http://schemas.microsoft.com/office/drawing/2014/main" id="{08C461A7-FE33-40E2-A96C-063057E4B375}"/>
              </a:ext>
              <a:ext uri="{C183D7F6-B498-43B3-948B-1728B52AA6E4}">
                <adec:decorative xmlns:adec="http://schemas.microsoft.com/office/drawing/2017/decorative" val="1"/>
              </a:ext>
            </a:extLst>
          </p:cNvPr>
          <p:cNvSpPr txBox="1">
            <a:spLocks/>
          </p:cNvSpPr>
          <p:nvPr/>
        </p:nvSpPr>
        <p:spPr>
          <a:xfrm>
            <a:off x="11422171" y="3031063"/>
            <a:ext cx="2357890" cy="1270100"/>
          </a:xfrm>
          <a:prstGeom prst="rect">
            <a:avLst/>
          </a:prstGeom>
          <a:solidFill>
            <a:schemeClr val="bg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Arial Narrow" panose="020B0606020202030204" pitchFamily="34" charset="0"/>
              </a:rPr>
              <a:t>55% </a:t>
            </a:r>
          </a:p>
          <a:p>
            <a:r>
              <a:rPr lang="en-US" sz="2400">
                <a:latin typeface="Arial Narrow" panose="020B0606020202030204" pitchFamily="34" charset="0"/>
              </a:rPr>
              <a:t>Black, Indigenous and People of Color</a:t>
            </a:r>
          </a:p>
        </p:txBody>
      </p:sp>
      <p:sp>
        <p:nvSpPr>
          <p:cNvPr id="19" name="Title 3">
            <a:extLst>
              <a:ext uri="{FF2B5EF4-FFF2-40B4-BE49-F238E27FC236}">
                <a16:creationId xmlns:a16="http://schemas.microsoft.com/office/drawing/2014/main" id="{36551D4F-7749-4472-9927-D28DA2582235}"/>
              </a:ext>
              <a:ext uri="{C183D7F6-B498-43B3-948B-1728B52AA6E4}">
                <adec:decorative xmlns:adec="http://schemas.microsoft.com/office/drawing/2017/decorative" val="1"/>
              </a:ext>
            </a:extLst>
          </p:cNvPr>
          <p:cNvSpPr txBox="1">
            <a:spLocks/>
          </p:cNvSpPr>
          <p:nvPr/>
        </p:nvSpPr>
        <p:spPr>
          <a:xfrm>
            <a:off x="10667405" y="5288719"/>
            <a:ext cx="2357890" cy="1270100"/>
          </a:xfrm>
          <a:prstGeom prst="rect">
            <a:avLst/>
          </a:prstGeom>
          <a:solidFill>
            <a:schemeClr val="bg1"/>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Arial Narrow" panose="020B0606020202030204" pitchFamily="34" charset="0"/>
              </a:rPr>
              <a:t>50% </a:t>
            </a:r>
          </a:p>
          <a:p>
            <a:r>
              <a:rPr lang="en-US" sz="2400">
                <a:latin typeface="Arial Narrow" panose="020B0606020202030204" pitchFamily="34" charset="0"/>
              </a:rPr>
              <a:t>Black, Indigenous and People of Color</a:t>
            </a:r>
          </a:p>
        </p:txBody>
      </p:sp>
      <p:sp>
        <p:nvSpPr>
          <p:cNvPr id="20" name="Title 3">
            <a:extLst>
              <a:ext uri="{FF2B5EF4-FFF2-40B4-BE49-F238E27FC236}">
                <a16:creationId xmlns:a16="http://schemas.microsoft.com/office/drawing/2014/main" id="{B2C46C4E-1051-4BE6-8663-BA0257613D54}"/>
              </a:ext>
              <a:ext uri="{C183D7F6-B498-43B3-948B-1728B52AA6E4}">
                <adec:decorative xmlns:adec="http://schemas.microsoft.com/office/drawing/2017/decorative" val="1"/>
              </a:ext>
            </a:extLst>
          </p:cNvPr>
          <p:cNvSpPr txBox="1">
            <a:spLocks/>
          </p:cNvSpPr>
          <p:nvPr/>
        </p:nvSpPr>
        <p:spPr>
          <a:xfrm>
            <a:off x="5196742" y="7226427"/>
            <a:ext cx="1995932" cy="702384"/>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Arial Narrow" panose="020B0606020202030204" pitchFamily="34" charset="0"/>
              </a:rPr>
              <a:t>% of trips</a:t>
            </a:r>
            <a:endParaRPr lang="en-US" sz="1600">
              <a:latin typeface="Arial Narrow" panose="020B0606020202030204" pitchFamily="34" charset="0"/>
            </a:endParaRPr>
          </a:p>
        </p:txBody>
      </p:sp>
      <p:sp>
        <p:nvSpPr>
          <p:cNvPr id="21" name="Title 3">
            <a:extLst>
              <a:ext uri="{FF2B5EF4-FFF2-40B4-BE49-F238E27FC236}">
                <a16:creationId xmlns:a16="http://schemas.microsoft.com/office/drawing/2014/main" id="{D16108D8-B4A2-4E1F-ACB3-093E08F52CAD}"/>
              </a:ext>
              <a:ext uri="{C183D7F6-B498-43B3-948B-1728B52AA6E4}">
                <adec:decorative xmlns:adec="http://schemas.microsoft.com/office/drawing/2017/decorative" val="1"/>
              </a:ext>
            </a:extLst>
          </p:cNvPr>
          <p:cNvSpPr txBox="1">
            <a:spLocks/>
          </p:cNvSpPr>
          <p:nvPr/>
        </p:nvSpPr>
        <p:spPr>
          <a:xfrm>
            <a:off x="211987" y="3123687"/>
            <a:ext cx="1352334" cy="542426"/>
          </a:xfrm>
          <a:prstGeom prst="rect">
            <a:avLst/>
          </a:prstGeom>
          <a:solidFill>
            <a:schemeClr val="bg1"/>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Arial Narrow" panose="020B0606020202030204" pitchFamily="34" charset="0"/>
              </a:rPr>
              <a:t>2021</a:t>
            </a:r>
            <a:endParaRPr lang="en-US" sz="2400">
              <a:latin typeface="Arial Narrow" panose="020B0606020202030204" pitchFamily="34" charset="0"/>
            </a:endParaRPr>
          </a:p>
        </p:txBody>
      </p:sp>
      <p:sp>
        <p:nvSpPr>
          <p:cNvPr id="22" name="Title 3">
            <a:extLst>
              <a:ext uri="{FF2B5EF4-FFF2-40B4-BE49-F238E27FC236}">
                <a16:creationId xmlns:a16="http://schemas.microsoft.com/office/drawing/2014/main" id="{B4A87E66-B709-41C2-B06B-692EBDD26218}"/>
              </a:ext>
              <a:ext uri="{C183D7F6-B498-43B3-948B-1728B52AA6E4}">
                <adec:decorative xmlns:adec="http://schemas.microsoft.com/office/drawing/2017/decorative" val="1"/>
              </a:ext>
            </a:extLst>
          </p:cNvPr>
          <p:cNvSpPr txBox="1">
            <a:spLocks/>
          </p:cNvSpPr>
          <p:nvPr/>
        </p:nvSpPr>
        <p:spPr>
          <a:xfrm>
            <a:off x="182399" y="5531121"/>
            <a:ext cx="1352334" cy="542426"/>
          </a:xfrm>
          <a:prstGeom prst="rect">
            <a:avLst/>
          </a:prstGeom>
          <a:solidFill>
            <a:schemeClr val="bg1"/>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Arial Narrow" panose="020B0606020202030204" pitchFamily="34" charset="0"/>
              </a:rPr>
              <a:t>2016</a:t>
            </a:r>
            <a:endParaRPr lang="en-US" sz="2400">
              <a:latin typeface="Arial Narrow" panose="020B0606020202030204" pitchFamily="34" charset="0"/>
            </a:endParaRPr>
          </a:p>
        </p:txBody>
      </p:sp>
      <p:cxnSp>
        <p:nvCxnSpPr>
          <p:cNvPr id="23" name="Straight Arrow Connector 22">
            <a:extLst>
              <a:ext uri="{FF2B5EF4-FFF2-40B4-BE49-F238E27FC236}">
                <a16:creationId xmlns:a16="http://schemas.microsoft.com/office/drawing/2014/main" id="{DEB553D5-C547-4208-91F3-F9D61AF6A183}"/>
              </a:ext>
              <a:ext uri="{C183D7F6-B498-43B3-948B-1728B52AA6E4}">
                <adec:decorative xmlns:adec="http://schemas.microsoft.com/office/drawing/2017/decorative" val="1"/>
              </a:ext>
            </a:extLst>
          </p:cNvPr>
          <p:cNvCxnSpPr>
            <a:cxnSpLocks/>
          </p:cNvCxnSpPr>
          <p:nvPr/>
        </p:nvCxnSpPr>
        <p:spPr>
          <a:xfrm flipV="1">
            <a:off x="10337800" y="4597400"/>
            <a:ext cx="279400" cy="88900"/>
          </a:xfrm>
          <a:prstGeom prst="straightConnector1">
            <a:avLst/>
          </a:prstGeom>
          <a:ln>
            <a:solidFill>
              <a:srgbClr val="75E1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118764E-9AB5-48A0-A1FA-91920EE8009F}"/>
              </a:ext>
              <a:ext uri="{C183D7F6-B498-43B3-948B-1728B52AA6E4}">
                <adec:decorative xmlns:adec="http://schemas.microsoft.com/office/drawing/2017/decorative" val="1"/>
              </a:ext>
            </a:extLst>
          </p:cNvPr>
          <p:cNvCxnSpPr>
            <a:cxnSpLocks/>
          </p:cNvCxnSpPr>
          <p:nvPr/>
        </p:nvCxnSpPr>
        <p:spPr>
          <a:xfrm flipV="1">
            <a:off x="11228805" y="2353677"/>
            <a:ext cx="193366" cy="139534"/>
          </a:xfrm>
          <a:prstGeom prst="straightConnector1">
            <a:avLst/>
          </a:prstGeom>
          <a:ln>
            <a:solidFill>
              <a:srgbClr val="75E1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C0F582C-F95A-4C5F-9F5E-06F79EE99589}"/>
              </a:ext>
              <a:ext uri="{C183D7F6-B498-43B3-948B-1728B52AA6E4}">
                <adec:decorative xmlns:adec="http://schemas.microsoft.com/office/drawing/2017/decorative" val="1"/>
              </a:ext>
            </a:extLst>
          </p:cNvPr>
          <p:cNvSpPr txBox="1"/>
          <p:nvPr/>
        </p:nvSpPr>
        <p:spPr>
          <a:xfrm>
            <a:off x="9982200" y="5328341"/>
            <a:ext cx="7366000" cy="523220"/>
          </a:xfrm>
          <a:prstGeom prst="rect">
            <a:avLst/>
          </a:prstGeom>
          <a:noFill/>
        </p:spPr>
        <p:txBody>
          <a:bodyPr wrap="square">
            <a:spAutoFit/>
          </a:bodyPr>
          <a:lstStyle/>
          <a:p>
            <a:r>
              <a:rPr lang="en-US" sz="2800">
                <a:solidFill>
                  <a:schemeClr val="bg1"/>
                </a:solidFill>
                <a:latin typeface="Arial Narrow" panose="020B0606020202030204" pitchFamily="34" charset="0"/>
              </a:rPr>
              <a:t>2%</a:t>
            </a:r>
            <a:endParaRPr lang="en-US" sz="2800">
              <a:solidFill>
                <a:schemeClr val="bg1"/>
              </a:solidFill>
            </a:endParaRPr>
          </a:p>
        </p:txBody>
      </p:sp>
      <p:sp>
        <p:nvSpPr>
          <p:cNvPr id="33" name="TextBox 32">
            <a:extLst>
              <a:ext uri="{FF2B5EF4-FFF2-40B4-BE49-F238E27FC236}">
                <a16:creationId xmlns:a16="http://schemas.microsoft.com/office/drawing/2014/main" id="{94AE80BA-10E0-4606-A9C7-4C4F3F0D5F40}"/>
              </a:ext>
              <a:ext uri="{C183D7F6-B498-43B3-948B-1728B52AA6E4}">
                <adec:decorative xmlns:adec="http://schemas.microsoft.com/office/drawing/2017/decorative" val="1"/>
              </a:ext>
            </a:extLst>
          </p:cNvPr>
          <p:cNvSpPr txBox="1"/>
          <p:nvPr/>
        </p:nvSpPr>
        <p:spPr>
          <a:xfrm>
            <a:off x="10701337" y="3070597"/>
            <a:ext cx="7366000" cy="523220"/>
          </a:xfrm>
          <a:prstGeom prst="rect">
            <a:avLst/>
          </a:prstGeom>
          <a:noFill/>
        </p:spPr>
        <p:txBody>
          <a:bodyPr wrap="square">
            <a:spAutoFit/>
          </a:bodyPr>
          <a:lstStyle/>
          <a:p>
            <a:r>
              <a:rPr lang="en-US" sz="2800">
                <a:solidFill>
                  <a:schemeClr val="bg1"/>
                </a:solidFill>
                <a:latin typeface="Arial Narrow" panose="020B0606020202030204" pitchFamily="34" charset="0"/>
              </a:rPr>
              <a:t>3%</a:t>
            </a:r>
            <a:endParaRPr lang="en-US" sz="2800">
              <a:solidFill>
                <a:schemeClr val="bg1"/>
              </a:solidFill>
            </a:endParaRPr>
          </a:p>
        </p:txBody>
      </p:sp>
    </p:spTree>
    <p:extLst>
      <p:ext uri="{BB962C8B-B14F-4D97-AF65-F5344CB8AC3E}">
        <p14:creationId xmlns:p14="http://schemas.microsoft.com/office/powerpoint/2010/main" val="320968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ar chart shows the number and percentage of trips retained in 2021 compared to 2016 levels, separated by rider income.">
            <a:extLst>
              <a:ext uri="{FF2B5EF4-FFF2-40B4-BE49-F238E27FC236}">
                <a16:creationId xmlns:a16="http://schemas.microsoft.com/office/drawing/2014/main" id="{7006B409-4466-40FD-AA63-EC4CEAA0FC99}"/>
              </a:ext>
            </a:extLst>
          </p:cNvPr>
          <p:cNvPicPr>
            <a:picLocks noChangeAspect="1"/>
          </p:cNvPicPr>
          <p:nvPr/>
        </p:nvPicPr>
        <p:blipFill>
          <a:blip r:embed="rId3"/>
          <a:stretch>
            <a:fillRect/>
          </a:stretch>
        </p:blipFill>
        <p:spPr>
          <a:xfrm>
            <a:off x="388100" y="1821421"/>
            <a:ext cx="13105918" cy="6314187"/>
          </a:xfrm>
          <a:prstGeom prst="rect">
            <a:avLst/>
          </a:prstGeom>
        </p:spPr>
      </p:pic>
      <p:sp>
        <p:nvSpPr>
          <p:cNvPr id="2" name="Title 1">
            <a:extLst>
              <a:ext uri="{FF2B5EF4-FFF2-40B4-BE49-F238E27FC236}">
                <a16:creationId xmlns:a16="http://schemas.microsoft.com/office/drawing/2014/main" id="{C5A66833-29E8-4E2A-9CF9-89FFBAC1192D}"/>
              </a:ext>
            </a:extLst>
          </p:cNvPr>
          <p:cNvSpPr>
            <a:spLocks noGrp="1"/>
          </p:cNvSpPr>
          <p:nvPr>
            <p:ph type="title"/>
          </p:nvPr>
        </p:nvSpPr>
        <p:spPr/>
        <p:txBody>
          <a:bodyPr/>
          <a:lstStyle/>
          <a:p>
            <a:r>
              <a:rPr lang="en-US"/>
              <a:t>Retained greatest share of trips made by lowest-income riders</a:t>
            </a:r>
          </a:p>
        </p:txBody>
      </p:sp>
      <p:sp>
        <p:nvSpPr>
          <p:cNvPr id="8" name="Oval 7">
            <a:extLst>
              <a:ext uri="{FF2B5EF4-FFF2-40B4-BE49-F238E27FC236}">
                <a16:creationId xmlns:a16="http://schemas.microsoft.com/office/drawing/2014/main" id="{036F01DD-2A17-4C35-918E-FC3B0A265922}"/>
              </a:ext>
              <a:ext uri="{C183D7F6-B498-43B3-948B-1728B52AA6E4}">
                <adec:decorative xmlns:adec="http://schemas.microsoft.com/office/drawing/2017/decorative" val="1"/>
              </a:ext>
            </a:extLst>
          </p:cNvPr>
          <p:cNvSpPr/>
          <p:nvPr/>
        </p:nvSpPr>
        <p:spPr>
          <a:xfrm>
            <a:off x="11723521" y="2367828"/>
            <a:ext cx="1039394" cy="1013326"/>
          </a:xfrm>
          <a:prstGeom prst="ellipse">
            <a:avLst/>
          </a:prstGeom>
          <a:solidFill>
            <a:srgbClr val="98BAD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B790665-2AA0-4694-BE40-C9143C66AFFC}"/>
              </a:ext>
              <a:ext uri="{C183D7F6-B498-43B3-948B-1728B52AA6E4}">
                <adec:decorative xmlns:adec="http://schemas.microsoft.com/office/drawing/2017/decorative" val="1"/>
              </a:ext>
            </a:extLst>
          </p:cNvPr>
          <p:cNvSpPr/>
          <p:nvPr/>
        </p:nvSpPr>
        <p:spPr>
          <a:xfrm>
            <a:off x="12113140" y="2321977"/>
            <a:ext cx="593558" cy="603459"/>
          </a:xfrm>
          <a:prstGeom prst="ellipse">
            <a:avLst/>
          </a:prstGeom>
          <a:solidFill>
            <a:srgbClr val="0054A4">
              <a:alpha val="72157"/>
            </a:srgb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61E9E7-0E8E-4AEE-B016-123FF76B2A6D}"/>
              </a:ext>
              <a:ext uri="{C183D7F6-B498-43B3-948B-1728B52AA6E4}">
                <adec:decorative xmlns:adec="http://schemas.microsoft.com/office/drawing/2017/decorative" val="1"/>
              </a:ext>
            </a:extLst>
          </p:cNvPr>
          <p:cNvSpPr txBox="1"/>
          <p:nvPr/>
        </p:nvSpPr>
        <p:spPr>
          <a:xfrm>
            <a:off x="11832213" y="2896910"/>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2016</a:t>
            </a:r>
          </a:p>
        </p:txBody>
      </p:sp>
      <p:sp>
        <p:nvSpPr>
          <p:cNvPr id="11" name="TextBox 10">
            <a:extLst>
              <a:ext uri="{FF2B5EF4-FFF2-40B4-BE49-F238E27FC236}">
                <a16:creationId xmlns:a16="http://schemas.microsoft.com/office/drawing/2014/main" id="{0F84B581-FDA9-4CAF-88A7-CF9DA7346836}"/>
              </a:ext>
              <a:ext uri="{C183D7F6-B498-43B3-948B-1728B52AA6E4}">
                <adec:decorative xmlns:adec="http://schemas.microsoft.com/office/drawing/2017/decorative" val="1"/>
              </a:ext>
            </a:extLst>
          </p:cNvPr>
          <p:cNvSpPr txBox="1"/>
          <p:nvPr/>
        </p:nvSpPr>
        <p:spPr>
          <a:xfrm>
            <a:off x="12113140" y="2437191"/>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2021</a:t>
            </a:r>
          </a:p>
        </p:txBody>
      </p:sp>
      <p:sp>
        <p:nvSpPr>
          <p:cNvPr id="14" name="TextBox 13">
            <a:extLst>
              <a:ext uri="{FF2B5EF4-FFF2-40B4-BE49-F238E27FC236}">
                <a16:creationId xmlns:a16="http://schemas.microsoft.com/office/drawing/2014/main" id="{9C8FE1C7-C2E8-4CFA-B7B2-FE3A006F2C1C}"/>
              </a:ext>
              <a:ext uri="{C183D7F6-B498-43B3-948B-1728B52AA6E4}">
                <adec:decorative xmlns:adec="http://schemas.microsoft.com/office/drawing/2017/decorative" val="1"/>
              </a:ext>
            </a:extLst>
          </p:cNvPr>
          <p:cNvSpPr txBox="1"/>
          <p:nvPr/>
        </p:nvSpPr>
        <p:spPr>
          <a:xfrm>
            <a:off x="11787977" y="6766976"/>
            <a:ext cx="841969" cy="523220"/>
          </a:xfrm>
          <a:prstGeom prst="rect">
            <a:avLst/>
          </a:prstGeom>
          <a:noFill/>
        </p:spPr>
        <p:txBody>
          <a:bodyPr wrap="square">
            <a:spAutoFit/>
          </a:bodyPr>
          <a:lstStyle/>
          <a:p>
            <a:r>
              <a:rPr lang="en-US" sz="1400">
                <a:solidFill>
                  <a:schemeClr val="tx2"/>
                </a:solidFill>
                <a:latin typeface="Arial Narrow" panose="020B0606020202030204" pitchFamily="34" charset="0"/>
              </a:rPr>
              <a:t>36% retained</a:t>
            </a:r>
          </a:p>
        </p:txBody>
      </p:sp>
      <p:sp>
        <p:nvSpPr>
          <p:cNvPr id="15" name="TextBox 14">
            <a:extLst>
              <a:ext uri="{FF2B5EF4-FFF2-40B4-BE49-F238E27FC236}">
                <a16:creationId xmlns:a16="http://schemas.microsoft.com/office/drawing/2014/main" id="{1948A644-0C46-4841-88CF-26F8A55746A7}"/>
              </a:ext>
              <a:ext uri="{C183D7F6-B498-43B3-948B-1728B52AA6E4}">
                <adec:decorative xmlns:adec="http://schemas.microsoft.com/office/drawing/2017/decorative" val="1"/>
              </a:ext>
            </a:extLst>
          </p:cNvPr>
          <p:cNvSpPr txBox="1"/>
          <p:nvPr/>
        </p:nvSpPr>
        <p:spPr>
          <a:xfrm>
            <a:off x="10437053" y="6764233"/>
            <a:ext cx="713548" cy="523220"/>
          </a:xfrm>
          <a:prstGeom prst="rect">
            <a:avLst/>
          </a:prstGeom>
          <a:noFill/>
        </p:spPr>
        <p:txBody>
          <a:bodyPr wrap="square">
            <a:spAutoFit/>
          </a:bodyPr>
          <a:lstStyle/>
          <a:p>
            <a:r>
              <a:rPr lang="en-US" sz="1400">
                <a:solidFill>
                  <a:schemeClr val="tx2"/>
                </a:solidFill>
                <a:latin typeface="Arial Narrow" panose="020B0606020202030204" pitchFamily="34" charset="0"/>
              </a:rPr>
              <a:t>27% retained</a:t>
            </a:r>
          </a:p>
        </p:txBody>
      </p:sp>
      <p:sp>
        <p:nvSpPr>
          <p:cNvPr id="12" name="Rectangle 11">
            <a:extLst>
              <a:ext uri="{FF2B5EF4-FFF2-40B4-BE49-F238E27FC236}">
                <a16:creationId xmlns:a16="http://schemas.microsoft.com/office/drawing/2014/main" id="{2DCB62CB-D7D6-4DB4-80D5-4A9A60506DD0}"/>
              </a:ext>
              <a:ext uri="{C183D7F6-B498-43B3-948B-1728B52AA6E4}">
                <adec:decorative xmlns:adec="http://schemas.microsoft.com/office/drawing/2017/decorative" val="1"/>
              </a:ext>
            </a:extLst>
          </p:cNvPr>
          <p:cNvSpPr/>
          <p:nvPr/>
        </p:nvSpPr>
        <p:spPr>
          <a:xfrm>
            <a:off x="9840139" y="6908800"/>
            <a:ext cx="556453" cy="111125"/>
          </a:xfrm>
          <a:prstGeom prst="rect">
            <a:avLst/>
          </a:prstGeom>
          <a:solidFill>
            <a:srgbClr val="005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5363E6-9D91-4877-897E-F9372C43058F}"/>
              </a:ext>
              <a:ext uri="{C183D7F6-B498-43B3-948B-1728B52AA6E4}">
                <adec:decorative xmlns:adec="http://schemas.microsoft.com/office/drawing/2017/decorative" val="1"/>
              </a:ext>
            </a:extLst>
          </p:cNvPr>
          <p:cNvSpPr/>
          <p:nvPr/>
        </p:nvSpPr>
        <p:spPr>
          <a:xfrm>
            <a:off x="11150601" y="6918993"/>
            <a:ext cx="556453" cy="88900"/>
          </a:xfrm>
          <a:prstGeom prst="rect">
            <a:avLst/>
          </a:prstGeom>
          <a:solidFill>
            <a:srgbClr val="005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descr="In 2016, 29,600 trips per day were made by riders who made less than $15,000 per year; of these, 52% were retained in 2021.">
            <a:extLst>
              <a:ext uri="{FF2B5EF4-FFF2-40B4-BE49-F238E27FC236}">
                <a16:creationId xmlns:a16="http://schemas.microsoft.com/office/drawing/2014/main" id="{BE7D5F94-3E7F-4AED-8BFE-5B851D512908}"/>
              </a:ext>
            </a:extLst>
          </p:cNvPr>
          <p:cNvSpPr/>
          <p:nvPr/>
        </p:nvSpPr>
        <p:spPr>
          <a:xfrm>
            <a:off x="2095500" y="1884744"/>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descr="In 2016, 24,100 trips per day were made by riders who made $15-$25,000 per year; of these, 36% were retained in 2021.">
            <a:extLst>
              <a:ext uri="{FF2B5EF4-FFF2-40B4-BE49-F238E27FC236}">
                <a16:creationId xmlns:a16="http://schemas.microsoft.com/office/drawing/2014/main" id="{5352F3AD-5EB2-4D6F-AD18-D84AEAD7C204}"/>
              </a:ext>
            </a:extLst>
          </p:cNvPr>
          <p:cNvSpPr/>
          <p:nvPr/>
        </p:nvSpPr>
        <p:spPr>
          <a:xfrm>
            <a:off x="3429000" y="2874491"/>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descr="In 2016, 20,100 trips per day were made by riders who made $25-$35,000 per year; of these, 43% were retained in 2021.">
            <a:extLst>
              <a:ext uri="{FF2B5EF4-FFF2-40B4-BE49-F238E27FC236}">
                <a16:creationId xmlns:a16="http://schemas.microsoft.com/office/drawing/2014/main" id="{4C9DD688-BFE5-4A35-92A6-AD4D4395C389}"/>
              </a:ext>
            </a:extLst>
          </p:cNvPr>
          <p:cNvSpPr/>
          <p:nvPr/>
        </p:nvSpPr>
        <p:spPr>
          <a:xfrm>
            <a:off x="4724400" y="3467269"/>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descr="In 2016, 27,400 trips per day were made by riders who made $35-$60,000 per year; of these, 34% were retained in 2021.">
            <a:extLst>
              <a:ext uri="{FF2B5EF4-FFF2-40B4-BE49-F238E27FC236}">
                <a16:creationId xmlns:a16="http://schemas.microsoft.com/office/drawing/2014/main" id="{0942D906-1D2E-4363-A6DB-A631B98ED2A7}"/>
              </a:ext>
            </a:extLst>
          </p:cNvPr>
          <p:cNvSpPr/>
          <p:nvPr/>
        </p:nvSpPr>
        <p:spPr>
          <a:xfrm>
            <a:off x="6089956" y="2272364"/>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descr="In 2016, 20,400 trips per day were made by riders who made $60-100,000 per year; of these, 26% were retained in 2021.">
            <a:extLst>
              <a:ext uri="{FF2B5EF4-FFF2-40B4-BE49-F238E27FC236}">
                <a16:creationId xmlns:a16="http://schemas.microsoft.com/office/drawing/2014/main" id="{D98EB09D-8392-4AD8-B9F3-236C317FDA75}"/>
              </a:ext>
            </a:extLst>
          </p:cNvPr>
          <p:cNvSpPr/>
          <p:nvPr/>
        </p:nvSpPr>
        <p:spPr>
          <a:xfrm>
            <a:off x="7415597" y="3381154"/>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descr="In 2016, 10,900 trips per day were made by riders who made $100-$150,000 per year; of these, 19% were retained in 2021.">
            <a:extLst>
              <a:ext uri="{FF2B5EF4-FFF2-40B4-BE49-F238E27FC236}">
                <a16:creationId xmlns:a16="http://schemas.microsoft.com/office/drawing/2014/main" id="{3C6E3F7C-AB73-44F1-85C9-FCC3DCFFE713}"/>
              </a:ext>
            </a:extLst>
          </p:cNvPr>
          <p:cNvSpPr/>
          <p:nvPr/>
        </p:nvSpPr>
        <p:spPr>
          <a:xfrm>
            <a:off x="8686800" y="4813687"/>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descr="In 2016, 3200 trips per day were made by riders making $150-200,000 per year; of these, 27% were retained in 2021.">
            <a:extLst>
              <a:ext uri="{FF2B5EF4-FFF2-40B4-BE49-F238E27FC236}">
                <a16:creationId xmlns:a16="http://schemas.microsoft.com/office/drawing/2014/main" id="{BA0195DA-6919-49CB-BC76-7DC7E2B38957}"/>
              </a:ext>
            </a:extLst>
          </p:cNvPr>
          <p:cNvSpPr/>
          <p:nvPr/>
        </p:nvSpPr>
        <p:spPr>
          <a:xfrm>
            <a:off x="9957701" y="6078525"/>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descr="In 2016, 1,800 trips per day were made by riders who made $200,000 or more per year; of these, 36% were retained in 2021.">
            <a:extLst>
              <a:ext uri="{FF2B5EF4-FFF2-40B4-BE49-F238E27FC236}">
                <a16:creationId xmlns:a16="http://schemas.microsoft.com/office/drawing/2014/main" id="{7FBC4F89-D963-4B01-BA40-23D0886E89BF}"/>
              </a:ext>
            </a:extLst>
          </p:cNvPr>
          <p:cNvSpPr/>
          <p:nvPr/>
        </p:nvSpPr>
        <p:spPr>
          <a:xfrm>
            <a:off x="11158865" y="6243352"/>
            <a:ext cx="321328" cy="3296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8BDE1493-8B0D-40F9-88F4-BA3212C771CB}"/>
              </a:ext>
            </a:extLst>
          </p:cNvPr>
          <p:cNvSpPr txBox="1">
            <a:spLocks/>
          </p:cNvSpPr>
          <p:nvPr/>
        </p:nvSpPr>
        <p:spPr>
          <a:xfrm>
            <a:off x="11035048" y="3467269"/>
            <a:ext cx="2810048" cy="2359909"/>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Retained </a:t>
            </a:r>
            <a:r>
              <a:rPr lang="en-US" sz="2400" b="1">
                <a:latin typeface="Arial Narrow" panose="020B0606020202030204" pitchFamily="34" charset="0"/>
              </a:rPr>
              <a:t>40% </a:t>
            </a:r>
            <a:r>
              <a:rPr lang="en-US" sz="2400">
                <a:latin typeface="Arial Narrow" panose="020B0606020202030204" pitchFamily="34" charset="0"/>
              </a:rPr>
              <a:t>of trips from riders making less than $60,000/year, compared to </a:t>
            </a:r>
            <a:r>
              <a:rPr lang="en-US" sz="2400" b="1">
                <a:latin typeface="Arial Narrow" panose="020B0606020202030204" pitchFamily="34" charset="0"/>
              </a:rPr>
              <a:t>24%</a:t>
            </a:r>
            <a:r>
              <a:rPr lang="en-US" sz="2400">
                <a:latin typeface="Arial Narrow" panose="020B0606020202030204" pitchFamily="34" charset="0"/>
              </a:rPr>
              <a:t> of trips from riders making more than $60,000/year.</a:t>
            </a:r>
          </a:p>
        </p:txBody>
      </p:sp>
    </p:spTree>
    <p:extLst>
      <p:ext uri="{BB962C8B-B14F-4D97-AF65-F5344CB8AC3E}">
        <p14:creationId xmlns:p14="http://schemas.microsoft.com/office/powerpoint/2010/main" val="3978087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E2D0BC-1B62-48E9-BB1F-A4A374155B80}"/>
              </a:ext>
            </a:extLst>
          </p:cNvPr>
          <p:cNvSpPr>
            <a:spLocks noGrp="1"/>
          </p:cNvSpPr>
          <p:nvPr>
            <p:ph type="title"/>
          </p:nvPr>
        </p:nvSpPr>
        <p:spPr/>
        <p:txBody>
          <a:bodyPr/>
          <a:lstStyle/>
          <a:p>
            <a:r>
              <a:rPr lang="en-US"/>
              <a:t>Share of trips made by riders who are employed or students decreased</a:t>
            </a:r>
          </a:p>
        </p:txBody>
      </p:sp>
      <p:pic>
        <p:nvPicPr>
          <p:cNvPr id="7" name="Picture 6" descr="A bar graph shows the percentage of trips made by riders who are employed full-time and part-time in 2016 compared to 2021. The percent of trips made by full-time workers decreased from 48% to 42%; the percent of trips made by part-time workers decreased from 25% to 22%.">
            <a:extLst>
              <a:ext uri="{FF2B5EF4-FFF2-40B4-BE49-F238E27FC236}">
                <a16:creationId xmlns:a16="http://schemas.microsoft.com/office/drawing/2014/main" id="{245C09C4-C250-488D-BB88-2488F9377CA5}"/>
              </a:ext>
            </a:extLst>
          </p:cNvPr>
          <p:cNvPicPr>
            <a:picLocks noChangeAspect="1"/>
          </p:cNvPicPr>
          <p:nvPr/>
        </p:nvPicPr>
        <p:blipFill>
          <a:blip r:embed="rId3"/>
          <a:stretch>
            <a:fillRect/>
          </a:stretch>
        </p:blipFill>
        <p:spPr>
          <a:xfrm>
            <a:off x="168943" y="1828800"/>
            <a:ext cx="6400800" cy="6400800"/>
          </a:xfrm>
          <a:prstGeom prst="rect">
            <a:avLst/>
          </a:prstGeom>
        </p:spPr>
      </p:pic>
      <p:pic>
        <p:nvPicPr>
          <p:cNvPr id="9" name="Picture 8" descr="A bar graph shows the percentage of trips made by riders who are K-12 or college students in 2016 compared to 2021. The percent of trips made by college students decreased from 23% to 21%; the percent of trips made by K-12 students stayed about the same at 6%.">
            <a:extLst>
              <a:ext uri="{FF2B5EF4-FFF2-40B4-BE49-F238E27FC236}">
                <a16:creationId xmlns:a16="http://schemas.microsoft.com/office/drawing/2014/main" id="{3EDB35BB-CBF8-402E-9C18-FA592AD897DC}"/>
              </a:ext>
            </a:extLst>
          </p:cNvPr>
          <p:cNvPicPr>
            <a:picLocks noChangeAspect="1"/>
          </p:cNvPicPr>
          <p:nvPr/>
        </p:nvPicPr>
        <p:blipFill>
          <a:blip r:embed="rId4"/>
          <a:stretch>
            <a:fillRect/>
          </a:stretch>
        </p:blipFill>
        <p:spPr>
          <a:xfrm>
            <a:off x="7315200" y="1828800"/>
            <a:ext cx="6400800" cy="6400800"/>
          </a:xfrm>
          <a:prstGeom prst="rect">
            <a:avLst/>
          </a:prstGeom>
        </p:spPr>
      </p:pic>
      <p:sp>
        <p:nvSpPr>
          <p:cNvPr id="6" name="TextBox 5">
            <a:extLst>
              <a:ext uri="{FF2B5EF4-FFF2-40B4-BE49-F238E27FC236}">
                <a16:creationId xmlns:a16="http://schemas.microsoft.com/office/drawing/2014/main" id="{DF07D64E-2A86-45FB-9A6C-F8EEF3DC801F}"/>
              </a:ext>
              <a:ext uri="{C183D7F6-B498-43B3-948B-1728B52AA6E4}">
                <adec:decorative xmlns:adec="http://schemas.microsoft.com/office/drawing/2017/decorative" val="1"/>
              </a:ext>
            </a:extLst>
          </p:cNvPr>
          <p:cNvSpPr txBox="1"/>
          <p:nvPr/>
        </p:nvSpPr>
        <p:spPr>
          <a:xfrm>
            <a:off x="6527539" y="6018721"/>
            <a:ext cx="1899138" cy="707886"/>
          </a:xfrm>
          <a:prstGeom prst="rect">
            <a:avLst/>
          </a:prstGeom>
          <a:noFill/>
        </p:spPr>
        <p:txBody>
          <a:bodyPr wrap="square">
            <a:spAutoFit/>
          </a:bodyPr>
          <a:lstStyle/>
          <a:p>
            <a:pPr algn="ctr"/>
            <a:r>
              <a:rPr lang="en-US" sz="2000" i="1">
                <a:solidFill>
                  <a:schemeClr val="tx2"/>
                </a:solidFill>
                <a:latin typeface="Arial Narrow" panose="020B0606020202030204" pitchFamily="34" charset="0"/>
              </a:rPr>
              <a:t>Note: y-axes differ between plots</a:t>
            </a:r>
          </a:p>
        </p:txBody>
      </p:sp>
    </p:spTree>
    <p:extLst>
      <p:ext uri="{BB962C8B-B14F-4D97-AF65-F5344CB8AC3E}">
        <p14:creationId xmlns:p14="http://schemas.microsoft.com/office/powerpoint/2010/main" val="2079728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9FAB90-9D35-4260-84D4-758ABB090B5A}"/>
              </a:ext>
            </a:extLst>
          </p:cNvPr>
          <p:cNvSpPr>
            <a:spLocks noGrp="1"/>
          </p:cNvSpPr>
          <p:nvPr>
            <p:ph type="title"/>
          </p:nvPr>
        </p:nvSpPr>
        <p:spPr/>
        <p:txBody>
          <a:bodyPr>
            <a:normAutofit fontScale="90000"/>
          </a:bodyPr>
          <a:lstStyle/>
          <a:p>
            <a:r>
              <a:rPr lang="en-US"/>
              <a:t>What kinds of trips are people making?</a:t>
            </a:r>
          </a:p>
        </p:txBody>
      </p:sp>
    </p:spTree>
    <p:extLst>
      <p:ext uri="{BB962C8B-B14F-4D97-AF65-F5344CB8AC3E}">
        <p14:creationId xmlns:p14="http://schemas.microsoft.com/office/powerpoint/2010/main" val="3266171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3C23B-F668-44E1-9FE2-7088FD943187}"/>
              </a:ext>
            </a:extLst>
          </p:cNvPr>
          <p:cNvSpPr>
            <a:spLocks noGrp="1"/>
          </p:cNvSpPr>
          <p:nvPr>
            <p:ph type="title"/>
          </p:nvPr>
        </p:nvSpPr>
        <p:spPr/>
        <p:txBody>
          <a:bodyPr/>
          <a:lstStyle/>
          <a:p>
            <a:r>
              <a:rPr lang="en-US"/>
              <a:t>157,000 trips in 2016</a:t>
            </a:r>
          </a:p>
        </p:txBody>
      </p:sp>
      <p:pic>
        <p:nvPicPr>
          <p:cNvPr id="5" name="Graphic 4">
            <a:extLst>
              <a:ext uri="{FF2B5EF4-FFF2-40B4-BE49-F238E27FC236}">
                <a16:creationId xmlns:a16="http://schemas.microsoft.com/office/drawing/2014/main" id="{C5A423EA-87FC-49D1-B556-BB27AADF3EC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99571" y="2177906"/>
            <a:ext cx="768388" cy="768388"/>
          </a:xfrm>
          <a:prstGeom prst="rect">
            <a:avLst/>
          </a:prstGeom>
        </p:spPr>
      </p:pic>
      <p:sp>
        <p:nvSpPr>
          <p:cNvPr id="6" name="Title 3">
            <a:extLst>
              <a:ext uri="{FF2B5EF4-FFF2-40B4-BE49-F238E27FC236}">
                <a16:creationId xmlns:a16="http://schemas.microsoft.com/office/drawing/2014/main" id="{883B491A-14CB-4949-B34F-E05B193F286C}"/>
              </a:ext>
              <a:ext uri="{C183D7F6-B498-43B3-948B-1728B52AA6E4}">
                <adec:decorative xmlns:adec="http://schemas.microsoft.com/office/drawing/2017/decorative" val="1"/>
              </a:ext>
            </a:extLst>
          </p:cNvPr>
          <p:cNvSpPr txBox="1">
            <a:spLocks/>
          </p:cNvSpPr>
          <p:nvPr/>
        </p:nvSpPr>
        <p:spPr>
          <a:xfrm>
            <a:off x="13083537" y="2276843"/>
            <a:ext cx="4248757" cy="15314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 1,000 trips</a:t>
            </a:r>
          </a:p>
        </p:txBody>
      </p:sp>
      <p:pic>
        <p:nvPicPr>
          <p:cNvPr id="2" name="Picture 1" descr="An infographic shows colorful silhouettes of riders representing the types of trips they made in 2016: social trips, peak 9-5 commutes, off-peak commutes, school commutes, errand trips, dining trips, medical trips, and trips to the airport (passengers only). Each silhouette represents 1,000 trips.">
            <a:extLst>
              <a:ext uri="{FF2B5EF4-FFF2-40B4-BE49-F238E27FC236}">
                <a16:creationId xmlns:a16="http://schemas.microsoft.com/office/drawing/2014/main" id="{9B769F08-B945-4BEF-9432-B5CD4BD5ED98}"/>
              </a:ext>
            </a:extLst>
          </p:cNvPr>
          <p:cNvPicPr>
            <a:picLocks noChangeAspect="1"/>
          </p:cNvPicPr>
          <p:nvPr/>
        </p:nvPicPr>
        <p:blipFill>
          <a:blip r:embed="rId4"/>
          <a:stretch>
            <a:fillRect/>
          </a:stretch>
        </p:blipFill>
        <p:spPr>
          <a:xfrm>
            <a:off x="0" y="1732547"/>
            <a:ext cx="12639107" cy="6497053"/>
          </a:xfrm>
          <a:prstGeom prst="rect">
            <a:avLst/>
          </a:prstGeom>
        </p:spPr>
      </p:pic>
    </p:spTree>
    <p:extLst>
      <p:ext uri="{BB962C8B-B14F-4D97-AF65-F5344CB8AC3E}">
        <p14:creationId xmlns:p14="http://schemas.microsoft.com/office/powerpoint/2010/main" val="1936290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62DF8-CF82-466B-9D27-802758474115}"/>
              </a:ext>
            </a:extLst>
          </p:cNvPr>
          <p:cNvSpPr>
            <a:spLocks noGrp="1"/>
          </p:cNvSpPr>
          <p:nvPr>
            <p:ph type="title"/>
          </p:nvPr>
        </p:nvSpPr>
        <p:spPr/>
        <p:txBody>
          <a:bodyPr/>
          <a:lstStyle/>
          <a:p>
            <a:r>
              <a:rPr lang="en-US"/>
              <a:t>72,000 trips retained in 2021</a:t>
            </a:r>
          </a:p>
        </p:txBody>
      </p:sp>
      <p:pic>
        <p:nvPicPr>
          <p:cNvPr id="339" name="Graphic 338">
            <a:extLst>
              <a:ext uri="{FF2B5EF4-FFF2-40B4-BE49-F238E27FC236}">
                <a16:creationId xmlns:a16="http://schemas.microsoft.com/office/drawing/2014/main" id="{B77C05EC-7447-47C3-98AB-282EE018092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99571" y="2177906"/>
            <a:ext cx="768388" cy="768388"/>
          </a:xfrm>
          <a:prstGeom prst="rect">
            <a:avLst/>
          </a:prstGeom>
        </p:spPr>
      </p:pic>
      <p:sp>
        <p:nvSpPr>
          <p:cNvPr id="340" name="Title 3">
            <a:extLst>
              <a:ext uri="{FF2B5EF4-FFF2-40B4-BE49-F238E27FC236}">
                <a16:creationId xmlns:a16="http://schemas.microsoft.com/office/drawing/2014/main" id="{FAA3A6BA-0D8D-4F34-B09A-AB5BD2B13402}"/>
              </a:ext>
              <a:ext uri="{C183D7F6-B498-43B3-948B-1728B52AA6E4}">
                <adec:decorative xmlns:adec="http://schemas.microsoft.com/office/drawing/2017/decorative" val="1"/>
              </a:ext>
            </a:extLst>
          </p:cNvPr>
          <p:cNvSpPr txBox="1">
            <a:spLocks/>
          </p:cNvSpPr>
          <p:nvPr/>
        </p:nvSpPr>
        <p:spPr>
          <a:xfrm>
            <a:off x="13059473" y="2278233"/>
            <a:ext cx="4248757" cy="15314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 1,000 trips</a:t>
            </a:r>
          </a:p>
        </p:txBody>
      </p:sp>
      <p:grpSp>
        <p:nvGrpSpPr>
          <p:cNvPr id="5" name="Group 4">
            <a:extLst>
              <a:ext uri="{FF2B5EF4-FFF2-40B4-BE49-F238E27FC236}">
                <a16:creationId xmlns:a16="http://schemas.microsoft.com/office/drawing/2014/main" id="{73141B9E-77F3-BE71-76B6-9270CC8A09EF}"/>
              </a:ext>
            </a:extLst>
          </p:cNvPr>
          <p:cNvGrpSpPr/>
          <p:nvPr/>
        </p:nvGrpSpPr>
        <p:grpSpPr>
          <a:xfrm>
            <a:off x="0" y="1711477"/>
            <a:ext cx="12404558" cy="6518123"/>
            <a:chOff x="0" y="1711477"/>
            <a:chExt cx="12404558" cy="6518123"/>
          </a:xfrm>
        </p:grpSpPr>
        <p:pic>
          <p:nvPicPr>
            <p:cNvPr id="3" name="Picture 2" descr="An infographic shows colorful silhouettes of riders representing the types of trips retained in 2021: social trips, peak 9-5 commutes, off-peak commutes, school commutes, errand trips, dining trips, medical trips, and trips to the airport (passengers only). Each silhouette represents 1,000 trips. Silhouettes are lighter for the trips that were &quot;lost&quot; and darker for the trips that were &quot;retained.&quot;">
              <a:extLst>
                <a:ext uri="{FF2B5EF4-FFF2-40B4-BE49-F238E27FC236}">
                  <a16:creationId xmlns:a16="http://schemas.microsoft.com/office/drawing/2014/main" id="{0F734933-6E0D-4D7B-87F2-DD9C57F63107}"/>
                </a:ext>
              </a:extLst>
            </p:cNvPr>
            <p:cNvPicPr>
              <a:picLocks noChangeAspect="1"/>
            </p:cNvPicPr>
            <p:nvPr/>
          </p:nvPicPr>
          <p:blipFill>
            <a:blip r:embed="rId4"/>
            <a:stretch>
              <a:fillRect/>
            </a:stretch>
          </p:blipFill>
          <p:spPr>
            <a:xfrm>
              <a:off x="0" y="1711477"/>
              <a:ext cx="12404558" cy="6518123"/>
            </a:xfrm>
            <a:prstGeom prst="rect">
              <a:avLst/>
            </a:prstGeom>
          </p:spPr>
        </p:pic>
        <p:pic>
          <p:nvPicPr>
            <p:cNvPr id="4" name="Picture 3">
              <a:extLst>
                <a:ext uri="{FF2B5EF4-FFF2-40B4-BE49-F238E27FC236}">
                  <a16:creationId xmlns:a16="http://schemas.microsoft.com/office/drawing/2014/main" id="{13C75622-B07D-6605-A021-DC5885D40FCA}"/>
                </a:ext>
              </a:extLst>
            </p:cNvPr>
            <p:cNvPicPr>
              <a:picLocks noChangeAspect="1"/>
            </p:cNvPicPr>
            <p:nvPr/>
          </p:nvPicPr>
          <p:blipFill>
            <a:blip r:embed="rId5"/>
            <a:stretch>
              <a:fillRect/>
            </a:stretch>
          </p:blipFill>
          <p:spPr>
            <a:xfrm>
              <a:off x="129540" y="3506194"/>
              <a:ext cx="2004060" cy="464709"/>
            </a:xfrm>
            <a:prstGeom prst="rect">
              <a:avLst/>
            </a:prstGeom>
          </p:spPr>
        </p:pic>
      </p:grpSp>
    </p:spTree>
    <p:extLst>
      <p:ext uri="{BB962C8B-B14F-4D97-AF65-F5344CB8AC3E}">
        <p14:creationId xmlns:p14="http://schemas.microsoft.com/office/powerpoint/2010/main" val="674846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AEECF0-332A-46A7-AB3C-185B12410426}"/>
              </a:ext>
            </a:extLst>
          </p:cNvPr>
          <p:cNvSpPr>
            <a:spLocks noGrp="1"/>
          </p:cNvSpPr>
          <p:nvPr>
            <p:ph type="title"/>
          </p:nvPr>
        </p:nvSpPr>
        <p:spPr/>
        <p:txBody>
          <a:bodyPr/>
          <a:lstStyle/>
          <a:p>
            <a:r>
              <a:rPr lang="en-US"/>
              <a:t>Outline</a:t>
            </a:r>
          </a:p>
        </p:txBody>
      </p:sp>
      <p:sp>
        <p:nvSpPr>
          <p:cNvPr id="2" name="Text Placeholder 1">
            <a:extLst>
              <a:ext uri="{FF2B5EF4-FFF2-40B4-BE49-F238E27FC236}">
                <a16:creationId xmlns:a16="http://schemas.microsoft.com/office/drawing/2014/main" id="{FAB090D7-14D6-484F-8098-A47CF757DB6F}"/>
              </a:ext>
            </a:extLst>
          </p:cNvPr>
          <p:cNvSpPr>
            <a:spLocks noGrp="1"/>
          </p:cNvSpPr>
          <p:nvPr>
            <p:ph type="body" sz="quarter" idx="12"/>
          </p:nvPr>
        </p:nvSpPr>
        <p:spPr>
          <a:xfrm>
            <a:off x="980015" y="1974056"/>
            <a:ext cx="3819529" cy="4281488"/>
          </a:xfrm>
        </p:spPr>
        <p:txBody>
          <a:bodyPr/>
          <a:lstStyle/>
          <a:p>
            <a:r>
              <a:rPr lang="en-US" sz="2400"/>
              <a:t>What is the on-board survey?</a:t>
            </a:r>
          </a:p>
          <a:p>
            <a:r>
              <a:rPr lang="en-US" sz="2400"/>
              <a:t>Pilot survey findings</a:t>
            </a:r>
          </a:p>
          <a:p>
            <a:pPr lvl="1"/>
            <a:r>
              <a:rPr lang="en-US" sz="2400"/>
              <a:t>Who is on board now?</a:t>
            </a:r>
          </a:p>
          <a:p>
            <a:pPr lvl="1"/>
            <a:r>
              <a:rPr lang="en-US" sz="2400"/>
              <a:t>What kind of trips are they making?</a:t>
            </a:r>
          </a:p>
          <a:p>
            <a:r>
              <a:rPr lang="en-US" sz="2400"/>
              <a:t>Plan for main survey</a:t>
            </a:r>
          </a:p>
        </p:txBody>
      </p:sp>
      <p:pic>
        <p:nvPicPr>
          <p:cNvPr id="9" name="Picture 8" descr="Green line train going through University of Minnesota East Campus.">
            <a:extLst>
              <a:ext uri="{FF2B5EF4-FFF2-40B4-BE49-F238E27FC236}">
                <a16:creationId xmlns:a16="http://schemas.microsoft.com/office/drawing/2014/main" id="{6BAB8377-0521-4C44-B11D-FDEE2549BE89}"/>
              </a:ext>
            </a:extLst>
          </p:cNvPr>
          <p:cNvPicPr>
            <a:picLocks noChangeAspect="1"/>
          </p:cNvPicPr>
          <p:nvPr/>
        </p:nvPicPr>
        <p:blipFill rotWithShape="1">
          <a:blip r:embed="rId2"/>
          <a:srcRect l="10397" t="14377" r="18314" b="2175"/>
          <a:stretch/>
        </p:blipFill>
        <p:spPr>
          <a:xfrm>
            <a:off x="5209953" y="1701209"/>
            <a:ext cx="8353471" cy="6528391"/>
          </a:xfrm>
          <a:prstGeom prst="rect">
            <a:avLst/>
          </a:prstGeom>
        </p:spPr>
      </p:pic>
    </p:spTree>
    <p:extLst>
      <p:ext uri="{BB962C8B-B14F-4D97-AF65-F5344CB8AC3E}">
        <p14:creationId xmlns:p14="http://schemas.microsoft.com/office/powerpoint/2010/main" val="1623364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3E2C-EE4F-4961-B3D8-676BF3B2CE9E}"/>
              </a:ext>
            </a:extLst>
          </p:cNvPr>
          <p:cNvSpPr>
            <a:spLocks noGrp="1"/>
          </p:cNvSpPr>
          <p:nvPr>
            <p:ph type="title"/>
          </p:nvPr>
        </p:nvSpPr>
        <p:spPr/>
        <p:txBody>
          <a:bodyPr/>
          <a:lstStyle/>
          <a:p>
            <a:r>
              <a:rPr lang="en-US"/>
              <a:t>Retained greatest share of trips made for errands, least for airport passengers</a:t>
            </a:r>
          </a:p>
        </p:txBody>
      </p:sp>
      <p:pic>
        <p:nvPicPr>
          <p:cNvPr id="8" name="Picture 7" descr="A bar chart shows the number and percentage of trips retained in 2021 compared to 2016 levels, classified by trip purpose. Trips for errands / shopping were retained most, and were the most common trip type in 2021.">
            <a:extLst>
              <a:ext uri="{FF2B5EF4-FFF2-40B4-BE49-F238E27FC236}">
                <a16:creationId xmlns:a16="http://schemas.microsoft.com/office/drawing/2014/main" id="{AE10FFCB-A34D-4427-AE50-17F5B7614DE5}"/>
              </a:ext>
            </a:extLst>
          </p:cNvPr>
          <p:cNvPicPr>
            <a:picLocks noChangeAspect="1"/>
          </p:cNvPicPr>
          <p:nvPr/>
        </p:nvPicPr>
        <p:blipFill>
          <a:blip r:embed="rId2"/>
          <a:stretch>
            <a:fillRect/>
          </a:stretch>
        </p:blipFill>
        <p:spPr>
          <a:xfrm>
            <a:off x="291846" y="1917192"/>
            <a:ext cx="12662154" cy="6100390"/>
          </a:xfrm>
          <a:prstGeom prst="rect">
            <a:avLst/>
          </a:prstGeom>
        </p:spPr>
      </p:pic>
      <p:sp>
        <p:nvSpPr>
          <p:cNvPr id="9" name="Title 3">
            <a:extLst>
              <a:ext uri="{FF2B5EF4-FFF2-40B4-BE49-F238E27FC236}">
                <a16:creationId xmlns:a16="http://schemas.microsoft.com/office/drawing/2014/main" id="{1C7E38C7-48F7-4995-9422-1431858546B2}"/>
              </a:ext>
            </a:extLst>
          </p:cNvPr>
          <p:cNvSpPr txBox="1">
            <a:spLocks/>
          </p:cNvSpPr>
          <p:nvPr/>
        </p:nvSpPr>
        <p:spPr>
          <a:xfrm>
            <a:off x="10838194" y="4276798"/>
            <a:ext cx="2810048" cy="1381178"/>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Retained </a:t>
            </a:r>
            <a:r>
              <a:rPr lang="en-US" sz="2400" b="1">
                <a:latin typeface="Arial Narrow" panose="020B0606020202030204" pitchFamily="34" charset="0"/>
              </a:rPr>
              <a:t>39% </a:t>
            </a:r>
            <a:r>
              <a:rPr lang="en-US" sz="2400">
                <a:latin typeface="Arial Narrow" panose="020B0606020202030204" pitchFamily="34" charset="0"/>
              </a:rPr>
              <a:t>of all school and work commutes</a:t>
            </a:r>
          </a:p>
        </p:txBody>
      </p:sp>
      <p:sp>
        <p:nvSpPr>
          <p:cNvPr id="13" name="Oval 12">
            <a:extLst>
              <a:ext uri="{FF2B5EF4-FFF2-40B4-BE49-F238E27FC236}">
                <a16:creationId xmlns:a16="http://schemas.microsoft.com/office/drawing/2014/main" id="{EEC0158C-8763-49AE-8AC0-F9E202C91641}"/>
              </a:ext>
              <a:ext uri="{C183D7F6-B498-43B3-948B-1728B52AA6E4}">
                <adec:decorative xmlns:adec="http://schemas.microsoft.com/office/drawing/2017/decorative" val="1"/>
              </a:ext>
            </a:extLst>
          </p:cNvPr>
          <p:cNvSpPr/>
          <p:nvPr/>
        </p:nvSpPr>
        <p:spPr>
          <a:xfrm>
            <a:off x="11723521" y="2367828"/>
            <a:ext cx="1039394" cy="1013326"/>
          </a:xfrm>
          <a:prstGeom prst="ellipse">
            <a:avLst/>
          </a:prstGeom>
          <a:solidFill>
            <a:srgbClr val="98BAD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3058246-4AFF-4240-81A5-E41851CCE86F}"/>
              </a:ext>
              <a:ext uri="{C183D7F6-B498-43B3-948B-1728B52AA6E4}">
                <adec:decorative xmlns:adec="http://schemas.microsoft.com/office/drawing/2017/decorative" val="1"/>
              </a:ext>
            </a:extLst>
          </p:cNvPr>
          <p:cNvSpPr/>
          <p:nvPr/>
        </p:nvSpPr>
        <p:spPr>
          <a:xfrm>
            <a:off x="12113140" y="2321977"/>
            <a:ext cx="593558" cy="603459"/>
          </a:xfrm>
          <a:prstGeom prst="ellipse">
            <a:avLst/>
          </a:prstGeom>
          <a:solidFill>
            <a:srgbClr val="0054A4">
              <a:alpha val="72157"/>
            </a:srgb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A582A58-21F5-411F-83C7-8FCC0CC6AEEC}"/>
              </a:ext>
              <a:ext uri="{C183D7F6-B498-43B3-948B-1728B52AA6E4}">
                <adec:decorative xmlns:adec="http://schemas.microsoft.com/office/drawing/2017/decorative" val="1"/>
              </a:ext>
            </a:extLst>
          </p:cNvPr>
          <p:cNvSpPr txBox="1"/>
          <p:nvPr/>
        </p:nvSpPr>
        <p:spPr>
          <a:xfrm>
            <a:off x="11832213" y="2896910"/>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2016</a:t>
            </a:r>
          </a:p>
        </p:txBody>
      </p:sp>
      <p:sp>
        <p:nvSpPr>
          <p:cNvPr id="16" name="TextBox 15">
            <a:extLst>
              <a:ext uri="{FF2B5EF4-FFF2-40B4-BE49-F238E27FC236}">
                <a16:creationId xmlns:a16="http://schemas.microsoft.com/office/drawing/2014/main" id="{701BE356-1E9E-4EB6-947D-ACA17D9F4DE1}"/>
              </a:ext>
              <a:ext uri="{C183D7F6-B498-43B3-948B-1728B52AA6E4}">
                <adec:decorative xmlns:adec="http://schemas.microsoft.com/office/drawing/2017/decorative" val="1"/>
              </a:ext>
            </a:extLst>
          </p:cNvPr>
          <p:cNvSpPr txBox="1"/>
          <p:nvPr/>
        </p:nvSpPr>
        <p:spPr>
          <a:xfrm>
            <a:off x="12113140" y="2437191"/>
            <a:ext cx="607859" cy="369332"/>
          </a:xfrm>
          <a:prstGeom prst="rect">
            <a:avLst/>
          </a:prstGeom>
          <a:noFill/>
        </p:spPr>
        <p:txBody>
          <a:bodyPr wrap="none" rtlCol="0">
            <a:spAutoFit/>
          </a:bodyPr>
          <a:lstStyle/>
          <a:p>
            <a:r>
              <a:rPr lang="en-US">
                <a:solidFill>
                  <a:schemeClr val="bg1"/>
                </a:solidFill>
                <a:latin typeface="Arial Narrow" panose="020B0606020202030204" pitchFamily="34" charset="0"/>
              </a:rPr>
              <a:t>2021</a:t>
            </a:r>
          </a:p>
        </p:txBody>
      </p:sp>
      <p:sp>
        <p:nvSpPr>
          <p:cNvPr id="11" name="TextBox 10">
            <a:extLst>
              <a:ext uri="{FF2B5EF4-FFF2-40B4-BE49-F238E27FC236}">
                <a16:creationId xmlns:a16="http://schemas.microsoft.com/office/drawing/2014/main" id="{B7B3EF32-FB98-4DBA-AA8A-2619B3D7430C}"/>
              </a:ext>
              <a:ext uri="{C183D7F6-B498-43B3-948B-1728B52AA6E4}">
                <adec:decorative xmlns:adec="http://schemas.microsoft.com/office/drawing/2017/decorative" val="1"/>
              </a:ext>
            </a:extLst>
          </p:cNvPr>
          <p:cNvSpPr txBox="1"/>
          <p:nvPr/>
        </p:nvSpPr>
        <p:spPr>
          <a:xfrm>
            <a:off x="11366747" y="7317611"/>
            <a:ext cx="713548" cy="523220"/>
          </a:xfrm>
          <a:prstGeom prst="rect">
            <a:avLst/>
          </a:prstGeom>
          <a:noFill/>
        </p:spPr>
        <p:txBody>
          <a:bodyPr wrap="square">
            <a:spAutoFit/>
          </a:bodyPr>
          <a:lstStyle/>
          <a:p>
            <a:r>
              <a:rPr lang="en-US" sz="1400">
                <a:solidFill>
                  <a:schemeClr val="tx2"/>
                </a:solidFill>
                <a:latin typeface="Arial Narrow" panose="020B0606020202030204" pitchFamily="34" charset="0"/>
              </a:rPr>
              <a:t>21% retained</a:t>
            </a:r>
          </a:p>
        </p:txBody>
      </p:sp>
      <p:sp>
        <p:nvSpPr>
          <p:cNvPr id="12" name="TextBox 11">
            <a:extLst>
              <a:ext uri="{FF2B5EF4-FFF2-40B4-BE49-F238E27FC236}">
                <a16:creationId xmlns:a16="http://schemas.microsoft.com/office/drawing/2014/main" id="{B7CE6BCA-FB96-404B-BFCD-0363725A9563}"/>
              </a:ext>
              <a:ext uri="{C183D7F6-B498-43B3-948B-1728B52AA6E4}">
                <adec:decorative xmlns:adec="http://schemas.microsoft.com/office/drawing/2017/decorative" val="1"/>
              </a:ext>
            </a:extLst>
          </p:cNvPr>
          <p:cNvSpPr txBox="1"/>
          <p:nvPr/>
        </p:nvSpPr>
        <p:spPr>
          <a:xfrm>
            <a:off x="8763916" y="7317611"/>
            <a:ext cx="713548" cy="523220"/>
          </a:xfrm>
          <a:prstGeom prst="rect">
            <a:avLst/>
          </a:prstGeom>
          <a:noFill/>
        </p:spPr>
        <p:txBody>
          <a:bodyPr wrap="square">
            <a:spAutoFit/>
          </a:bodyPr>
          <a:lstStyle/>
          <a:p>
            <a:r>
              <a:rPr lang="en-US" sz="1400">
                <a:solidFill>
                  <a:schemeClr val="tx2"/>
                </a:solidFill>
                <a:latin typeface="Arial Narrow" panose="020B0606020202030204" pitchFamily="34" charset="0"/>
              </a:rPr>
              <a:t>21% retained</a:t>
            </a:r>
          </a:p>
        </p:txBody>
      </p:sp>
      <p:sp>
        <p:nvSpPr>
          <p:cNvPr id="17" name="Rectangle 16">
            <a:extLst>
              <a:ext uri="{FF2B5EF4-FFF2-40B4-BE49-F238E27FC236}">
                <a16:creationId xmlns:a16="http://schemas.microsoft.com/office/drawing/2014/main" id="{EE96B275-B9D9-4E5A-8038-ED36E43E44EE}"/>
              </a:ext>
              <a:ext uri="{C183D7F6-B498-43B3-948B-1728B52AA6E4}">
                <adec:decorative xmlns:adec="http://schemas.microsoft.com/office/drawing/2017/decorative" val="1"/>
              </a:ext>
            </a:extLst>
          </p:cNvPr>
          <p:cNvSpPr/>
          <p:nvPr/>
        </p:nvSpPr>
        <p:spPr>
          <a:xfrm>
            <a:off x="8136026" y="7384286"/>
            <a:ext cx="556453" cy="173802"/>
          </a:xfrm>
          <a:prstGeom prst="rect">
            <a:avLst/>
          </a:prstGeom>
          <a:solidFill>
            <a:srgbClr val="005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C8AE4E6-9925-41E8-AF52-FAB9808B71F7}"/>
              </a:ext>
              <a:ext uri="{C183D7F6-B498-43B3-948B-1728B52AA6E4}">
                <adec:decorative xmlns:adec="http://schemas.microsoft.com/office/drawing/2017/decorative" val="1"/>
              </a:ext>
            </a:extLst>
          </p:cNvPr>
          <p:cNvSpPr/>
          <p:nvPr/>
        </p:nvSpPr>
        <p:spPr>
          <a:xfrm>
            <a:off x="10674439" y="7492320"/>
            <a:ext cx="556453" cy="65768"/>
          </a:xfrm>
          <a:prstGeom prst="rect">
            <a:avLst/>
          </a:prstGeom>
          <a:solidFill>
            <a:srgbClr val="005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860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DD19-C3BA-4B68-82B9-AA34B9B5B5D5}"/>
              </a:ext>
            </a:extLst>
          </p:cNvPr>
          <p:cNvSpPr>
            <a:spLocks noGrp="1"/>
          </p:cNvSpPr>
          <p:nvPr>
            <p:ph type="title"/>
          </p:nvPr>
        </p:nvSpPr>
        <p:spPr/>
        <p:txBody>
          <a:bodyPr/>
          <a:lstStyle/>
          <a:p>
            <a:r>
              <a:rPr lang="en-US"/>
              <a:t>The share of people traveling for errands has grown</a:t>
            </a:r>
          </a:p>
        </p:txBody>
      </p:sp>
      <p:pic>
        <p:nvPicPr>
          <p:cNvPr id="4" name="Picture 3" descr="A horizontal stacked bar chart comparing 2021 trip purposes to 2016 trip purposes. The most common trip purpose in 2021 was errands / shopping (24%), followed by work commutes (32%) and school commutes (17%).">
            <a:extLst>
              <a:ext uri="{FF2B5EF4-FFF2-40B4-BE49-F238E27FC236}">
                <a16:creationId xmlns:a16="http://schemas.microsoft.com/office/drawing/2014/main" id="{BA74C0AC-24FC-41AD-9B43-D7FDA6C891EE}"/>
              </a:ext>
            </a:extLst>
          </p:cNvPr>
          <p:cNvPicPr>
            <a:picLocks noChangeAspect="1"/>
          </p:cNvPicPr>
          <p:nvPr/>
        </p:nvPicPr>
        <p:blipFill rotWithShape="1">
          <a:blip r:embed="rId3"/>
          <a:srcRect t="9858" b="138"/>
          <a:stretch/>
        </p:blipFill>
        <p:spPr>
          <a:xfrm>
            <a:off x="348122" y="2514599"/>
            <a:ext cx="13547558" cy="4836695"/>
          </a:xfrm>
          <a:prstGeom prst="rect">
            <a:avLst/>
          </a:prstGeom>
        </p:spPr>
      </p:pic>
      <p:sp>
        <p:nvSpPr>
          <p:cNvPr id="8" name="Title 3">
            <a:extLst>
              <a:ext uri="{FF2B5EF4-FFF2-40B4-BE49-F238E27FC236}">
                <a16:creationId xmlns:a16="http://schemas.microsoft.com/office/drawing/2014/main" id="{5BDB768E-E409-4058-A785-A6AA499F5635}"/>
              </a:ext>
              <a:ext uri="{C183D7F6-B498-43B3-948B-1728B52AA6E4}">
                <adec:decorative xmlns:adec="http://schemas.microsoft.com/office/drawing/2017/decorative" val="1"/>
              </a:ext>
            </a:extLst>
          </p:cNvPr>
          <p:cNvSpPr txBox="1">
            <a:spLocks/>
          </p:cNvSpPr>
          <p:nvPr/>
        </p:nvSpPr>
        <p:spPr>
          <a:xfrm>
            <a:off x="6425378" y="7138447"/>
            <a:ext cx="1995932" cy="702384"/>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Arial Narrow" panose="020B0606020202030204" pitchFamily="34" charset="0"/>
              </a:rPr>
              <a:t>% of trips</a:t>
            </a:r>
            <a:endParaRPr lang="en-US" sz="1600">
              <a:latin typeface="Arial Narrow" panose="020B0606020202030204" pitchFamily="34" charset="0"/>
            </a:endParaRPr>
          </a:p>
        </p:txBody>
      </p:sp>
      <p:sp>
        <p:nvSpPr>
          <p:cNvPr id="11" name="Title 3">
            <a:extLst>
              <a:ext uri="{FF2B5EF4-FFF2-40B4-BE49-F238E27FC236}">
                <a16:creationId xmlns:a16="http://schemas.microsoft.com/office/drawing/2014/main" id="{07756B9A-AB40-4D49-AEAE-8B89D4B16D64}"/>
              </a:ext>
              <a:ext uri="{C183D7F6-B498-43B3-948B-1728B52AA6E4}">
                <adec:decorative xmlns:adec="http://schemas.microsoft.com/office/drawing/2017/decorative" val="1"/>
              </a:ext>
            </a:extLst>
          </p:cNvPr>
          <p:cNvSpPr txBox="1">
            <a:spLocks/>
          </p:cNvSpPr>
          <p:nvPr/>
        </p:nvSpPr>
        <p:spPr>
          <a:xfrm>
            <a:off x="211987" y="3035335"/>
            <a:ext cx="1352334" cy="542426"/>
          </a:xfrm>
          <a:prstGeom prst="rect">
            <a:avLst/>
          </a:prstGeom>
          <a:solidFill>
            <a:schemeClr val="bg1"/>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Arial Narrow" panose="020B0606020202030204" pitchFamily="34" charset="0"/>
              </a:rPr>
              <a:t>2021</a:t>
            </a:r>
            <a:endParaRPr lang="en-US" sz="2400">
              <a:latin typeface="Arial Narrow" panose="020B0606020202030204" pitchFamily="34" charset="0"/>
            </a:endParaRPr>
          </a:p>
        </p:txBody>
      </p:sp>
      <p:sp>
        <p:nvSpPr>
          <p:cNvPr id="12" name="Title 3">
            <a:extLst>
              <a:ext uri="{FF2B5EF4-FFF2-40B4-BE49-F238E27FC236}">
                <a16:creationId xmlns:a16="http://schemas.microsoft.com/office/drawing/2014/main" id="{16C2A028-2F12-44C3-913F-F58DA5736A75}"/>
              </a:ext>
              <a:ext uri="{C183D7F6-B498-43B3-948B-1728B52AA6E4}">
                <adec:decorative xmlns:adec="http://schemas.microsoft.com/office/drawing/2017/decorative" val="1"/>
              </a:ext>
            </a:extLst>
          </p:cNvPr>
          <p:cNvSpPr txBox="1">
            <a:spLocks/>
          </p:cNvSpPr>
          <p:nvPr/>
        </p:nvSpPr>
        <p:spPr>
          <a:xfrm>
            <a:off x="211987" y="5183348"/>
            <a:ext cx="1352334" cy="542426"/>
          </a:xfrm>
          <a:prstGeom prst="rect">
            <a:avLst/>
          </a:prstGeom>
          <a:solidFill>
            <a:schemeClr val="bg1"/>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Arial Narrow" panose="020B0606020202030204" pitchFamily="34" charset="0"/>
              </a:rPr>
              <a:t>2016</a:t>
            </a:r>
            <a:endParaRPr lang="en-US" sz="2400">
              <a:latin typeface="Arial Narrow" panose="020B0606020202030204" pitchFamily="34" charset="0"/>
            </a:endParaRPr>
          </a:p>
        </p:txBody>
      </p:sp>
      <p:sp>
        <p:nvSpPr>
          <p:cNvPr id="13" name="TextBox 12">
            <a:extLst>
              <a:ext uri="{FF2B5EF4-FFF2-40B4-BE49-F238E27FC236}">
                <a16:creationId xmlns:a16="http://schemas.microsoft.com/office/drawing/2014/main" id="{38FFDDA6-79FA-49EB-9FB2-AE22BC41DDDA}"/>
              </a:ext>
              <a:ext uri="{C183D7F6-B498-43B3-948B-1728B52AA6E4}">
                <adec:decorative xmlns:adec="http://schemas.microsoft.com/office/drawing/2017/decorative" val="1"/>
              </a:ext>
            </a:extLst>
          </p:cNvPr>
          <p:cNvSpPr txBox="1"/>
          <p:nvPr/>
        </p:nvSpPr>
        <p:spPr>
          <a:xfrm>
            <a:off x="1564321" y="2145267"/>
            <a:ext cx="7366000" cy="369332"/>
          </a:xfrm>
          <a:prstGeom prst="rect">
            <a:avLst/>
          </a:prstGeom>
          <a:noFill/>
        </p:spPr>
        <p:txBody>
          <a:bodyPr wrap="square">
            <a:spAutoFit/>
          </a:bodyPr>
          <a:lstStyle/>
          <a:p>
            <a:r>
              <a:rPr lang="en-US">
                <a:solidFill>
                  <a:srgbClr val="6C297D"/>
                </a:solidFill>
                <a:latin typeface="Arial Narrow" panose="020B0606020202030204" pitchFamily="34" charset="0"/>
              </a:rPr>
              <a:t>1% of trips are airport passengers</a:t>
            </a:r>
            <a:endParaRPr lang="en-US">
              <a:solidFill>
                <a:srgbClr val="6C297D"/>
              </a:solidFill>
            </a:endParaRPr>
          </a:p>
        </p:txBody>
      </p:sp>
      <p:sp>
        <p:nvSpPr>
          <p:cNvPr id="14" name="TextBox 13">
            <a:extLst>
              <a:ext uri="{FF2B5EF4-FFF2-40B4-BE49-F238E27FC236}">
                <a16:creationId xmlns:a16="http://schemas.microsoft.com/office/drawing/2014/main" id="{F17E12B3-D141-48BE-A89F-4A728BC70C03}"/>
              </a:ext>
              <a:ext uri="{C183D7F6-B498-43B3-948B-1728B52AA6E4}">
                <adec:decorative xmlns:adec="http://schemas.microsoft.com/office/drawing/2017/decorative" val="1"/>
              </a:ext>
            </a:extLst>
          </p:cNvPr>
          <p:cNvSpPr txBox="1"/>
          <p:nvPr/>
        </p:nvSpPr>
        <p:spPr>
          <a:xfrm>
            <a:off x="1564321" y="4282508"/>
            <a:ext cx="7366000" cy="369332"/>
          </a:xfrm>
          <a:prstGeom prst="rect">
            <a:avLst/>
          </a:prstGeom>
          <a:noFill/>
        </p:spPr>
        <p:txBody>
          <a:bodyPr wrap="square">
            <a:spAutoFit/>
          </a:bodyPr>
          <a:lstStyle/>
          <a:p>
            <a:r>
              <a:rPr lang="en-US">
                <a:solidFill>
                  <a:srgbClr val="6C297D"/>
                </a:solidFill>
                <a:latin typeface="Arial Narrow" panose="020B0606020202030204" pitchFamily="34" charset="0"/>
              </a:rPr>
              <a:t>2% of trips are airport passengers</a:t>
            </a:r>
            <a:endParaRPr lang="en-US">
              <a:solidFill>
                <a:srgbClr val="6C297D"/>
              </a:solidFill>
            </a:endParaRPr>
          </a:p>
        </p:txBody>
      </p:sp>
    </p:spTree>
    <p:extLst>
      <p:ext uri="{BB962C8B-B14F-4D97-AF65-F5344CB8AC3E}">
        <p14:creationId xmlns:p14="http://schemas.microsoft.com/office/powerpoint/2010/main" val="2590088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5CAF6E-BDC9-4B08-9DD0-B0A121C9C58B}"/>
              </a:ext>
            </a:extLst>
          </p:cNvPr>
          <p:cNvSpPr>
            <a:spLocks noGrp="1"/>
          </p:cNvSpPr>
          <p:nvPr>
            <p:ph type="title"/>
          </p:nvPr>
        </p:nvSpPr>
        <p:spPr/>
        <p:txBody>
          <a:bodyPr/>
          <a:lstStyle/>
          <a:p>
            <a:r>
              <a:rPr lang="en-US"/>
              <a:t>Previously observed trends: ridership by hour</a:t>
            </a:r>
          </a:p>
        </p:txBody>
      </p:sp>
      <p:pic>
        <p:nvPicPr>
          <p:cNvPr id="6" name="Picture 5" descr="A line graph showing multiple patterns of boardings onto Metro Transit by hour of day. Prior to COVID-19, strong, symmetrical peaks appeared at the 7 AM and 4 PM hours. During COVID-19, smaller peaks appeared at 7 AM and 3 PM, and the afternoon trip making was notably higher than the morning period.">
            <a:extLst>
              <a:ext uri="{FF2B5EF4-FFF2-40B4-BE49-F238E27FC236}">
                <a16:creationId xmlns:a16="http://schemas.microsoft.com/office/drawing/2014/main" id="{CE821516-A90B-4C38-B3AA-0756BB231D3D}"/>
              </a:ext>
            </a:extLst>
          </p:cNvPr>
          <p:cNvPicPr>
            <a:picLocks noChangeAspect="1"/>
          </p:cNvPicPr>
          <p:nvPr/>
        </p:nvPicPr>
        <p:blipFill>
          <a:blip r:embed="rId2"/>
          <a:stretch>
            <a:fillRect/>
          </a:stretch>
        </p:blipFill>
        <p:spPr>
          <a:xfrm>
            <a:off x="5850890" y="1884918"/>
            <a:ext cx="7407910" cy="6065789"/>
          </a:xfrm>
          <a:prstGeom prst="rect">
            <a:avLst/>
          </a:prstGeom>
        </p:spPr>
      </p:pic>
    </p:spTree>
    <p:extLst>
      <p:ext uri="{BB962C8B-B14F-4D97-AF65-F5344CB8AC3E}">
        <p14:creationId xmlns:p14="http://schemas.microsoft.com/office/powerpoint/2010/main" val="291197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ADB-000B-4FE9-87F0-82CCE8FD951C}"/>
              </a:ext>
            </a:extLst>
          </p:cNvPr>
          <p:cNvSpPr>
            <a:spLocks noGrp="1"/>
          </p:cNvSpPr>
          <p:nvPr>
            <p:ph type="title"/>
          </p:nvPr>
        </p:nvSpPr>
        <p:spPr/>
        <p:txBody>
          <a:bodyPr/>
          <a:lstStyle/>
          <a:p>
            <a:r>
              <a:rPr lang="en-US"/>
              <a:t>Trip purpose by time of day, </a:t>
            </a:r>
            <a:br>
              <a:rPr lang="en-US"/>
            </a:br>
            <a:r>
              <a:rPr lang="en-US"/>
              <a:t>then and now</a:t>
            </a:r>
          </a:p>
        </p:txBody>
      </p:sp>
      <p:pic>
        <p:nvPicPr>
          <p:cNvPr id="10" name="Picture 9" descr="Side-by-side stacked bar charts with trip purposes by hour for 2016 and 2021. The trip purposes by hour show how all travel types have declined, not just 9 to 5 commutes.">
            <a:extLst>
              <a:ext uri="{FF2B5EF4-FFF2-40B4-BE49-F238E27FC236}">
                <a16:creationId xmlns:a16="http://schemas.microsoft.com/office/drawing/2014/main" id="{0A94419E-057F-48B9-ADFC-259C3245F182}"/>
              </a:ext>
            </a:extLst>
          </p:cNvPr>
          <p:cNvPicPr>
            <a:picLocks noChangeAspect="1"/>
          </p:cNvPicPr>
          <p:nvPr/>
        </p:nvPicPr>
        <p:blipFill>
          <a:blip r:embed="rId3"/>
          <a:stretch>
            <a:fillRect/>
          </a:stretch>
        </p:blipFill>
        <p:spPr>
          <a:xfrm>
            <a:off x="0" y="2205917"/>
            <a:ext cx="13926340" cy="5166371"/>
          </a:xfrm>
          <a:prstGeom prst="rect">
            <a:avLst/>
          </a:prstGeom>
        </p:spPr>
      </p:pic>
      <p:sp>
        <p:nvSpPr>
          <p:cNvPr id="11" name="Title 3">
            <a:extLst>
              <a:ext uri="{FF2B5EF4-FFF2-40B4-BE49-F238E27FC236}">
                <a16:creationId xmlns:a16="http://schemas.microsoft.com/office/drawing/2014/main" id="{AB5FBDF2-4918-42CA-88A1-B72E2E7AD508}"/>
              </a:ext>
            </a:extLst>
          </p:cNvPr>
          <p:cNvSpPr txBox="1">
            <a:spLocks/>
          </p:cNvSpPr>
          <p:nvPr/>
        </p:nvSpPr>
        <p:spPr>
          <a:xfrm>
            <a:off x="6893300" y="3302240"/>
            <a:ext cx="3431258" cy="812560"/>
          </a:xfrm>
          <a:prstGeom prst="rect">
            <a:avLst/>
          </a:prstGeom>
          <a:solidFill>
            <a:schemeClr val="bg1"/>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A rebound in 9-5 commutes </a:t>
            </a:r>
            <a:r>
              <a:rPr lang="en-US" sz="2400" i="1">
                <a:latin typeface="Arial Narrow" panose="020B0606020202030204" pitchFamily="34" charset="0"/>
              </a:rPr>
              <a:t>alone</a:t>
            </a:r>
            <a:r>
              <a:rPr lang="en-US" sz="2400">
                <a:latin typeface="Arial Narrow" panose="020B0606020202030204" pitchFamily="34" charset="0"/>
              </a:rPr>
              <a:t> will not restore ridership to pre-pandemic levels.</a:t>
            </a:r>
          </a:p>
        </p:txBody>
      </p:sp>
    </p:spTree>
    <p:extLst>
      <p:ext uri="{BB962C8B-B14F-4D97-AF65-F5344CB8AC3E}">
        <p14:creationId xmlns:p14="http://schemas.microsoft.com/office/powerpoint/2010/main" val="30691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DD19-C3BA-4B68-82B9-AA34B9B5B5D5}"/>
              </a:ext>
            </a:extLst>
          </p:cNvPr>
          <p:cNvSpPr>
            <a:spLocks noGrp="1"/>
          </p:cNvSpPr>
          <p:nvPr>
            <p:ph type="title"/>
          </p:nvPr>
        </p:nvSpPr>
        <p:spPr/>
        <p:txBody>
          <a:bodyPr/>
          <a:lstStyle/>
          <a:p>
            <a:r>
              <a:rPr lang="en-US"/>
              <a:t>Key Findings: Trips and Riders Retained</a:t>
            </a:r>
          </a:p>
        </p:txBody>
      </p:sp>
      <p:sp>
        <p:nvSpPr>
          <p:cNvPr id="3" name="Text Placeholder 2">
            <a:extLst>
              <a:ext uri="{FF2B5EF4-FFF2-40B4-BE49-F238E27FC236}">
                <a16:creationId xmlns:a16="http://schemas.microsoft.com/office/drawing/2014/main" id="{B7DE97C8-6498-1D4D-ADA3-8D2B326CD714}"/>
              </a:ext>
            </a:extLst>
          </p:cNvPr>
          <p:cNvSpPr>
            <a:spLocks noGrp="1"/>
          </p:cNvSpPr>
          <p:nvPr>
            <p:ph type="body" sz="quarter" idx="11"/>
          </p:nvPr>
        </p:nvSpPr>
        <p:spPr>
          <a:xfrm>
            <a:off x="6042265" y="2101684"/>
            <a:ext cx="6736757" cy="585788"/>
          </a:xfrm>
        </p:spPr>
        <p:txBody>
          <a:bodyPr/>
          <a:lstStyle/>
          <a:p>
            <a:r>
              <a:rPr lang="en-US"/>
              <a:t>What is the “core ridership” in the Pandemic era?</a:t>
            </a:r>
          </a:p>
        </p:txBody>
      </p:sp>
      <p:sp>
        <p:nvSpPr>
          <p:cNvPr id="4" name="Text Placeholder 3">
            <a:extLst>
              <a:ext uri="{FF2B5EF4-FFF2-40B4-BE49-F238E27FC236}">
                <a16:creationId xmlns:a16="http://schemas.microsoft.com/office/drawing/2014/main" id="{14D1EC4A-63EC-AC4D-BB91-4BC7A643E934}"/>
              </a:ext>
            </a:extLst>
          </p:cNvPr>
          <p:cNvSpPr>
            <a:spLocks noGrp="1"/>
          </p:cNvSpPr>
          <p:nvPr>
            <p:ph type="body" sz="quarter" idx="12"/>
          </p:nvPr>
        </p:nvSpPr>
        <p:spPr/>
        <p:txBody>
          <a:bodyPr/>
          <a:lstStyle/>
          <a:p>
            <a:pPr marL="342900" indent="-342900">
              <a:buFont typeface="Arial" panose="020B0604020202020204" pitchFamily="34" charset="0"/>
              <a:buChar char="•"/>
            </a:pPr>
            <a:r>
              <a:rPr lang="en-US"/>
              <a:t>BIPOC riders</a:t>
            </a:r>
          </a:p>
          <a:p>
            <a:pPr marL="342900" indent="-342900">
              <a:buFont typeface="Arial" panose="020B0604020202020204" pitchFamily="34" charset="0"/>
              <a:buChar char="•"/>
            </a:pPr>
            <a:r>
              <a:rPr lang="en-US"/>
              <a:t>older riders, especially men</a:t>
            </a:r>
          </a:p>
          <a:p>
            <a:pPr marL="342900" indent="-342900">
              <a:buFont typeface="Arial" panose="020B0604020202020204" pitchFamily="34" charset="0"/>
              <a:buChar char="•"/>
            </a:pPr>
            <a:r>
              <a:rPr lang="en-US"/>
              <a:t>lower income riders and those who are unemployed</a:t>
            </a:r>
          </a:p>
          <a:p>
            <a:pPr marL="342900" indent="-342900">
              <a:buFont typeface="Arial" panose="020B0604020202020204" pitchFamily="34" charset="0"/>
              <a:buChar char="•"/>
            </a:pPr>
            <a:r>
              <a:rPr lang="en-US"/>
              <a:t>riders who identify as having a disability</a:t>
            </a:r>
          </a:p>
          <a:p>
            <a:pPr marL="342900" indent="-342900">
              <a:buFont typeface="Arial" panose="020B0604020202020204" pitchFamily="34" charset="0"/>
              <a:buChar char="•"/>
            </a:pPr>
            <a:endParaRPr lang="en-US"/>
          </a:p>
        </p:txBody>
      </p:sp>
      <p:pic>
        <p:nvPicPr>
          <p:cNvPr id="10" name="Picture Placeholder 9" descr="A picture of a woman walking hand-in-hand with two small children along a light rail platform.">
            <a:extLst>
              <a:ext uri="{FF2B5EF4-FFF2-40B4-BE49-F238E27FC236}">
                <a16:creationId xmlns:a16="http://schemas.microsoft.com/office/drawing/2014/main" id="{F0F48C1B-5ADC-4280-A885-456007AC2CE6}"/>
              </a:ext>
            </a:extLst>
          </p:cNvPr>
          <p:cNvPicPr>
            <a:picLocks noGrp="1" noChangeAspect="1"/>
          </p:cNvPicPr>
          <p:nvPr>
            <p:ph type="pic" sz="quarter" idx="14"/>
          </p:nvPr>
        </p:nvPicPr>
        <p:blipFill>
          <a:blip r:embed="rId3"/>
          <a:srcRect l="23699" r="23699"/>
          <a:stretch>
            <a:fillRect/>
          </a:stretch>
        </p:blipFill>
        <p:spPr/>
      </p:pic>
      <p:sp>
        <p:nvSpPr>
          <p:cNvPr id="8" name="Text Placeholder 2">
            <a:extLst>
              <a:ext uri="{FF2B5EF4-FFF2-40B4-BE49-F238E27FC236}">
                <a16:creationId xmlns:a16="http://schemas.microsoft.com/office/drawing/2014/main" id="{3C122B85-E58E-46EA-919A-0B0AE058DF4C}"/>
              </a:ext>
            </a:extLst>
          </p:cNvPr>
          <p:cNvSpPr txBox="1">
            <a:spLocks/>
          </p:cNvSpPr>
          <p:nvPr/>
        </p:nvSpPr>
        <p:spPr>
          <a:xfrm>
            <a:off x="6042265" y="4747595"/>
            <a:ext cx="6133693" cy="58578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2800" b="1" i="0" kern="1200">
                <a:solidFill>
                  <a:srgbClr val="005DA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What are the “core trip types” transit continues to serve?</a:t>
            </a:r>
          </a:p>
        </p:txBody>
      </p:sp>
      <p:sp>
        <p:nvSpPr>
          <p:cNvPr id="9" name="Text Placeholder 3">
            <a:extLst>
              <a:ext uri="{FF2B5EF4-FFF2-40B4-BE49-F238E27FC236}">
                <a16:creationId xmlns:a16="http://schemas.microsoft.com/office/drawing/2014/main" id="{94BF77FE-2C71-47A4-8D70-FE94C4E1A73E}"/>
              </a:ext>
            </a:extLst>
          </p:cNvPr>
          <p:cNvSpPr txBox="1">
            <a:spLocks/>
          </p:cNvSpPr>
          <p:nvPr/>
        </p:nvSpPr>
        <p:spPr>
          <a:xfrm>
            <a:off x="5893875" y="5304649"/>
            <a:ext cx="4862195" cy="2077489"/>
          </a:xfrm>
          <a:prstGeom prst="rect">
            <a:avLst/>
          </a:prstGeom>
        </p:spPr>
        <p:txBody>
          <a:bodyPr vert="horz" lIns="91440" tIns="45720" rIns="91440" bIns="45720" rtlCol="0">
            <a:noAutofit/>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Basic life maintenance (shopping, errands, medical appointments) retained more than other trip types</a:t>
            </a:r>
          </a:p>
          <a:p>
            <a:r>
              <a:rPr lang="en-US"/>
              <a:t>Transit </a:t>
            </a:r>
            <a:r>
              <a:rPr lang="en-US" i="1"/>
              <a:t>continues </a:t>
            </a:r>
            <a:r>
              <a:rPr lang="en-US"/>
              <a:t>to serve a wide variety of trips: all-day, all-purpose</a:t>
            </a:r>
          </a:p>
        </p:txBody>
      </p:sp>
    </p:spTree>
    <p:extLst>
      <p:ext uri="{BB962C8B-B14F-4D97-AF65-F5344CB8AC3E}">
        <p14:creationId xmlns:p14="http://schemas.microsoft.com/office/powerpoint/2010/main" val="1009728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900F08-D766-4241-9C98-B98EB89F6608}"/>
              </a:ext>
            </a:extLst>
          </p:cNvPr>
          <p:cNvSpPr>
            <a:spLocks noGrp="1"/>
          </p:cNvSpPr>
          <p:nvPr>
            <p:ph type="title"/>
          </p:nvPr>
        </p:nvSpPr>
        <p:spPr/>
        <p:txBody>
          <a:bodyPr/>
          <a:lstStyle/>
          <a:p>
            <a:r>
              <a:rPr lang="en-US"/>
              <a:t>Main survey starts Summer 2022</a:t>
            </a:r>
          </a:p>
        </p:txBody>
      </p:sp>
      <p:sp>
        <p:nvSpPr>
          <p:cNvPr id="7" name="Text Placeholder 6">
            <a:extLst>
              <a:ext uri="{FF2B5EF4-FFF2-40B4-BE49-F238E27FC236}">
                <a16:creationId xmlns:a16="http://schemas.microsoft.com/office/drawing/2014/main" id="{FB5CC402-76B5-40A6-B2C6-3D0ACC83256E}"/>
              </a:ext>
            </a:extLst>
          </p:cNvPr>
          <p:cNvSpPr>
            <a:spLocks noGrp="1"/>
          </p:cNvSpPr>
          <p:nvPr>
            <p:ph type="body" sz="quarter" idx="12"/>
          </p:nvPr>
        </p:nvSpPr>
        <p:spPr>
          <a:xfrm>
            <a:off x="1002831" y="2152650"/>
            <a:ext cx="11798769" cy="4817223"/>
          </a:xfrm>
        </p:spPr>
        <p:txBody>
          <a:bodyPr/>
          <a:lstStyle/>
          <a:p>
            <a:pPr marL="457200" indent="-457200">
              <a:buFont typeface="Arial" panose="020B0604020202020204" pitchFamily="34" charset="0"/>
              <a:buChar char="•"/>
            </a:pPr>
            <a:r>
              <a:rPr lang="en-US" sz="2800"/>
              <a:t>Currently in planning phase</a:t>
            </a:r>
          </a:p>
          <a:p>
            <a:pPr marL="457200" indent="-457200">
              <a:buFont typeface="Arial" panose="020B0604020202020204" pitchFamily="34" charset="0"/>
              <a:buChar char="•"/>
            </a:pPr>
            <a:r>
              <a:rPr lang="en-US" sz="2800"/>
              <a:t>Planning for uncertainty</a:t>
            </a:r>
          </a:p>
          <a:p>
            <a:pPr marL="457200" indent="-457200">
              <a:buFont typeface="Arial" panose="020B0604020202020204" pitchFamily="34" charset="0"/>
              <a:buChar char="•"/>
            </a:pPr>
            <a:r>
              <a:rPr lang="en-US" sz="2800"/>
              <a:t>All routes, directions, time of day</a:t>
            </a:r>
          </a:p>
          <a:p>
            <a:pPr marL="457200" indent="-457200">
              <a:buFont typeface="Arial" panose="020B0604020202020204" pitchFamily="34" charset="0"/>
              <a:buChar char="•"/>
            </a:pPr>
            <a:r>
              <a:rPr lang="en-US" sz="2800"/>
              <a:t>Includes weekends</a:t>
            </a:r>
          </a:p>
          <a:p>
            <a:pPr marL="457200" indent="-457200">
              <a:buFont typeface="Arial" panose="020B0604020202020204" pitchFamily="34" charset="0"/>
              <a:buChar char="•"/>
            </a:pPr>
            <a:r>
              <a:rPr lang="en-US" sz="2800"/>
              <a:t>Will be reaching out to providers to ensure operators are aware of our presence</a:t>
            </a:r>
          </a:p>
          <a:p>
            <a:endParaRPr lang="en-US" sz="2800"/>
          </a:p>
          <a:p>
            <a:pPr marL="457200" indent="-457200">
              <a:buFont typeface="Arial" panose="020B0604020202020204" pitchFamily="34" charset="0"/>
              <a:buChar char="•"/>
            </a:pPr>
            <a:r>
              <a:rPr lang="en-US" sz="2800"/>
              <a:t>Final data back Q1 2023</a:t>
            </a:r>
          </a:p>
          <a:p>
            <a:pPr marL="457200" indent="-457200">
              <a:buFont typeface="Arial" panose="020B0604020202020204" pitchFamily="34" charset="0"/>
              <a:buChar char="•"/>
            </a:pPr>
            <a:r>
              <a:rPr lang="en-US" sz="2800"/>
              <a:t>Will make data available to all providers, stakeholders in online dashboard</a:t>
            </a:r>
          </a:p>
        </p:txBody>
      </p:sp>
    </p:spTree>
    <p:extLst>
      <p:ext uri="{BB962C8B-B14F-4D97-AF65-F5344CB8AC3E}">
        <p14:creationId xmlns:p14="http://schemas.microsoft.com/office/powerpoint/2010/main" val="3658678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4F63-71DD-4AEB-98C7-592A98CC0D02}"/>
              </a:ext>
            </a:extLst>
          </p:cNvPr>
          <p:cNvSpPr>
            <a:spLocks noGrp="1"/>
          </p:cNvSpPr>
          <p:nvPr>
            <p:ph type="title"/>
          </p:nvPr>
        </p:nvSpPr>
        <p:spPr/>
        <p:txBody>
          <a:bodyPr/>
          <a:lstStyle/>
          <a:p>
            <a:r>
              <a:rPr lang="en-US"/>
              <a:t>Your questions are welcome!</a:t>
            </a:r>
          </a:p>
        </p:txBody>
      </p:sp>
      <p:sp>
        <p:nvSpPr>
          <p:cNvPr id="7" name="Subtitle 6">
            <a:extLst>
              <a:ext uri="{FF2B5EF4-FFF2-40B4-BE49-F238E27FC236}">
                <a16:creationId xmlns:a16="http://schemas.microsoft.com/office/drawing/2014/main" id="{18451C30-1C4B-4ED3-AA63-50193ECFB32C}"/>
              </a:ext>
            </a:extLst>
          </p:cNvPr>
          <p:cNvSpPr>
            <a:spLocks noGrp="1"/>
          </p:cNvSpPr>
          <p:nvPr>
            <p:ph type="body" idx="4294967295"/>
          </p:nvPr>
        </p:nvSpPr>
        <p:spPr>
          <a:xfrm>
            <a:off x="1041400" y="2011363"/>
            <a:ext cx="13589000" cy="5105400"/>
          </a:xfrm>
        </p:spPr>
        <p:txBody>
          <a:bodyPr>
            <a:normAutofit/>
          </a:bodyPr>
          <a:lstStyle/>
          <a:p>
            <a:pPr marL="137201" indent="0">
              <a:buNone/>
            </a:pPr>
            <a:r>
              <a:rPr lang="en-US" dirty="0"/>
              <a:t>Jonathan Ehrlich, MTS Planning:</a:t>
            </a:r>
          </a:p>
          <a:p>
            <a:pPr marL="137201" indent="0">
              <a:buNone/>
            </a:pPr>
            <a:r>
              <a:rPr lang="en-US" dirty="0">
                <a:hlinkClick r:id="rId3"/>
              </a:rPr>
              <a:t>jonathan.ehrlich@metc.state.mn.us</a:t>
            </a:r>
            <a:endParaRPr lang="en-US" dirty="0"/>
          </a:p>
          <a:p>
            <a:pPr marL="137201" indent="0">
              <a:buNone/>
            </a:pPr>
            <a:endParaRPr lang="en-US" dirty="0"/>
          </a:p>
          <a:p>
            <a:pPr marL="137201" indent="0">
              <a:buNone/>
            </a:pPr>
            <a:r>
              <a:rPr lang="en-US" dirty="0"/>
              <a:t>Eric Lind, Metro Transit Strategic Initiatives:</a:t>
            </a:r>
          </a:p>
          <a:p>
            <a:pPr marL="137201" indent="0">
              <a:buNone/>
            </a:pPr>
            <a:r>
              <a:rPr lang="en-US" dirty="0">
                <a:hlinkClick r:id="rId4"/>
              </a:rPr>
              <a:t>eric.lind@metrotransit.org</a:t>
            </a:r>
            <a:endParaRPr lang="en-US" dirty="0"/>
          </a:p>
        </p:txBody>
      </p:sp>
    </p:spTree>
    <p:extLst>
      <p:ext uri="{BB962C8B-B14F-4D97-AF65-F5344CB8AC3E}">
        <p14:creationId xmlns:p14="http://schemas.microsoft.com/office/powerpoint/2010/main" val="41756024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DD19-C3BA-4B68-82B9-AA34B9B5B5D5}"/>
              </a:ext>
            </a:extLst>
          </p:cNvPr>
          <p:cNvSpPr>
            <a:spLocks noGrp="1"/>
          </p:cNvSpPr>
          <p:nvPr>
            <p:ph type="title"/>
          </p:nvPr>
        </p:nvSpPr>
        <p:spPr/>
        <p:txBody>
          <a:bodyPr/>
          <a:lstStyle/>
          <a:p>
            <a:r>
              <a:rPr lang="en-US"/>
              <a:t>Appendix: More complete gender identity options available in 2021</a:t>
            </a:r>
          </a:p>
        </p:txBody>
      </p:sp>
      <p:pic>
        <p:nvPicPr>
          <p:cNvPr id="6" name="Picture 5" descr="A bar chart showing the number of survey respondents who selected from the more complete gender identity options made available in 2021 (Non-Binary, Other/Self-describe, Transgender), separated by age group. 18-34 year olds were most likely to select one of these identifiers, with just a handful of people 45 and above selecting one.">
            <a:extLst>
              <a:ext uri="{FF2B5EF4-FFF2-40B4-BE49-F238E27FC236}">
                <a16:creationId xmlns:a16="http://schemas.microsoft.com/office/drawing/2014/main" id="{7BEBCA4A-6DCE-4F69-89DB-B18BE9D65ABD}"/>
              </a:ext>
            </a:extLst>
          </p:cNvPr>
          <p:cNvPicPr>
            <a:picLocks noChangeAspect="1"/>
          </p:cNvPicPr>
          <p:nvPr/>
        </p:nvPicPr>
        <p:blipFill>
          <a:blip r:embed="rId3"/>
          <a:stretch>
            <a:fillRect/>
          </a:stretch>
        </p:blipFill>
        <p:spPr>
          <a:xfrm>
            <a:off x="237916" y="1724844"/>
            <a:ext cx="13551408" cy="6528816"/>
          </a:xfrm>
          <a:prstGeom prst="rect">
            <a:avLst/>
          </a:prstGeom>
        </p:spPr>
      </p:pic>
      <p:sp>
        <p:nvSpPr>
          <p:cNvPr id="7" name="Title 3">
            <a:extLst>
              <a:ext uri="{FF2B5EF4-FFF2-40B4-BE49-F238E27FC236}">
                <a16:creationId xmlns:a16="http://schemas.microsoft.com/office/drawing/2014/main" id="{9D0F15BB-F4B3-4C78-AF3D-1E3CABA38225}"/>
              </a:ext>
            </a:extLst>
          </p:cNvPr>
          <p:cNvSpPr txBox="1">
            <a:spLocks/>
          </p:cNvSpPr>
          <p:nvPr/>
        </p:nvSpPr>
        <p:spPr>
          <a:xfrm>
            <a:off x="10991264" y="2898379"/>
            <a:ext cx="2798060" cy="1999534"/>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The question was “select-all-that-apply”, with Male/Female presented in the same checklist as these gender identities.</a:t>
            </a:r>
          </a:p>
        </p:txBody>
      </p:sp>
    </p:spTree>
    <p:extLst>
      <p:ext uri="{BB962C8B-B14F-4D97-AF65-F5344CB8AC3E}">
        <p14:creationId xmlns:p14="http://schemas.microsoft.com/office/powerpoint/2010/main" val="3673790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C8F14945-403D-46E5-ACFF-D30ACF5B5C71}"/>
              </a:ext>
            </a:extLst>
          </p:cNvPr>
          <p:cNvSpPr>
            <a:spLocks noGrp="1"/>
          </p:cNvSpPr>
          <p:nvPr>
            <p:ph type="title"/>
          </p:nvPr>
        </p:nvSpPr>
        <p:spPr/>
        <p:txBody>
          <a:bodyPr>
            <a:normAutofit fontScale="90000"/>
          </a:bodyPr>
          <a:lstStyle/>
          <a:p>
            <a:r>
              <a:rPr lang="en-US"/>
              <a:t>Appendix: Routes sampled in pilot survey</a:t>
            </a:r>
          </a:p>
        </p:txBody>
      </p:sp>
      <p:sp>
        <p:nvSpPr>
          <p:cNvPr id="8" name="Text Placeholder 7">
            <a:extLst>
              <a:ext uri="{FF2B5EF4-FFF2-40B4-BE49-F238E27FC236}">
                <a16:creationId xmlns:a16="http://schemas.microsoft.com/office/drawing/2014/main" id="{7E6106AE-4735-49A1-8FD6-D163CD7C4EA2}"/>
              </a:ext>
            </a:extLst>
          </p:cNvPr>
          <p:cNvSpPr>
            <a:spLocks noGrp="1"/>
          </p:cNvSpPr>
          <p:nvPr>
            <p:ph type="body" sz="quarter" idx="11"/>
          </p:nvPr>
        </p:nvSpPr>
        <p:spPr/>
        <p:txBody>
          <a:bodyPr/>
          <a:lstStyle/>
          <a:p>
            <a:r>
              <a:rPr lang="en-US" sz="2400"/>
              <a:t>Routes</a:t>
            </a:r>
          </a:p>
        </p:txBody>
      </p:sp>
      <p:sp>
        <p:nvSpPr>
          <p:cNvPr id="4" name="Text Placeholder 3">
            <a:extLst>
              <a:ext uri="{FF2B5EF4-FFF2-40B4-BE49-F238E27FC236}">
                <a16:creationId xmlns:a16="http://schemas.microsoft.com/office/drawing/2014/main" id="{7D9C68C4-0ED8-4BD6-A0D2-2966E3AF165F}"/>
              </a:ext>
            </a:extLst>
          </p:cNvPr>
          <p:cNvSpPr>
            <a:spLocks noGrp="1"/>
          </p:cNvSpPr>
          <p:nvPr>
            <p:ph type="body" sz="quarter" idx="12"/>
          </p:nvPr>
        </p:nvSpPr>
        <p:spPr>
          <a:xfrm>
            <a:off x="3725509" y="2790113"/>
            <a:ext cx="9076090" cy="2188287"/>
          </a:xfrm>
        </p:spPr>
        <p:txBody>
          <a:bodyPr/>
          <a:lstStyle/>
          <a:p>
            <a:pPr marL="39063" indent="0">
              <a:buNone/>
            </a:pPr>
            <a:r>
              <a:rPr lang="en-US" sz="2000"/>
              <a:t>Light rail (Green and Blue), BRT (A and C line) and 8 Core Local Routes: 2, 3, 5, 6, 10, 18, 19* </a:t>
            </a:r>
            <a:r>
              <a:rPr lang="en-US" sz="2000" i="1"/>
              <a:t>partial</a:t>
            </a:r>
            <a:r>
              <a:rPr lang="en-US" sz="2000"/>
              <a:t>, 21 </a:t>
            </a:r>
          </a:p>
          <a:p>
            <a:pPr marL="39063" indent="0">
              <a:buNone/>
            </a:pPr>
            <a:r>
              <a:rPr lang="en-US" sz="2000"/>
              <a:t>Chosen by ridership</a:t>
            </a:r>
          </a:p>
          <a:p>
            <a:pPr marL="39063" indent="0">
              <a:buNone/>
            </a:pPr>
            <a:r>
              <a:rPr lang="en-US" sz="2000"/>
              <a:t>Ridership on these ten routes totaled to:</a:t>
            </a:r>
          </a:p>
          <a:p>
            <a:pPr marL="342900" indent="-342900">
              <a:buFont typeface="Arial" panose="020B0604020202020204" pitchFamily="34" charset="0"/>
              <a:buChar char="•"/>
            </a:pPr>
            <a:r>
              <a:rPr lang="en-US" sz="2000" b="1"/>
              <a:t>59%</a:t>
            </a:r>
            <a:r>
              <a:rPr lang="en-US" sz="2000"/>
              <a:t> of Metro Transit boardings in Fall 2019</a:t>
            </a:r>
            <a:r>
              <a:rPr lang="en-US" sz="2000" b="1"/>
              <a:t>, </a:t>
            </a:r>
            <a:r>
              <a:rPr lang="en-US" sz="2000"/>
              <a:t>and</a:t>
            </a:r>
          </a:p>
          <a:p>
            <a:pPr marL="342900" indent="-342900">
              <a:buFont typeface="Arial" panose="020B0604020202020204" pitchFamily="34" charset="0"/>
              <a:buChar char="•"/>
            </a:pPr>
            <a:r>
              <a:rPr lang="en-US" sz="2000" b="1"/>
              <a:t>64% </a:t>
            </a:r>
            <a:r>
              <a:rPr lang="en-US" sz="2000"/>
              <a:t>of Metro Transit ridership in Fall 2021</a:t>
            </a:r>
          </a:p>
          <a:p>
            <a:endParaRPr lang="en-US"/>
          </a:p>
        </p:txBody>
      </p:sp>
      <p:sp>
        <p:nvSpPr>
          <p:cNvPr id="14" name="Text Placeholder 7">
            <a:extLst>
              <a:ext uri="{FF2B5EF4-FFF2-40B4-BE49-F238E27FC236}">
                <a16:creationId xmlns:a16="http://schemas.microsoft.com/office/drawing/2014/main" id="{15929E95-1461-40AE-8492-D25BCD751CE1}"/>
              </a:ext>
            </a:extLst>
          </p:cNvPr>
          <p:cNvSpPr txBox="1">
            <a:spLocks/>
          </p:cNvSpPr>
          <p:nvPr/>
        </p:nvSpPr>
        <p:spPr>
          <a:xfrm>
            <a:off x="3674709" y="4974482"/>
            <a:ext cx="9101490" cy="58578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Tx/>
              <a:buNone/>
              <a:defRPr sz="2800" b="1" i="0" kern="1200">
                <a:solidFill>
                  <a:srgbClr val="005DA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Survey sample</a:t>
            </a:r>
          </a:p>
        </p:txBody>
      </p:sp>
      <p:sp>
        <p:nvSpPr>
          <p:cNvPr id="15" name="Text Placeholder 3">
            <a:extLst>
              <a:ext uri="{FF2B5EF4-FFF2-40B4-BE49-F238E27FC236}">
                <a16:creationId xmlns:a16="http://schemas.microsoft.com/office/drawing/2014/main" id="{09E4603F-9817-4282-BBCA-72B779F46808}"/>
              </a:ext>
            </a:extLst>
          </p:cNvPr>
          <p:cNvSpPr txBox="1">
            <a:spLocks/>
          </p:cNvSpPr>
          <p:nvPr/>
        </p:nvSpPr>
        <p:spPr>
          <a:xfrm>
            <a:off x="3712809" y="5685464"/>
            <a:ext cx="9076090" cy="21882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0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063"/>
            <a:r>
              <a:rPr lang="en-US"/>
              <a:t>Surveyed September 13 – November 15</a:t>
            </a:r>
          </a:p>
          <a:p>
            <a:pPr marL="39063"/>
            <a:r>
              <a:rPr lang="en-US"/>
              <a:t>Completed </a:t>
            </a:r>
            <a:r>
              <a:rPr lang="en-US" b="1"/>
              <a:t>4,000</a:t>
            </a:r>
            <a:r>
              <a:rPr lang="en-US"/>
              <a:t> questionnaires</a:t>
            </a:r>
          </a:p>
          <a:p>
            <a:pPr marL="39063"/>
            <a:r>
              <a:rPr lang="en-US"/>
              <a:t>Weighted to Fall 2021 ridership (route, time of day, and direction)</a:t>
            </a:r>
          </a:p>
          <a:p>
            <a:pPr marL="39063"/>
            <a:r>
              <a:rPr lang="en-US"/>
              <a:t>In 2016, same routes: </a:t>
            </a:r>
            <a:r>
              <a:rPr lang="en-US" b="1"/>
              <a:t>15,580</a:t>
            </a:r>
            <a:r>
              <a:rPr lang="en-US"/>
              <a:t> questionnaires completed (51% of all questionnaires completed 2016)</a:t>
            </a:r>
          </a:p>
          <a:p>
            <a:endParaRPr lang="en-US"/>
          </a:p>
        </p:txBody>
      </p:sp>
    </p:spTree>
    <p:extLst>
      <p:ext uri="{BB962C8B-B14F-4D97-AF65-F5344CB8AC3E}">
        <p14:creationId xmlns:p14="http://schemas.microsoft.com/office/powerpoint/2010/main" val="2897663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1EBC-9A8B-431A-A9D0-BD8714235550}"/>
              </a:ext>
            </a:extLst>
          </p:cNvPr>
          <p:cNvSpPr>
            <a:spLocks noGrp="1"/>
          </p:cNvSpPr>
          <p:nvPr>
            <p:ph type="title"/>
          </p:nvPr>
        </p:nvSpPr>
        <p:spPr>
          <a:xfrm>
            <a:off x="533277" y="180974"/>
            <a:ext cx="3741091" cy="3072366"/>
          </a:xfrm>
        </p:spPr>
        <p:txBody>
          <a:bodyPr>
            <a:normAutofit/>
          </a:bodyPr>
          <a:lstStyle/>
          <a:p>
            <a:r>
              <a:rPr lang="en-US" sz="5280" dirty="0"/>
              <a:t>Survey incentives work!</a:t>
            </a:r>
          </a:p>
        </p:txBody>
      </p:sp>
      <p:sp>
        <p:nvSpPr>
          <p:cNvPr id="7" name="Text Placeholder 6">
            <a:extLst>
              <a:ext uri="{FF2B5EF4-FFF2-40B4-BE49-F238E27FC236}">
                <a16:creationId xmlns:a16="http://schemas.microsoft.com/office/drawing/2014/main" id="{E55D7D98-3CDA-43B6-B2E8-89B7230A383E}"/>
              </a:ext>
            </a:extLst>
          </p:cNvPr>
          <p:cNvSpPr>
            <a:spLocks noGrp="1"/>
          </p:cNvSpPr>
          <p:nvPr>
            <p:ph type="body" sz="half" idx="2"/>
          </p:nvPr>
        </p:nvSpPr>
        <p:spPr>
          <a:xfrm>
            <a:off x="485327" y="2829826"/>
            <a:ext cx="3992368" cy="5377415"/>
          </a:xfrm>
        </p:spPr>
        <p:txBody>
          <a:bodyPr>
            <a:normAutofit/>
          </a:bodyPr>
          <a:lstStyle/>
          <a:p>
            <a:pPr marL="39064" indent="0">
              <a:buNone/>
            </a:pPr>
            <a:r>
              <a:rPr lang="en-US" dirty="0"/>
              <a:t>Free ride coupons increased participation from 47% to 76% and</a:t>
            </a:r>
            <a:r>
              <a:rPr lang="en-US" b="1" dirty="0"/>
              <a:t> doubled </a:t>
            </a:r>
            <a:r>
              <a:rPr lang="en-US" dirty="0"/>
              <a:t>participation by Black riders </a:t>
            </a:r>
          </a:p>
        </p:txBody>
      </p:sp>
      <p:sp>
        <p:nvSpPr>
          <p:cNvPr id="6" name="Slide Number Placeholder 5">
            <a:extLst>
              <a:ext uri="{FF2B5EF4-FFF2-40B4-BE49-F238E27FC236}">
                <a16:creationId xmlns:a16="http://schemas.microsoft.com/office/drawing/2014/main" id="{FE15ADA8-6823-4977-B4B4-0959D247EC00}"/>
              </a:ext>
            </a:extLst>
          </p:cNvPr>
          <p:cNvSpPr>
            <a:spLocks noGrp="1"/>
          </p:cNvSpPr>
          <p:nvPr>
            <p:ph type="sldNum" sz="quarter" idx="12"/>
          </p:nvPr>
        </p:nvSpPr>
        <p:spPr/>
        <p:txBody>
          <a:bodyPr/>
          <a:lstStyle/>
          <a:p>
            <a:pPr defTabSz="274320"/>
            <a:fld id="{FAB45C12-70F0-0644-B223-8FB350A486AB}" type="slidenum">
              <a:rPr lang="en-US">
                <a:solidFill>
                  <a:srgbClr val="002B5C"/>
                </a:solidFill>
                <a:latin typeface="Arial" panose="020B0604020202020204"/>
              </a:rPr>
              <a:pPr defTabSz="274320"/>
              <a:t>28</a:t>
            </a:fld>
            <a:endParaRPr lang="en-US">
              <a:solidFill>
                <a:srgbClr val="002B5C"/>
              </a:solidFill>
              <a:latin typeface="Arial" panose="020B0604020202020204"/>
            </a:endParaRPr>
          </a:p>
        </p:txBody>
      </p:sp>
      <p:pic>
        <p:nvPicPr>
          <p:cNvPr id="20" name="Content Placeholder 19">
            <a:extLst>
              <a:ext uri="{FF2B5EF4-FFF2-40B4-BE49-F238E27FC236}">
                <a16:creationId xmlns:a16="http://schemas.microsoft.com/office/drawing/2014/main" id="{E4A48866-6C1F-484F-9E6E-BEF4B0F6575E}"/>
              </a:ext>
            </a:extLst>
          </p:cNvPr>
          <p:cNvPicPr>
            <a:picLocks noGrp="1" noChangeAspect="1"/>
          </p:cNvPicPr>
          <p:nvPr>
            <p:ph idx="1"/>
          </p:nvPr>
        </p:nvPicPr>
        <p:blipFill>
          <a:blip r:embed="rId2"/>
          <a:stretch>
            <a:fillRect/>
          </a:stretch>
        </p:blipFill>
        <p:spPr>
          <a:xfrm>
            <a:off x="5225967" y="963373"/>
            <a:ext cx="8822857" cy="6331428"/>
          </a:xfrm>
          <a:prstGeom prst="rect">
            <a:avLst/>
          </a:prstGeom>
        </p:spPr>
      </p:pic>
    </p:spTree>
    <p:extLst>
      <p:ext uri="{BB962C8B-B14F-4D97-AF65-F5344CB8AC3E}">
        <p14:creationId xmlns:p14="http://schemas.microsoft.com/office/powerpoint/2010/main" val="400788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F3BD-5BCC-4A21-8C5D-222738AC0616}"/>
              </a:ext>
            </a:extLst>
          </p:cNvPr>
          <p:cNvSpPr>
            <a:spLocks noGrp="1"/>
          </p:cNvSpPr>
          <p:nvPr>
            <p:ph type="title"/>
          </p:nvPr>
        </p:nvSpPr>
        <p:spPr/>
        <p:txBody>
          <a:bodyPr>
            <a:normAutofit/>
          </a:bodyPr>
          <a:lstStyle/>
          <a:p>
            <a:r>
              <a:rPr lang="en-US"/>
              <a:t>What is the On-Board Survey?</a:t>
            </a:r>
          </a:p>
        </p:txBody>
      </p:sp>
      <p:sp>
        <p:nvSpPr>
          <p:cNvPr id="4" name="Text Placeholder 3">
            <a:extLst>
              <a:ext uri="{FF2B5EF4-FFF2-40B4-BE49-F238E27FC236}">
                <a16:creationId xmlns:a16="http://schemas.microsoft.com/office/drawing/2014/main" id="{ABB5DB73-1FB9-4BD4-BE08-68099AC7E30F}"/>
              </a:ext>
            </a:extLst>
          </p:cNvPr>
          <p:cNvSpPr>
            <a:spLocks noGrp="1"/>
          </p:cNvSpPr>
          <p:nvPr>
            <p:ph type="body" sz="quarter" idx="12"/>
          </p:nvPr>
        </p:nvSpPr>
        <p:spPr>
          <a:xfrm>
            <a:off x="966784" y="1950720"/>
            <a:ext cx="3819529" cy="5416868"/>
          </a:xfrm>
        </p:spPr>
        <p:txBody>
          <a:bodyPr/>
          <a:lstStyle/>
          <a:p>
            <a:r>
              <a:rPr lang="en-US" sz="2400"/>
              <a:t>System-wide survey of who is on transit, and where</a:t>
            </a:r>
            <a:r>
              <a:rPr lang="en-US" sz="2400" b="1"/>
              <a:t> </a:t>
            </a:r>
            <a:r>
              <a:rPr lang="en-US" sz="2400"/>
              <a:t>they are going</a:t>
            </a:r>
          </a:p>
          <a:p>
            <a:r>
              <a:rPr lang="en-US" sz="2400"/>
              <a:t>An “intercept-interview” survey</a:t>
            </a:r>
          </a:p>
          <a:p>
            <a:r>
              <a:rPr lang="en-US" sz="2400"/>
              <a:t>Conducted every five years</a:t>
            </a:r>
          </a:p>
          <a:p>
            <a:r>
              <a:rPr lang="en-US" sz="2400"/>
              <a:t>Last survey 2016</a:t>
            </a:r>
          </a:p>
          <a:p>
            <a:endParaRPr lang="en-US" sz="2400">
              <a:solidFill>
                <a:srgbClr val="78A22F"/>
              </a:solidFill>
            </a:endParaRPr>
          </a:p>
          <a:p>
            <a:r>
              <a:rPr lang="en-US" sz="2400">
                <a:solidFill>
                  <a:srgbClr val="0054A4"/>
                </a:solidFill>
              </a:rPr>
              <a:t>Fall 2021 pilot sampled busy Metro Transit routes</a:t>
            </a:r>
          </a:p>
          <a:p>
            <a:endParaRPr lang="en-US" sz="2400"/>
          </a:p>
        </p:txBody>
      </p:sp>
      <p:sp>
        <p:nvSpPr>
          <p:cNvPr id="5" name="Text Placeholder 4">
            <a:extLst>
              <a:ext uri="{FF2B5EF4-FFF2-40B4-BE49-F238E27FC236}">
                <a16:creationId xmlns:a16="http://schemas.microsoft.com/office/drawing/2014/main" id="{969DCC5D-9062-4667-8E5D-EB1B8CBCF086}"/>
              </a:ext>
            </a:extLst>
          </p:cNvPr>
          <p:cNvSpPr>
            <a:spLocks noGrp="1"/>
          </p:cNvSpPr>
          <p:nvPr>
            <p:ph type="body" sz="quarter" idx="13"/>
          </p:nvPr>
        </p:nvSpPr>
        <p:spPr/>
        <p:txBody>
          <a:bodyPr/>
          <a:lstStyle/>
          <a:p>
            <a:endParaRPr lang="en-US"/>
          </a:p>
        </p:txBody>
      </p:sp>
      <p:pic>
        <p:nvPicPr>
          <p:cNvPr id="13" name="Content Placeholder 12" descr="A photo of the Presenter, Ashley Asmus surveying riders on the 21 Bus. Ashley is in a blue vest, kneeling in the aisle next to a passenger in conversation. You can see it's a full bus.">
            <a:extLst>
              <a:ext uri="{FF2B5EF4-FFF2-40B4-BE49-F238E27FC236}">
                <a16:creationId xmlns:a16="http://schemas.microsoft.com/office/drawing/2014/main" id="{2A5E07EC-ADBF-40AA-99D8-ABA0156154AD}"/>
              </a:ext>
            </a:extLst>
          </p:cNvPr>
          <p:cNvPicPr>
            <a:picLocks noGrp="1" noChangeAspect="1"/>
          </p:cNvPicPr>
          <p:nvPr>
            <p:ph idx="4294967295"/>
          </p:nvPr>
        </p:nvPicPr>
        <p:blipFill rotWithShape="1">
          <a:blip r:embed="rId2"/>
          <a:srcRect l="4410" t="309"/>
          <a:stretch/>
        </p:blipFill>
        <p:spPr>
          <a:xfrm>
            <a:off x="5222240" y="1706880"/>
            <a:ext cx="8331200" cy="6522720"/>
          </a:xfrm>
        </p:spPr>
      </p:pic>
      <p:sp>
        <p:nvSpPr>
          <p:cNvPr id="14" name="Footer Placeholder 4">
            <a:extLst>
              <a:ext uri="{FF2B5EF4-FFF2-40B4-BE49-F238E27FC236}">
                <a16:creationId xmlns:a16="http://schemas.microsoft.com/office/drawing/2014/main" id="{5A1D8800-AE0B-4CC9-897B-89730BD9ED67}"/>
              </a:ext>
            </a:extLst>
          </p:cNvPr>
          <p:cNvSpPr txBox="1">
            <a:spLocks/>
          </p:cNvSpPr>
          <p:nvPr/>
        </p:nvSpPr>
        <p:spPr>
          <a:xfrm>
            <a:off x="6919382" y="7777163"/>
            <a:ext cx="6773204" cy="438150"/>
          </a:xfrm>
          <a:prstGeom prst="rect">
            <a:avLst/>
          </a:prstGeom>
        </p:spPr>
        <p:txBody>
          <a:bodyPr vert="horz" lIns="109728" tIns="54864" rIns="109728" bIns="54864" rtlCol="0" anchor="t"/>
          <a:lstStyle>
            <a:defPPr>
              <a:defRPr lang="en-US"/>
            </a:defPPr>
            <a:lvl1pPr marL="0" algn="ctr" defTabSz="228600" rtl="0" eaLnBrk="1" latinLnBrk="0" hangingPunct="1">
              <a:defRPr sz="1801" kern="1200">
                <a:solidFill>
                  <a:schemeClr val="accent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sz="2161">
                <a:solidFill>
                  <a:schemeClr val="bg1"/>
                </a:solidFill>
              </a:rPr>
              <a:t>Photo by David </a:t>
            </a:r>
            <a:r>
              <a:rPr lang="en-US" sz="2161" err="1">
                <a:solidFill>
                  <a:schemeClr val="bg1"/>
                </a:solidFill>
              </a:rPr>
              <a:t>Joles</a:t>
            </a:r>
            <a:r>
              <a:rPr lang="en-US" sz="2161">
                <a:solidFill>
                  <a:schemeClr val="bg1"/>
                </a:solidFill>
              </a:rPr>
              <a:t>, the Star Tribune 10/22/2021 </a:t>
            </a:r>
          </a:p>
        </p:txBody>
      </p:sp>
    </p:spTree>
    <p:extLst>
      <p:ext uri="{BB962C8B-B14F-4D97-AF65-F5344CB8AC3E}">
        <p14:creationId xmlns:p14="http://schemas.microsoft.com/office/powerpoint/2010/main" val="390395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0E8A-FB0D-4C83-8E08-32629C4624B6}"/>
              </a:ext>
            </a:extLst>
          </p:cNvPr>
          <p:cNvSpPr>
            <a:spLocks noGrp="1"/>
          </p:cNvSpPr>
          <p:nvPr>
            <p:ph type="title"/>
          </p:nvPr>
        </p:nvSpPr>
        <p:spPr/>
        <p:txBody>
          <a:bodyPr>
            <a:normAutofit/>
          </a:bodyPr>
          <a:lstStyle/>
          <a:p>
            <a:r>
              <a:rPr lang="en-US"/>
              <a:t>We do this survey to:</a:t>
            </a:r>
          </a:p>
        </p:txBody>
      </p:sp>
      <p:sp>
        <p:nvSpPr>
          <p:cNvPr id="3" name="Text Placeholder 2">
            <a:extLst>
              <a:ext uri="{FF2B5EF4-FFF2-40B4-BE49-F238E27FC236}">
                <a16:creationId xmlns:a16="http://schemas.microsoft.com/office/drawing/2014/main" id="{1A2ED761-FBCF-4726-B755-A51C7632AC5B}"/>
              </a:ext>
            </a:extLst>
          </p:cNvPr>
          <p:cNvSpPr>
            <a:spLocks noGrp="1"/>
          </p:cNvSpPr>
          <p:nvPr>
            <p:ph type="body" sz="quarter" idx="12"/>
          </p:nvPr>
        </p:nvSpPr>
        <p:spPr>
          <a:xfrm>
            <a:off x="966784" y="2124075"/>
            <a:ext cx="3819529" cy="5243513"/>
          </a:xfrm>
        </p:spPr>
        <p:txBody>
          <a:bodyPr/>
          <a:lstStyle/>
          <a:p>
            <a:r>
              <a:rPr lang="en-US" sz="2400"/>
              <a:t>Better understand current transit riders and markets</a:t>
            </a:r>
          </a:p>
          <a:p>
            <a:r>
              <a:rPr lang="en-US" sz="2400"/>
              <a:t>Improve transit forecasts and planning </a:t>
            </a:r>
          </a:p>
          <a:p>
            <a:r>
              <a:rPr lang="en-US" sz="2400"/>
              <a:t>Support before-and-after studies</a:t>
            </a:r>
          </a:p>
          <a:p>
            <a:r>
              <a:rPr lang="en-US" sz="2400"/>
              <a:t>Federally required</a:t>
            </a:r>
          </a:p>
          <a:p>
            <a:endParaRPr lang="en-US" sz="2400"/>
          </a:p>
        </p:txBody>
      </p:sp>
      <p:sp>
        <p:nvSpPr>
          <p:cNvPr id="4" name="Text Placeholder 3">
            <a:extLst>
              <a:ext uri="{FF2B5EF4-FFF2-40B4-BE49-F238E27FC236}">
                <a16:creationId xmlns:a16="http://schemas.microsoft.com/office/drawing/2014/main" id="{9F444EC2-366A-4447-87BE-BAB5ECCD6978}"/>
              </a:ext>
            </a:extLst>
          </p:cNvPr>
          <p:cNvSpPr>
            <a:spLocks noGrp="1"/>
          </p:cNvSpPr>
          <p:nvPr>
            <p:ph type="body" sz="quarter" idx="13"/>
          </p:nvPr>
        </p:nvSpPr>
        <p:spPr/>
        <p:txBody>
          <a:bodyPr/>
          <a:lstStyle/>
          <a:p>
            <a:endParaRPr lang="en-US"/>
          </a:p>
        </p:txBody>
      </p:sp>
      <p:pic>
        <p:nvPicPr>
          <p:cNvPr id="12" name="Picture 11" descr="A group of people near a bus top for the A Line BRT.">
            <a:extLst>
              <a:ext uri="{FF2B5EF4-FFF2-40B4-BE49-F238E27FC236}">
                <a16:creationId xmlns:a16="http://schemas.microsoft.com/office/drawing/2014/main" id="{B7F12A65-467C-42FA-B63A-A03A43251657}"/>
              </a:ext>
            </a:extLst>
          </p:cNvPr>
          <p:cNvPicPr>
            <a:picLocks noChangeAspect="1"/>
          </p:cNvPicPr>
          <p:nvPr/>
        </p:nvPicPr>
        <p:blipFill rotWithShape="1">
          <a:blip r:embed="rId3"/>
          <a:srcRect t="16121"/>
          <a:stretch/>
        </p:blipFill>
        <p:spPr>
          <a:xfrm>
            <a:off x="5210175" y="1718947"/>
            <a:ext cx="8346572" cy="7001016"/>
          </a:xfrm>
          <a:prstGeom prst="rect">
            <a:avLst/>
          </a:prstGeom>
        </p:spPr>
      </p:pic>
    </p:spTree>
    <p:extLst>
      <p:ext uri="{BB962C8B-B14F-4D97-AF65-F5344CB8AC3E}">
        <p14:creationId xmlns:p14="http://schemas.microsoft.com/office/powerpoint/2010/main" val="2382570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FF2AE-9882-4691-8F2F-3C13DEABFF0E}"/>
              </a:ext>
            </a:extLst>
          </p:cNvPr>
          <p:cNvSpPr>
            <a:spLocks noGrp="1"/>
          </p:cNvSpPr>
          <p:nvPr>
            <p:ph type="title"/>
          </p:nvPr>
        </p:nvSpPr>
        <p:spPr/>
        <p:txBody>
          <a:bodyPr/>
          <a:lstStyle/>
          <a:p>
            <a:r>
              <a:rPr lang="en-US"/>
              <a:t>How we understand these data: </a:t>
            </a:r>
            <a:br>
              <a:rPr lang="en-US"/>
            </a:br>
            <a:r>
              <a:rPr lang="en-US"/>
              <a:t>a subset of trips and riders</a:t>
            </a:r>
          </a:p>
        </p:txBody>
      </p:sp>
      <p:pic>
        <p:nvPicPr>
          <p:cNvPr id="14" name="Picture Placeholder 13" descr="A group of people on a bus">
            <a:extLst>
              <a:ext uri="{FF2B5EF4-FFF2-40B4-BE49-F238E27FC236}">
                <a16:creationId xmlns:a16="http://schemas.microsoft.com/office/drawing/2014/main" id="{0B541FF1-C106-4472-95E9-4F05BD14BC34}"/>
              </a:ext>
            </a:extLst>
          </p:cNvPr>
          <p:cNvPicPr>
            <a:picLocks noGrp="1" noChangeAspect="1"/>
          </p:cNvPicPr>
          <p:nvPr>
            <p:ph type="pic" sz="quarter" idx="14"/>
          </p:nvPr>
        </p:nvPicPr>
        <p:blipFill>
          <a:blip r:embed="rId3"/>
          <a:srcRect l="23440" r="23440"/>
          <a:stretch>
            <a:fillRect/>
          </a:stretch>
        </p:blipFill>
        <p:spPr/>
      </p:pic>
      <p:sp>
        <p:nvSpPr>
          <p:cNvPr id="24" name="Title 3">
            <a:extLst>
              <a:ext uri="{FF2B5EF4-FFF2-40B4-BE49-F238E27FC236}">
                <a16:creationId xmlns:a16="http://schemas.microsoft.com/office/drawing/2014/main" id="{BF032393-B33C-44CC-A32B-264E667EE952}"/>
              </a:ext>
            </a:extLst>
          </p:cNvPr>
          <p:cNvSpPr txBox="1">
            <a:spLocks/>
          </p:cNvSpPr>
          <p:nvPr/>
        </p:nvSpPr>
        <p:spPr>
          <a:xfrm>
            <a:off x="8970400" y="2825393"/>
            <a:ext cx="5279572" cy="70436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solidFill>
                  <a:srgbClr val="003E77"/>
                </a:solidFill>
                <a:latin typeface="Arial Narrow" panose="020B0606020202030204" pitchFamily="34" charset="0"/>
              </a:rPr>
              <a:t>Riders and trips served by these              </a:t>
            </a:r>
          </a:p>
          <a:p>
            <a:r>
              <a:rPr lang="en-US" sz="2800">
                <a:solidFill>
                  <a:srgbClr val="003E77"/>
                </a:solidFill>
                <a:latin typeface="Arial Narrow" panose="020B0606020202030204" pitchFamily="34" charset="0"/>
              </a:rPr>
              <a:t>	routes today are mostly a 		</a:t>
            </a:r>
            <a:r>
              <a:rPr lang="en-US" sz="2800" b="1" i="1">
                <a:solidFill>
                  <a:srgbClr val="003E77"/>
                </a:solidFill>
                <a:latin typeface="Arial Narrow" panose="020B0606020202030204" pitchFamily="34" charset="0"/>
              </a:rPr>
              <a:t>subset</a:t>
            </a:r>
            <a:r>
              <a:rPr lang="en-US" sz="2800" i="1">
                <a:solidFill>
                  <a:srgbClr val="003E77"/>
                </a:solidFill>
                <a:latin typeface="Arial Narrow" panose="020B0606020202030204" pitchFamily="34" charset="0"/>
              </a:rPr>
              <a:t> </a:t>
            </a:r>
            <a:r>
              <a:rPr lang="en-US" sz="2800">
                <a:solidFill>
                  <a:srgbClr val="003E77"/>
                </a:solidFill>
                <a:latin typeface="Arial Narrow" panose="020B0606020202030204" pitchFamily="34" charset="0"/>
              </a:rPr>
              <a:t>of the riders &amp;  		       trips served in 2016.</a:t>
            </a:r>
            <a:endParaRPr lang="en-US" sz="2400">
              <a:solidFill>
                <a:srgbClr val="003E77"/>
              </a:solidFill>
              <a:latin typeface="Arial Narrow" panose="020B0606020202030204" pitchFamily="34" charset="0"/>
            </a:endParaRPr>
          </a:p>
        </p:txBody>
      </p:sp>
      <p:sp>
        <p:nvSpPr>
          <p:cNvPr id="25" name="Oval 24" descr="A large circle representing ridership in 2016 (157,000 trips per day).">
            <a:extLst>
              <a:ext uri="{FF2B5EF4-FFF2-40B4-BE49-F238E27FC236}">
                <a16:creationId xmlns:a16="http://schemas.microsoft.com/office/drawing/2014/main" id="{A5261D2F-0332-4F5A-AAD8-C8A39FD2E6E3}"/>
              </a:ext>
            </a:extLst>
          </p:cNvPr>
          <p:cNvSpPr/>
          <p:nvPr/>
        </p:nvSpPr>
        <p:spPr>
          <a:xfrm>
            <a:off x="5572623" y="3027212"/>
            <a:ext cx="4828678" cy="4660100"/>
          </a:xfrm>
          <a:prstGeom prst="ellipse">
            <a:avLst/>
          </a:prstGeom>
          <a:solidFill>
            <a:srgbClr val="98BAD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descr="A small circle representing ridership in 2021 (72,000 trips per day). The circle is almost - but not completely - overlapping the circle representing 2016. ">
            <a:extLst>
              <a:ext uri="{FF2B5EF4-FFF2-40B4-BE49-F238E27FC236}">
                <a16:creationId xmlns:a16="http://schemas.microsoft.com/office/drawing/2014/main" id="{CE73FAE6-2815-4E91-8079-1FB91C7A47E1}"/>
              </a:ext>
            </a:extLst>
          </p:cNvPr>
          <p:cNvSpPr/>
          <p:nvPr/>
        </p:nvSpPr>
        <p:spPr>
          <a:xfrm>
            <a:off x="7044361" y="2902566"/>
            <a:ext cx="2965023" cy="2965023"/>
          </a:xfrm>
          <a:prstGeom prst="ellipse">
            <a:avLst/>
          </a:prstGeom>
          <a:solidFill>
            <a:srgbClr val="0054A4">
              <a:alpha val="72157"/>
            </a:srgb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475CFD6-055B-4E08-9F4B-D6AD19DA0834}"/>
              </a:ext>
              <a:ext uri="{C183D7F6-B498-43B3-948B-1728B52AA6E4}">
                <adec:decorative xmlns:adec="http://schemas.microsoft.com/office/drawing/2017/decorative" val="1"/>
              </a:ext>
            </a:extLst>
          </p:cNvPr>
          <p:cNvSpPr txBox="1"/>
          <p:nvPr/>
        </p:nvSpPr>
        <p:spPr>
          <a:xfrm>
            <a:off x="6367131" y="6140210"/>
            <a:ext cx="3036461" cy="646331"/>
          </a:xfrm>
          <a:prstGeom prst="rect">
            <a:avLst/>
          </a:prstGeom>
          <a:noFill/>
        </p:spPr>
        <p:txBody>
          <a:bodyPr wrap="square" rtlCol="0">
            <a:spAutoFit/>
          </a:bodyPr>
          <a:lstStyle/>
          <a:p>
            <a:r>
              <a:rPr lang="en-US" sz="3600">
                <a:solidFill>
                  <a:schemeClr val="bg1"/>
                </a:solidFill>
                <a:latin typeface="Arial Narrow" panose="020B0606020202030204" pitchFamily="34" charset="0"/>
              </a:rPr>
              <a:t>2016</a:t>
            </a:r>
          </a:p>
        </p:txBody>
      </p:sp>
      <p:sp>
        <p:nvSpPr>
          <p:cNvPr id="28" name="TextBox 27">
            <a:extLst>
              <a:ext uri="{FF2B5EF4-FFF2-40B4-BE49-F238E27FC236}">
                <a16:creationId xmlns:a16="http://schemas.microsoft.com/office/drawing/2014/main" id="{9E492002-2BCA-4BBB-AC53-D8E6099C7108}"/>
              </a:ext>
              <a:ext uri="{C183D7F6-B498-43B3-948B-1728B52AA6E4}">
                <adec:decorative xmlns:adec="http://schemas.microsoft.com/office/drawing/2017/decorative" val="1"/>
              </a:ext>
            </a:extLst>
          </p:cNvPr>
          <p:cNvSpPr txBox="1"/>
          <p:nvPr/>
        </p:nvSpPr>
        <p:spPr>
          <a:xfrm>
            <a:off x="8145342" y="4061913"/>
            <a:ext cx="1258250" cy="646331"/>
          </a:xfrm>
          <a:prstGeom prst="rect">
            <a:avLst/>
          </a:prstGeom>
          <a:noFill/>
        </p:spPr>
        <p:txBody>
          <a:bodyPr wrap="square" rtlCol="0">
            <a:spAutoFit/>
          </a:bodyPr>
          <a:lstStyle/>
          <a:p>
            <a:r>
              <a:rPr lang="en-US" sz="3600">
                <a:solidFill>
                  <a:schemeClr val="bg1"/>
                </a:solidFill>
                <a:latin typeface="Arial Narrow" panose="020B0606020202030204" pitchFamily="34" charset="0"/>
              </a:rPr>
              <a:t>2021</a:t>
            </a:r>
          </a:p>
        </p:txBody>
      </p:sp>
      <p:sp>
        <p:nvSpPr>
          <p:cNvPr id="10" name="Title 3">
            <a:extLst>
              <a:ext uri="{FF2B5EF4-FFF2-40B4-BE49-F238E27FC236}">
                <a16:creationId xmlns:a16="http://schemas.microsoft.com/office/drawing/2014/main" id="{E586EAE1-D743-41B8-99E2-A65514BFB94B}"/>
              </a:ext>
            </a:extLst>
          </p:cNvPr>
          <p:cNvSpPr txBox="1">
            <a:spLocks/>
          </p:cNvSpPr>
          <p:nvPr/>
        </p:nvSpPr>
        <p:spPr>
          <a:xfrm>
            <a:off x="10586785" y="5017865"/>
            <a:ext cx="3272590" cy="70436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003E77"/>
                </a:solidFill>
                <a:latin typeface="Arial Narrow" panose="020B0606020202030204" pitchFamily="34" charset="0"/>
              </a:rPr>
              <a:t>These slides compare </a:t>
            </a:r>
            <a:r>
              <a:rPr lang="en-US" sz="2800" i="1" dirty="0">
                <a:solidFill>
                  <a:srgbClr val="003E77"/>
                </a:solidFill>
                <a:latin typeface="Arial Narrow" panose="020B0606020202030204" pitchFamily="34" charset="0"/>
              </a:rPr>
              <a:t>only </a:t>
            </a:r>
            <a:r>
              <a:rPr lang="en-US" sz="2800" dirty="0">
                <a:solidFill>
                  <a:srgbClr val="003E77"/>
                </a:solidFill>
                <a:latin typeface="Arial Narrow" panose="020B0606020202030204" pitchFamily="34" charset="0"/>
              </a:rPr>
              <a:t>the routes sampled in 2021.</a:t>
            </a:r>
          </a:p>
        </p:txBody>
      </p:sp>
      <p:sp>
        <p:nvSpPr>
          <p:cNvPr id="11" name="Title 3">
            <a:extLst>
              <a:ext uri="{FF2B5EF4-FFF2-40B4-BE49-F238E27FC236}">
                <a16:creationId xmlns:a16="http://schemas.microsoft.com/office/drawing/2014/main" id="{ABA3BAA2-A471-4BB7-B3F9-AD6ACC52C6DE}"/>
              </a:ext>
            </a:extLst>
          </p:cNvPr>
          <p:cNvSpPr txBox="1">
            <a:spLocks/>
          </p:cNvSpPr>
          <p:nvPr/>
        </p:nvSpPr>
        <p:spPr>
          <a:xfrm>
            <a:off x="10009384" y="6786541"/>
            <a:ext cx="3416079" cy="70436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003E77"/>
                </a:solidFill>
                <a:latin typeface="Arial Narrow" panose="020B0606020202030204" pitchFamily="34" charset="0"/>
              </a:rPr>
              <a:t>Full survey occurred in 2022 and is still being processed.</a:t>
            </a:r>
          </a:p>
        </p:txBody>
      </p:sp>
    </p:spTree>
    <p:extLst>
      <p:ext uri="{BB962C8B-B14F-4D97-AF65-F5344CB8AC3E}">
        <p14:creationId xmlns:p14="http://schemas.microsoft.com/office/powerpoint/2010/main" val="843183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FF2AE-9882-4691-8F2F-3C13DEABFF0E}"/>
              </a:ext>
            </a:extLst>
          </p:cNvPr>
          <p:cNvSpPr>
            <a:spLocks noGrp="1"/>
          </p:cNvSpPr>
          <p:nvPr>
            <p:ph type="title"/>
          </p:nvPr>
        </p:nvSpPr>
        <p:spPr/>
        <p:txBody>
          <a:bodyPr/>
          <a:lstStyle/>
          <a:p>
            <a:r>
              <a:rPr lang="en-US"/>
              <a:t>How we understand these data: </a:t>
            </a:r>
            <a:br>
              <a:rPr lang="en-US"/>
            </a:br>
            <a:r>
              <a:rPr lang="en-US"/>
              <a:t>trips lost, trips retained</a:t>
            </a:r>
          </a:p>
        </p:txBody>
      </p:sp>
      <p:sp>
        <p:nvSpPr>
          <p:cNvPr id="41" name="Title 3">
            <a:extLst>
              <a:ext uri="{FF2B5EF4-FFF2-40B4-BE49-F238E27FC236}">
                <a16:creationId xmlns:a16="http://schemas.microsoft.com/office/drawing/2014/main" id="{28EB28BF-A5E7-410D-912D-F908AE64C600}"/>
              </a:ext>
              <a:ext uri="{C183D7F6-B498-43B3-948B-1728B52AA6E4}">
                <adec:decorative xmlns:adec="http://schemas.microsoft.com/office/drawing/2017/decorative" val="0"/>
              </a:ext>
            </a:extLst>
          </p:cNvPr>
          <p:cNvSpPr txBox="1">
            <a:spLocks/>
          </p:cNvSpPr>
          <p:nvPr/>
        </p:nvSpPr>
        <p:spPr>
          <a:xfrm>
            <a:off x="5901319" y="2272410"/>
            <a:ext cx="6748349" cy="76838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rgbClr val="0054A4"/>
                </a:solidFill>
                <a:latin typeface="Arial Narrow" panose="020B0606020202030204" pitchFamily="34" charset="0"/>
              </a:rPr>
              <a:t>Of the </a:t>
            </a:r>
          </a:p>
          <a:p>
            <a:pPr algn="ctr"/>
            <a:r>
              <a:rPr lang="en-US" sz="6000" b="1">
                <a:solidFill>
                  <a:srgbClr val="0054A4"/>
                </a:solidFill>
                <a:latin typeface="Arial Narrow" panose="020B0606020202030204" pitchFamily="34" charset="0"/>
              </a:rPr>
              <a:t>157,000</a:t>
            </a:r>
            <a:r>
              <a:rPr lang="en-US" sz="6000">
                <a:solidFill>
                  <a:srgbClr val="0054A4"/>
                </a:solidFill>
                <a:latin typeface="Arial Narrow" panose="020B0606020202030204" pitchFamily="34" charset="0"/>
              </a:rPr>
              <a:t> </a:t>
            </a:r>
          </a:p>
          <a:p>
            <a:pPr algn="ctr"/>
            <a:r>
              <a:rPr lang="en-US" sz="2800">
                <a:solidFill>
                  <a:srgbClr val="0054A4"/>
                </a:solidFill>
                <a:latin typeface="Arial Narrow" panose="020B0606020202030204" pitchFamily="34" charset="0"/>
              </a:rPr>
              <a:t>trips per day in 2016</a:t>
            </a:r>
          </a:p>
        </p:txBody>
      </p:sp>
      <p:sp>
        <p:nvSpPr>
          <p:cNvPr id="45" name="Title 3">
            <a:extLst>
              <a:ext uri="{FF2B5EF4-FFF2-40B4-BE49-F238E27FC236}">
                <a16:creationId xmlns:a16="http://schemas.microsoft.com/office/drawing/2014/main" id="{EF4D6DBA-D755-4BBA-94ED-778C7774B453}"/>
              </a:ext>
              <a:ext uri="{C183D7F6-B498-43B3-948B-1728B52AA6E4}">
                <adec:decorative xmlns:adec="http://schemas.microsoft.com/office/drawing/2017/decorative" val="0"/>
              </a:ext>
            </a:extLst>
          </p:cNvPr>
          <p:cNvSpPr txBox="1">
            <a:spLocks/>
          </p:cNvSpPr>
          <p:nvPr/>
        </p:nvSpPr>
        <p:spPr>
          <a:xfrm>
            <a:off x="5401733" y="5643861"/>
            <a:ext cx="2498700" cy="70184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200">
              <a:solidFill>
                <a:srgbClr val="0054A4"/>
              </a:solidFill>
              <a:latin typeface="Arial Narrow" panose="020B0606020202030204" pitchFamily="34" charset="0"/>
            </a:endParaRPr>
          </a:p>
          <a:p>
            <a:pPr algn="r"/>
            <a:r>
              <a:rPr lang="en-US" sz="6000" b="1">
                <a:solidFill>
                  <a:srgbClr val="0054A4"/>
                </a:solidFill>
                <a:latin typeface="Arial Narrow" panose="020B0606020202030204" pitchFamily="34" charset="0"/>
              </a:rPr>
              <a:t>72,000</a:t>
            </a:r>
          </a:p>
          <a:p>
            <a:pPr algn="r"/>
            <a:r>
              <a:rPr lang="en-US" sz="3200">
                <a:solidFill>
                  <a:srgbClr val="0054A4"/>
                </a:solidFill>
                <a:latin typeface="Arial Narrow" panose="020B0606020202030204" pitchFamily="34" charset="0"/>
              </a:rPr>
              <a:t>were retained</a:t>
            </a:r>
          </a:p>
          <a:p>
            <a:pPr algn="r"/>
            <a:r>
              <a:rPr lang="en-US" sz="3200">
                <a:solidFill>
                  <a:srgbClr val="0054A4"/>
                </a:solidFill>
                <a:latin typeface="Arial Narrow" panose="020B0606020202030204" pitchFamily="34" charset="0"/>
              </a:rPr>
              <a:t>(</a:t>
            </a:r>
            <a:r>
              <a:rPr lang="en-US" sz="3200" b="1">
                <a:solidFill>
                  <a:srgbClr val="0054A4"/>
                </a:solidFill>
                <a:latin typeface="Arial Narrow" panose="020B0606020202030204" pitchFamily="34" charset="0"/>
              </a:rPr>
              <a:t>46%</a:t>
            </a:r>
            <a:r>
              <a:rPr lang="en-US" sz="3200">
                <a:solidFill>
                  <a:srgbClr val="0054A4"/>
                </a:solidFill>
                <a:latin typeface="Arial Narrow" panose="020B0606020202030204" pitchFamily="34" charset="0"/>
              </a:rPr>
              <a:t> retention rate)</a:t>
            </a:r>
          </a:p>
        </p:txBody>
      </p:sp>
      <p:sp>
        <p:nvSpPr>
          <p:cNvPr id="46" name="Title 3">
            <a:extLst>
              <a:ext uri="{FF2B5EF4-FFF2-40B4-BE49-F238E27FC236}">
                <a16:creationId xmlns:a16="http://schemas.microsoft.com/office/drawing/2014/main" id="{7D9BE4A0-69AB-4D4F-BF34-E4EEDEA322E8}"/>
              </a:ext>
            </a:extLst>
          </p:cNvPr>
          <p:cNvSpPr txBox="1">
            <a:spLocks/>
          </p:cNvSpPr>
          <p:nvPr/>
        </p:nvSpPr>
        <p:spPr>
          <a:xfrm>
            <a:off x="11280977" y="6100144"/>
            <a:ext cx="2717142" cy="70184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200" b="1">
              <a:solidFill>
                <a:srgbClr val="99B2C9"/>
              </a:solidFill>
              <a:latin typeface="Arial Narrow" panose="020B0606020202030204" pitchFamily="34" charset="0"/>
            </a:endParaRPr>
          </a:p>
          <a:p>
            <a:r>
              <a:rPr lang="en-US" sz="6000" b="1">
                <a:solidFill>
                  <a:srgbClr val="99B2C9"/>
                </a:solidFill>
                <a:latin typeface="Arial Narrow" panose="020B0606020202030204" pitchFamily="34" charset="0"/>
              </a:rPr>
              <a:t>85,000 </a:t>
            </a:r>
          </a:p>
          <a:p>
            <a:r>
              <a:rPr lang="en-US" sz="3200">
                <a:solidFill>
                  <a:srgbClr val="99B2C9"/>
                </a:solidFill>
                <a:latin typeface="Arial Narrow" panose="020B0606020202030204" pitchFamily="34" charset="0"/>
              </a:rPr>
              <a:t>were lost</a:t>
            </a:r>
          </a:p>
          <a:p>
            <a:r>
              <a:rPr lang="en-US" sz="3200">
                <a:solidFill>
                  <a:srgbClr val="99B2C9"/>
                </a:solidFill>
                <a:latin typeface="Arial Narrow" panose="020B0606020202030204" pitchFamily="34" charset="0"/>
              </a:rPr>
              <a:t>(</a:t>
            </a:r>
            <a:r>
              <a:rPr lang="en-US" sz="3200" b="1">
                <a:solidFill>
                  <a:srgbClr val="99B2C9"/>
                </a:solidFill>
                <a:latin typeface="Arial Narrow" panose="020B0606020202030204" pitchFamily="34" charset="0"/>
              </a:rPr>
              <a:t>54%</a:t>
            </a:r>
            <a:r>
              <a:rPr lang="en-US" sz="3200">
                <a:solidFill>
                  <a:srgbClr val="99B2C9"/>
                </a:solidFill>
                <a:latin typeface="Arial Narrow" panose="020B0606020202030204" pitchFamily="34" charset="0"/>
              </a:rPr>
              <a:t> loss rate)</a:t>
            </a:r>
          </a:p>
        </p:txBody>
      </p:sp>
      <p:pic>
        <p:nvPicPr>
          <p:cNvPr id="9" name="Graphic 8" descr="Infographic representing &quot;retained&quot; ridership: dark blue silhouette icons represent the share of riders and trips &quot;retained&quot; during the pandemic, while lighter blue silhouette icons represent the share of riders &amp; trips &quot;lost.&quot;">
            <a:extLst>
              <a:ext uri="{FF2B5EF4-FFF2-40B4-BE49-F238E27FC236}">
                <a16:creationId xmlns:a16="http://schemas.microsoft.com/office/drawing/2014/main" id="{1EF6411D-4E7C-41F1-90F3-5B868DD9399A}"/>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9107" y="3581949"/>
            <a:ext cx="768388" cy="768388"/>
          </a:xfrm>
          <a:prstGeom prst="rect">
            <a:avLst/>
          </a:prstGeom>
        </p:spPr>
      </p:pic>
      <p:pic>
        <p:nvPicPr>
          <p:cNvPr id="10" name="Graphic 9">
            <a:extLst>
              <a:ext uri="{FF2B5EF4-FFF2-40B4-BE49-F238E27FC236}">
                <a16:creationId xmlns:a16="http://schemas.microsoft.com/office/drawing/2014/main" id="{810F5CA1-71B0-4F04-9D82-CB8EC8A681B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9107" y="4259977"/>
            <a:ext cx="768388" cy="768388"/>
          </a:xfrm>
          <a:prstGeom prst="rect">
            <a:avLst/>
          </a:prstGeom>
        </p:spPr>
      </p:pic>
      <p:pic>
        <p:nvPicPr>
          <p:cNvPr id="11" name="Graphic 10">
            <a:extLst>
              <a:ext uri="{FF2B5EF4-FFF2-40B4-BE49-F238E27FC236}">
                <a16:creationId xmlns:a16="http://schemas.microsoft.com/office/drawing/2014/main" id="{90F6B09D-0736-4B96-8692-A154058B152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9107" y="4966415"/>
            <a:ext cx="768388" cy="768388"/>
          </a:xfrm>
          <a:prstGeom prst="rect">
            <a:avLst/>
          </a:prstGeom>
        </p:spPr>
      </p:pic>
      <p:pic>
        <p:nvPicPr>
          <p:cNvPr id="12" name="Graphic 11">
            <a:extLst>
              <a:ext uri="{FF2B5EF4-FFF2-40B4-BE49-F238E27FC236}">
                <a16:creationId xmlns:a16="http://schemas.microsoft.com/office/drawing/2014/main" id="{532DC927-A3A3-4F67-9142-8CDDD7D3E82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8614" y="3581949"/>
            <a:ext cx="768388" cy="768388"/>
          </a:xfrm>
          <a:prstGeom prst="rect">
            <a:avLst/>
          </a:prstGeom>
        </p:spPr>
      </p:pic>
      <p:pic>
        <p:nvPicPr>
          <p:cNvPr id="13" name="Graphic 12">
            <a:extLst>
              <a:ext uri="{FF2B5EF4-FFF2-40B4-BE49-F238E27FC236}">
                <a16:creationId xmlns:a16="http://schemas.microsoft.com/office/drawing/2014/main" id="{F6C6FE68-F539-4CD1-A654-4B551170A66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8121" y="3581949"/>
            <a:ext cx="768388" cy="768388"/>
          </a:xfrm>
          <a:prstGeom prst="rect">
            <a:avLst/>
          </a:prstGeom>
        </p:spPr>
      </p:pic>
      <p:pic>
        <p:nvPicPr>
          <p:cNvPr id="15" name="Graphic 14">
            <a:extLst>
              <a:ext uri="{FF2B5EF4-FFF2-40B4-BE49-F238E27FC236}">
                <a16:creationId xmlns:a16="http://schemas.microsoft.com/office/drawing/2014/main" id="{FADAFF63-3086-43DA-8737-250E809910D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7628" y="3581949"/>
            <a:ext cx="768388" cy="768388"/>
          </a:xfrm>
          <a:prstGeom prst="rect">
            <a:avLst/>
          </a:prstGeom>
        </p:spPr>
      </p:pic>
      <p:pic>
        <p:nvPicPr>
          <p:cNvPr id="16" name="Graphic 15">
            <a:extLst>
              <a:ext uri="{FF2B5EF4-FFF2-40B4-BE49-F238E27FC236}">
                <a16:creationId xmlns:a16="http://schemas.microsoft.com/office/drawing/2014/main" id="{3B25BEBF-5368-41BB-B24F-86AC9F70914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513" y="3597678"/>
            <a:ext cx="768388" cy="768388"/>
          </a:xfrm>
          <a:prstGeom prst="rect">
            <a:avLst/>
          </a:prstGeom>
        </p:spPr>
      </p:pic>
      <p:pic>
        <p:nvPicPr>
          <p:cNvPr id="17" name="Graphic 16">
            <a:extLst>
              <a:ext uri="{FF2B5EF4-FFF2-40B4-BE49-F238E27FC236}">
                <a16:creationId xmlns:a16="http://schemas.microsoft.com/office/drawing/2014/main" id="{3CAA77BA-966B-40CD-B641-1D11E9867A7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8509" y="3597678"/>
            <a:ext cx="768388" cy="768388"/>
          </a:xfrm>
          <a:prstGeom prst="rect">
            <a:avLst/>
          </a:prstGeom>
        </p:spPr>
      </p:pic>
      <p:pic>
        <p:nvPicPr>
          <p:cNvPr id="18" name="Graphic 17">
            <a:extLst>
              <a:ext uri="{FF2B5EF4-FFF2-40B4-BE49-F238E27FC236}">
                <a16:creationId xmlns:a16="http://schemas.microsoft.com/office/drawing/2014/main" id="{03B72985-FADE-4DA5-B916-D695ABB987C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1504" y="3597678"/>
            <a:ext cx="768388" cy="768388"/>
          </a:xfrm>
          <a:prstGeom prst="rect">
            <a:avLst/>
          </a:prstGeom>
        </p:spPr>
      </p:pic>
      <p:pic>
        <p:nvPicPr>
          <p:cNvPr id="19" name="Graphic 18">
            <a:extLst>
              <a:ext uri="{FF2B5EF4-FFF2-40B4-BE49-F238E27FC236}">
                <a16:creationId xmlns:a16="http://schemas.microsoft.com/office/drawing/2014/main" id="{6E710947-37EE-407B-9A46-7E3CAF625B5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8614" y="4259977"/>
            <a:ext cx="768388" cy="768388"/>
          </a:xfrm>
          <a:prstGeom prst="rect">
            <a:avLst/>
          </a:prstGeom>
        </p:spPr>
      </p:pic>
      <p:pic>
        <p:nvPicPr>
          <p:cNvPr id="20" name="Graphic 19">
            <a:extLst>
              <a:ext uri="{FF2B5EF4-FFF2-40B4-BE49-F238E27FC236}">
                <a16:creationId xmlns:a16="http://schemas.microsoft.com/office/drawing/2014/main" id="{D6917BDC-0CC3-41F2-B07A-C323DBD0F6C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08121" y="4259977"/>
            <a:ext cx="768388" cy="768388"/>
          </a:xfrm>
          <a:prstGeom prst="rect">
            <a:avLst/>
          </a:prstGeom>
        </p:spPr>
      </p:pic>
      <p:pic>
        <p:nvPicPr>
          <p:cNvPr id="21" name="Graphic 20">
            <a:extLst>
              <a:ext uri="{FF2B5EF4-FFF2-40B4-BE49-F238E27FC236}">
                <a16:creationId xmlns:a16="http://schemas.microsoft.com/office/drawing/2014/main" id="{1DAA8595-1575-4B60-A2BF-C29E510777B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87628" y="4259977"/>
            <a:ext cx="768388" cy="768388"/>
          </a:xfrm>
          <a:prstGeom prst="rect">
            <a:avLst/>
          </a:prstGeom>
        </p:spPr>
      </p:pic>
      <p:pic>
        <p:nvPicPr>
          <p:cNvPr id="22" name="Graphic 21">
            <a:extLst>
              <a:ext uri="{FF2B5EF4-FFF2-40B4-BE49-F238E27FC236}">
                <a16:creationId xmlns:a16="http://schemas.microsoft.com/office/drawing/2014/main" id="{CECB7B05-C88C-4128-BD0E-1D197A224BF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5513" y="4275706"/>
            <a:ext cx="768388" cy="768388"/>
          </a:xfrm>
          <a:prstGeom prst="rect">
            <a:avLst/>
          </a:prstGeom>
        </p:spPr>
      </p:pic>
      <p:pic>
        <p:nvPicPr>
          <p:cNvPr id="23" name="Graphic 22">
            <a:extLst>
              <a:ext uri="{FF2B5EF4-FFF2-40B4-BE49-F238E27FC236}">
                <a16:creationId xmlns:a16="http://schemas.microsoft.com/office/drawing/2014/main" id="{08E2D05B-1AB4-4CEC-A182-E861AE290A6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8509" y="4275706"/>
            <a:ext cx="768388" cy="768388"/>
          </a:xfrm>
          <a:prstGeom prst="rect">
            <a:avLst/>
          </a:prstGeom>
        </p:spPr>
      </p:pic>
      <p:pic>
        <p:nvPicPr>
          <p:cNvPr id="24" name="Graphic 23">
            <a:extLst>
              <a:ext uri="{FF2B5EF4-FFF2-40B4-BE49-F238E27FC236}">
                <a16:creationId xmlns:a16="http://schemas.microsoft.com/office/drawing/2014/main" id="{5C43475F-93AC-4BDF-9FA9-2D3A3CE6099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1504" y="4275706"/>
            <a:ext cx="768388" cy="768388"/>
          </a:xfrm>
          <a:prstGeom prst="rect">
            <a:avLst/>
          </a:prstGeom>
        </p:spPr>
      </p:pic>
      <p:pic>
        <p:nvPicPr>
          <p:cNvPr id="25" name="Graphic 24">
            <a:extLst>
              <a:ext uri="{FF2B5EF4-FFF2-40B4-BE49-F238E27FC236}">
                <a16:creationId xmlns:a16="http://schemas.microsoft.com/office/drawing/2014/main" id="{1CBAEE39-BA78-43C8-BE9B-DAAB75C4F1E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28614" y="4966415"/>
            <a:ext cx="768388" cy="768388"/>
          </a:xfrm>
          <a:prstGeom prst="rect">
            <a:avLst/>
          </a:prstGeom>
        </p:spPr>
      </p:pic>
      <p:pic>
        <p:nvPicPr>
          <p:cNvPr id="26" name="Graphic 25">
            <a:extLst>
              <a:ext uri="{FF2B5EF4-FFF2-40B4-BE49-F238E27FC236}">
                <a16:creationId xmlns:a16="http://schemas.microsoft.com/office/drawing/2014/main" id="{38162866-8E4E-4B7F-B102-2FD2C36DA51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08121" y="4966415"/>
            <a:ext cx="768388" cy="768388"/>
          </a:xfrm>
          <a:prstGeom prst="rect">
            <a:avLst/>
          </a:prstGeom>
        </p:spPr>
      </p:pic>
      <p:pic>
        <p:nvPicPr>
          <p:cNvPr id="27" name="Graphic 26">
            <a:extLst>
              <a:ext uri="{FF2B5EF4-FFF2-40B4-BE49-F238E27FC236}">
                <a16:creationId xmlns:a16="http://schemas.microsoft.com/office/drawing/2014/main" id="{34BA4738-1CC5-4CE5-972D-8F91D86C09A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87628" y="4966415"/>
            <a:ext cx="768388" cy="768388"/>
          </a:xfrm>
          <a:prstGeom prst="rect">
            <a:avLst/>
          </a:prstGeom>
        </p:spPr>
      </p:pic>
      <p:pic>
        <p:nvPicPr>
          <p:cNvPr id="28" name="Graphic 27">
            <a:extLst>
              <a:ext uri="{FF2B5EF4-FFF2-40B4-BE49-F238E27FC236}">
                <a16:creationId xmlns:a16="http://schemas.microsoft.com/office/drawing/2014/main" id="{D584987D-1CE9-489A-95FE-540A7690939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06177" y="5715950"/>
            <a:ext cx="768388" cy="768388"/>
          </a:xfrm>
          <a:prstGeom prst="rect">
            <a:avLst/>
          </a:prstGeom>
        </p:spPr>
      </p:pic>
      <p:pic>
        <p:nvPicPr>
          <p:cNvPr id="29" name="Graphic 28">
            <a:extLst>
              <a:ext uri="{FF2B5EF4-FFF2-40B4-BE49-F238E27FC236}">
                <a16:creationId xmlns:a16="http://schemas.microsoft.com/office/drawing/2014/main" id="{E43138D9-2FD6-47C8-AC30-1E6FAFA06B1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29461" y="4982144"/>
            <a:ext cx="768388" cy="768388"/>
          </a:xfrm>
          <a:prstGeom prst="rect">
            <a:avLst/>
          </a:prstGeom>
        </p:spPr>
      </p:pic>
      <p:pic>
        <p:nvPicPr>
          <p:cNvPr id="30" name="Graphic 29">
            <a:extLst>
              <a:ext uri="{FF2B5EF4-FFF2-40B4-BE49-F238E27FC236}">
                <a16:creationId xmlns:a16="http://schemas.microsoft.com/office/drawing/2014/main" id="{72A66299-E91B-4BD2-B48C-D9A6F56C340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11504" y="4982144"/>
            <a:ext cx="768388" cy="768388"/>
          </a:xfrm>
          <a:prstGeom prst="rect">
            <a:avLst/>
          </a:prstGeom>
        </p:spPr>
      </p:pic>
      <p:pic>
        <p:nvPicPr>
          <p:cNvPr id="31" name="Graphic 30">
            <a:extLst>
              <a:ext uri="{FF2B5EF4-FFF2-40B4-BE49-F238E27FC236}">
                <a16:creationId xmlns:a16="http://schemas.microsoft.com/office/drawing/2014/main" id="{25CD6E97-D3CC-4DF6-B562-BE5A7C7D3CF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08121" y="5708091"/>
            <a:ext cx="768388" cy="768388"/>
          </a:xfrm>
          <a:prstGeom prst="rect">
            <a:avLst/>
          </a:prstGeom>
        </p:spPr>
      </p:pic>
      <p:pic>
        <p:nvPicPr>
          <p:cNvPr id="32" name="Graphic 31">
            <a:extLst>
              <a:ext uri="{FF2B5EF4-FFF2-40B4-BE49-F238E27FC236}">
                <a16:creationId xmlns:a16="http://schemas.microsoft.com/office/drawing/2014/main" id="{1E5A9D7A-B794-4BAF-8F9E-A118E5916A0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79033" y="5708091"/>
            <a:ext cx="768388" cy="768388"/>
          </a:xfrm>
          <a:prstGeom prst="rect">
            <a:avLst/>
          </a:prstGeom>
        </p:spPr>
      </p:pic>
      <p:pic>
        <p:nvPicPr>
          <p:cNvPr id="33" name="Graphic 32">
            <a:extLst>
              <a:ext uri="{FF2B5EF4-FFF2-40B4-BE49-F238E27FC236}">
                <a16:creationId xmlns:a16="http://schemas.microsoft.com/office/drawing/2014/main" id="{F4257B83-9B6A-4681-969B-B8D87EB2B61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67135" y="4966415"/>
            <a:ext cx="768388" cy="768388"/>
          </a:xfrm>
          <a:prstGeom prst="rect">
            <a:avLst/>
          </a:prstGeom>
        </p:spPr>
      </p:pic>
      <p:pic>
        <p:nvPicPr>
          <p:cNvPr id="34" name="Graphic 33">
            <a:extLst>
              <a:ext uri="{FF2B5EF4-FFF2-40B4-BE49-F238E27FC236}">
                <a16:creationId xmlns:a16="http://schemas.microsoft.com/office/drawing/2014/main" id="{1B6C6B1B-AF80-475C-98A9-F7ADCBC32D5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3181" y="5715950"/>
            <a:ext cx="768388" cy="768388"/>
          </a:xfrm>
          <a:prstGeom prst="rect">
            <a:avLst/>
          </a:prstGeom>
        </p:spPr>
      </p:pic>
      <p:pic>
        <p:nvPicPr>
          <p:cNvPr id="35" name="Graphic 34">
            <a:extLst>
              <a:ext uri="{FF2B5EF4-FFF2-40B4-BE49-F238E27FC236}">
                <a16:creationId xmlns:a16="http://schemas.microsoft.com/office/drawing/2014/main" id="{52D8F672-63F3-48A7-AC61-F8011F6B080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1319" y="3597678"/>
            <a:ext cx="768388" cy="768388"/>
          </a:xfrm>
          <a:prstGeom prst="rect">
            <a:avLst/>
          </a:prstGeom>
        </p:spPr>
      </p:pic>
      <p:pic>
        <p:nvPicPr>
          <p:cNvPr id="36" name="Graphic 35">
            <a:extLst>
              <a:ext uri="{FF2B5EF4-FFF2-40B4-BE49-F238E27FC236}">
                <a16:creationId xmlns:a16="http://schemas.microsoft.com/office/drawing/2014/main" id="{977BFBA5-705A-423F-A4A6-2AC97B1E560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1319" y="4289911"/>
            <a:ext cx="768388" cy="768388"/>
          </a:xfrm>
          <a:prstGeom prst="rect">
            <a:avLst/>
          </a:prstGeom>
        </p:spPr>
      </p:pic>
      <p:pic>
        <p:nvPicPr>
          <p:cNvPr id="37" name="Graphic 36">
            <a:extLst>
              <a:ext uri="{FF2B5EF4-FFF2-40B4-BE49-F238E27FC236}">
                <a16:creationId xmlns:a16="http://schemas.microsoft.com/office/drawing/2014/main" id="{B1544DA4-F92B-44A6-ACA6-3A539AF7129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79318" y="5714344"/>
            <a:ext cx="768388" cy="768388"/>
          </a:xfrm>
          <a:prstGeom prst="rect">
            <a:avLst/>
          </a:prstGeom>
        </p:spPr>
      </p:pic>
      <p:pic>
        <p:nvPicPr>
          <p:cNvPr id="38" name="Graphic 37">
            <a:extLst>
              <a:ext uri="{FF2B5EF4-FFF2-40B4-BE49-F238E27FC236}">
                <a16:creationId xmlns:a16="http://schemas.microsoft.com/office/drawing/2014/main" id="{A466D6D0-D9F9-4EBB-B124-8BEBD03C9DE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67135" y="4255397"/>
            <a:ext cx="768388" cy="768388"/>
          </a:xfrm>
          <a:prstGeom prst="rect">
            <a:avLst/>
          </a:prstGeom>
        </p:spPr>
      </p:pic>
      <p:pic>
        <p:nvPicPr>
          <p:cNvPr id="39" name="Graphic 38">
            <a:extLst>
              <a:ext uri="{FF2B5EF4-FFF2-40B4-BE49-F238E27FC236}">
                <a16:creationId xmlns:a16="http://schemas.microsoft.com/office/drawing/2014/main" id="{0F3B86F3-0F2F-42B9-950E-B820520C5C2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67135" y="3570294"/>
            <a:ext cx="768388" cy="768388"/>
          </a:xfrm>
          <a:prstGeom prst="rect">
            <a:avLst/>
          </a:prstGeom>
        </p:spPr>
      </p:pic>
      <p:pic>
        <p:nvPicPr>
          <p:cNvPr id="42" name="Graphic 41">
            <a:extLst>
              <a:ext uri="{FF2B5EF4-FFF2-40B4-BE49-F238E27FC236}">
                <a16:creationId xmlns:a16="http://schemas.microsoft.com/office/drawing/2014/main" id="{5502C24C-5E97-493F-9112-2C908EE4C8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2517" y="3597678"/>
            <a:ext cx="768388" cy="768388"/>
          </a:xfrm>
          <a:prstGeom prst="rect">
            <a:avLst/>
          </a:prstGeom>
        </p:spPr>
      </p:pic>
      <p:pic>
        <p:nvPicPr>
          <p:cNvPr id="43" name="Graphic 42">
            <a:extLst>
              <a:ext uri="{FF2B5EF4-FFF2-40B4-BE49-F238E27FC236}">
                <a16:creationId xmlns:a16="http://schemas.microsoft.com/office/drawing/2014/main" id="{9F59E92D-0F5C-442A-B9F8-77A760AB50E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2517" y="4275706"/>
            <a:ext cx="768388" cy="768388"/>
          </a:xfrm>
          <a:prstGeom prst="rect">
            <a:avLst/>
          </a:prstGeom>
        </p:spPr>
      </p:pic>
      <p:pic>
        <p:nvPicPr>
          <p:cNvPr id="49" name="Graphic 48">
            <a:extLst>
              <a:ext uri="{FF2B5EF4-FFF2-40B4-BE49-F238E27FC236}">
                <a16:creationId xmlns:a16="http://schemas.microsoft.com/office/drawing/2014/main" id="{505AF208-5B75-401C-AA4E-1665598531A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4842" y="7509899"/>
            <a:ext cx="561030" cy="561030"/>
          </a:xfrm>
          <a:prstGeom prst="rect">
            <a:avLst/>
          </a:prstGeom>
        </p:spPr>
      </p:pic>
      <p:sp>
        <p:nvSpPr>
          <p:cNvPr id="50" name="Title 3">
            <a:extLst>
              <a:ext uri="{FF2B5EF4-FFF2-40B4-BE49-F238E27FC236}">
                <a16:creationId xmlns:a16="http://schemas.microsoft.com/office/drawing/2014/main" id="{6842137B-AE73-4FBF-9035-BD10707C1F20}"/>
              </a:ext>
              <a:ext uri="{C183D7F6-B498-43B3-948B-1728B52AA6E4}">
                <adec:decorative xmlns:adec="http://schemas.microsoft.com/office/drawing/2017/decorative" val="1"/>
              </a:ext>
            </a:extLst>
          </p:cNvPr>
          <p:cNvSpPr txBox="1">
            <a:spLocks/>
          </p:cNvSpPr>
          <p:nvPr/>
        </p:nvSpPr>
        <p:spPr>
          <a:xfrm>
            <a:off x="5710546" y="7090976"/>
            <a:ext cx="4248757" cy="15314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5,000 trips</a:t>
            </a:r>
          </a:p>
        </p:txBody>
      </p:sp>
      <p:pic>
        <p:nvPicPr>
          <p:cNvPr id="54" name="Picture Placeholder 53" descr="A picture of masked bus riders on a mostly empty bus.">
            <a:extLst>
              <a:ext uri="{FF2B5EF4-FFF2-40B4-BE49-F238E27FC236}">
                <a16:creationId xmlns:a16="http://schemas.microsoft.com/office/drawing/2014/main" id="{FC9EEA6B-7B68-7248-AD42-A167BB7C3AE1}"/>
              </a:ext>
            </a:extLst>
          </p:cNvPr>
          <p:cNvPicPr>
            <a:picLocks noGrp="1" noChangeAspect="1"/>
          </p:cNvPicPr>
          <p:nvPr>
            <p:ph type="pic" sz="quarter" idx="14"/>
          </p:nvPr>
        </p:nvPicPr>
        <p:blipFill rotWithShape="1">
          <a:blip r:embed="rId9"/>
          <a:srcRect l="40059" t="12" r="6951" b="-12"/>
          <a:stretch/>
        </p:blipFill>
        <p:spPr>
          <a:xfrm>
            <a:off x="0" y="1704814"/>
            <a:ext cx="5191622" cy="6524786"/>
          </a:xfrm>
        </p:spPr>
      </p:pic>
    </p:spTree>
    <p:extLst>
      <p:ext uri="{BB962C8B-B14F-4D97-AF65-F5344CB8AC3E}">
        <p14:creationId xmlns:p14="http://schemas.microsoft.com/office/powerpoint/2010/main" val="247559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9FAB90-9D35-4260-84D4-758ABB090B5A}"/>
              </a:ext>
            </a:extLst>
          </p:cNvPr>
          <p:cNvSpPr>
            <a:spLocks noGrp="1"/>
          </p:cNvSpPr>
          <p:nvPr>
            <p:ph type="title"/>
          </p:nvPr>
        </p:nvSpPr>
        <p:spPr/>
        <p:txBody>
          <a:bodyPr/>
          <a:lstStyle/>
          <a:p>
            <a:r>
              <a:rPr lang="en-US"/>
              <a:t>Who is on board?</a:t>
            </a:r>
          </a:p>
        </p:txBody>
      </p:sp>
    </p:spTree>
    <p:extLst>
      <p:ext uri="{BB962C8B-B14F-4D97-AF65-F5344CB8AC3E}">
        <p14:creationId xmlns:p14="http://schemas.microsoft.com/office/powerpoint/2010/main" val="235542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FF2AE-9882-4691-8F2F-3C13DEABFF0E}"/>
              </a:ext>
            </a:extLst>
          </p:cNvPr>
          <p:cNvSpPr>
            <a:spLocks noGrp="1"/>
          </p:cNvSpPr>
          <p:nvPr>
            <p:ph type="title"/>
          </p:nvPr>
        </p:nvSpPr>
        <p:spPr/>
        <p:txBody>
          <a:bodyPr/>
          <a:lstStyle/>
          <a:p>
            <a:r>
              <a:rPr lang="en-US"/>
              <a:t>Retained a greater share of men’s trips than women’s trips</a:t>
            </a:r>
          </a:p>
        </p:txBody>
      </p:sp>
      <p:pic>
        <p:nvPicPr>
          <p:cNvPr id="61" name="Picture Placeholder 60" descr="People waiting for a bus. A group of young girls is in the center.">
            <a:extLst>
              <a:ext uri="{FF2B5EF4-FFF2-40B4-BE49-F238E27FC236}">
                <a16:creationId xmlns:a16="http://schemas.microsoft.com/office/drawing/2014/main" id="{AA90F0ED-6F5D-4A1B-8071-4BE6FC53F8F8}"/>
              </a:ext>
            </a:extLst>
          </p:cNvPr>
          <p:cNvPicPr>
            <a:picLocks noGrp="1" noChangeAspect="1"/>
          </p:cNvPicPr>
          <p:nvPr>
            <p:ph type="pic" sz="quarter" idx="14"/>
          </p:nvPr>
        </p:nvPicPr>
        <p:blipFill>
          <a:blip r:embed="rId3"/>
          <a:srcRect l="23585" r="23585"/>
          <a:stretch>
            <a:fillRect/>
          </a:stretch>
        </p:blipFill>
        <p:spPr>
          <a:xfrm>
            <a:off x="-10018" y="1701209"/>
            <a:ext cx="5168874" cy="6498239"/>
          </a:xfrm>
          <a:prstGeom prst="rect">
            <a:avLst/>
          </a:prstGeom>
        </p:spPr>
      </p:pic>
      <p:sp>
        <p:nvSpPr>
          <p:cNvPr id="40" name="Title 3">
            <a:extLst>
              <a:ext uri="{FF2B5EF4-FFF2-40B4-BE49-F238E27FC236}">
                <a16:creationId xmlns:a16="http://schemas.microsoft.com/office/drawing/2014/main" id="{FFE48E0A-4C1C-4DA6-85C6-37CB68EF98F0}"/>
              </a:ext>
            </a:extLst>
          </p:cNvPr>
          <p:cNvSpPr txBox="1">
            <a:spLocks/>
          </p:cNvSpPr>
          <p:nvPr/>
        </p:nvSpPr>
        <p:spPr>
          <a:xfrm>
            <a:off x="5788078" y="2540836"/>
            <a:ext cx="3357775" cy="76838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a:solidFill>
                  <a:srgbClr val="643967"/>
                </a:solidFill>
                <a:latin typeface="Arial Narrow" panose="020B0606020202030204" pitchFamily="34" charset="0"/>
              </a:rPr>
              <a:t>Of the </a:t>
            </a:r>
          </a:p>
          <a:p>
            <a:pPr algn="r"/>
            <a:r>
              <a:rPr lang="en-US" sz="4800">
                <a:solidFill>
                  <a:srgbClr val="643967"/>
                </a:solidFill>
                <a:latin typeface="Arial Narrow" panose="020B0606020202030204" pitchFamily="34" charset="0"/>
              </a:rPr>
              <a:t>72,000 </a:t>
            </a:r>
          </a:p>
          <a:p>
            <a:pPr algn="r"/>
            <a:r>
              <a:rPr lang="en-US" sz="2400">
                <a:solidFill>
                  <a:srgbClr val="643967"/>
                </a:solidFill>
                <a:latin typeface="Arial Narrow" panose="020B0606020202030204" pitchFamily="34" charset="0"/>
              </a:rPr>
              <a:t>trips made by women and girls in 2016</a:t>
            </a:r>
          </a:p>
        </p:txBody>
      </p:sp>
      <p:sp>
        <p:nvSpPr>
          <p:cNvPr id="44" name="Title 3">
            <a:extLst>
              <a:ext uri="{FF2B5EF4-FFF2-40B4-BE49-F238E27FC236}">
                <a16:creationId xmlns:a16="http://schemas.microsoft.com/office/drawing/2014/main" id="{D65C51A9-C727-4D33-B7F9-4E3A5BE72017}"/>
              </a:ext>
            </a:extLst>
          </p:cNvPr>
          <p:cNvSpPr txBox="1">
            <a:spLocks/>
          </p:cNvSpPr>
          <p:nvPr/>
        </p:nvSpPr>
        <p:spPr>
          <a:xfrm>
            <a:off x="6066923" y="6171717"/>
            <a:ext cx="3199729" cy="76838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a:solidFill>
                  <a:srgbClr val="643967"/>
                </a:solidFill>
                <a:latin typeface="Arial Narrow" panose="020B0606020202030204" pitchFamily="34" charset="0"/>
              </a:rPr>
              <a:t>41%</a:t>
            </a:r>
          </a:p>
          <a:p>
            <a:pPr algn="r"/>
            <a:r>
              <a:rPr lang="en-US" sz="2400">
                <a:solidFill>
                  <a:srgbClr val="643967"/>
                </a:solidFill>
                <a:latin typeface="Arial Narrow" panose="020B0606020202030204" pitchFamily="34" charset="0"/>
              </a:rPr>
              <a:t>were retained</a:t>
            </a:r>
          </a:p>
          <a:p>
            <a:pPr algn="r"/>
            <a:r>
              <a:rPr lang="en-US" sz="2400">
                <a:solidFill>
                  <a:srgbClr val="643967"/>
                </a:solidFill>
                <a:latin typeface="Arial Narrow" panose="020B0606020202030204" pitchFamily="34" charset="0"/>
              </a:rPr>
              <a:t>(30,000 trips)</a:t>
            </a:r>
          </a:p>
        </p:txBody>
      </p:sp>
      <p:sp>
        <p:nvSpPr>
          <p:cNvPr id="39" name="Title 3">
            <a:extLst>
              <a:ext uri="{FF2B5EF4-FFF2-40B4-BE49-F238E27FC236}">
                <a16:creationId xmlns:a16="http://schemas.microsoft.com/office/drawing/2014/main" id="{F5FEFB86-499F-476A-BDDA-0EFFE1234379}"/>
              </a:ext>
            </a:extLst>
          </p:cNvPr>
          <p:cNvSpPr txBox="1">
            <a:spLocks/>
          </p:cNvSpPr>
          <p:nvPr/>
        </p:nvSpPr>
        <p:spPr>
          <a:xfrm>
            <a:off x="9563614" y="2550222"/>
            <a:ext cx="2987615" cy="70184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solidFill>
                  <a:srgbClr val="009AC7"/>
                </a:solidFill>
                <a:latin typeface="Arial Narrow" panose="020B0606020202030204" pitchFamily="34" charset="0"/>
              </a:rPr>
              <a:t>Of the </a:t>
            </a:r>
          </a:p>
          <a:p>
            <a:r>
              <a:rPr lang="en-US" sz="4800">
                <a:solidFill>
                  <a:srgbClr val="009AC7"/>
                </a:solidFill>
                <a:latin typeface="Arial Narrow" panose="020B0606020202030204" pitchFamily="34" charset="0"/>
              </a:rPr>
              <a:t>90,000 </a:t>
            </a:r>
          </a:p>
          <a:p>
            <a:r>
              <a:rPr lang="en-US" sz="2400">
                <a:solidFill>
                  <a:srgbClr val="009AC7"/>
                </a:solidFill>
                <a:latin typeface="Arial Narrow" panose="020B0606020202030204" pitchFamily="34" charset="0"/>
              </a:rPr>
              <a:t>trips made by men and boys in 2016</a:t>
            </a:r>
          </a:p>
        </p:txBody>
      </p:sp>
      <p:sp>
        <p:nvSpPr>
          <p:cNvPr id="45" name="Title 3">
            <a:extLst>
              <a:ext uri="{FF2B5EF4-FFF2-40B4-BE49-F238E27FC236}">
                <a16:creationId xmlns:a16="http://schemas.microsoft.com/office/drawing/2014/main" id="{5AE24153-CFAB-4B13-A3E6-59CCF43475AC}"/>
              </a:ext>
            </a:extLst>
          </p:cNvPr>
          <p:cNvSpPr txBox="1">
            <a:spLocks/>
          </p:cNvSpPr>
          <p:nvPr/>
        </p:nvSpPr>
        <p:spPr>
          <a:xfrm>
            <a:off x="11675279" y="6062156"/>
            <a:ext cx="3334733" cy="70184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a:solidFill>
                <a:srgbClr val="009AC7"/>
              </a:solidFill>
              <a:latin typeface="Arial Narrow" panose="020B0606020202030204" pitchFamily="34" charset="0"/>
            </a:endParaRPr>
          </a:p>
          <a:p>
            <a:r>
              <a:rPr lang="en-US" sz="4800">
                <a:solidFill>
                  <a:srgbClr val="009AC7"/>
                </a:solidFill>
                <a:latin typeface="Arial Narrow" panose="020B0606020202030204" pitchFamily="34" charset="0"/>
              </a:rPr>
              <a:t>47%</a:t>
            </a:r>
          </a:p>
          <a:p>
            <a:r>
              <a:rPr lang="en-US" sz="2400">
                <a:solidFill>
                  <a:srgbClr val="009AC7"/>
                </a:solidFill>
                <a:latin typeface="Arial Narrow" panose="020B0606020202030204" pitchFamily="34" charset="0"/>
              </a:rPr>
              <a:t>were retained</a:t>
            </a:r>
          </a:p>
          <a:p>
            <a:r>
              <a:rPr lang="en-US" sz="2400">
                <a:solidFill>
                  <a:srgbClr val="009AC7"/>
                </a:solidFill>
                <a:latin typeface="Arial Narrow" panose="020B0606020202030204" pitchFamily="34" charset="0"/>
              </a:rPr>
              <a:t>(42,000 trips)</a:t>
            </a:r>
          </a:p>
        </p:txBody>
      </p:sp>
      <p:pic>
        <p:nvPicPr>
          <p:cNvPr id="9" name="Graphic 8" descr="Infographic representing &quot;retained&quot; ridership: dark blue silhouette icons represent the share of riders and trips &quot;retained&quot; during the pandemic, while lighter blue silhouette icons represent the share of riders &amp; trips &quot;lost.&quot;">
            <a:extLst>
              <a:ext uri="{FF2B5EF4-FFF2-40B4-BE49-F238E27FC236}">
                <a16:creationId xmlns:a16="http://schemas.microsoft.com/office/drawing/2014/main" id="{B4D88EB6-4356-4FD1-9877-79C0E783DF38}"/>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5109" y="3782735"/>
            <a:ext cx="768388" cy="768388"/>
          </a:xfrm>
          <a:prstGeom prst="rect">
            <a:avLst/>
          </a:prstGeom>
        </p:spPr>
      </p:pic>
      <p:pic>
        <p:nvPicPr>
          <p:cNvPr id="10" name="Graphic 9">
            <a:extLst>
              <a:ext uri="{FF2B5EF4-FFF2-40B4-BE49-F238E27FC236}">
                <a16:creationId xmlns:a16="http://schemas.microsoft.com/office/drawing/2014/main" id="{2FEDED1F-2569-4556-ABF7-1E29E47DC58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5109" y="4460763"/>
            <a:ext cx="768388" cy="768388"/>
          </a:xfrm>
          <a:prstGeom prst="rect">
            <a:avLst/>
          </a:prstGeom>
        </p:spPr>
      </p:pic>
      <p:pic>
        <p:nvPicPr>
          <p:cNvPr id="11" name="Graphic 10">
            <a:extLst>
              <a:ext uri="{FF2B5EF4-FFF2-40B4-BE49-F238E27FC236}">
                <a16:creationId xmlns:a16="http://schemas.microsoft.com/office/drawing/2014/main" id="{EC233D9B-DF65-4767-8A4F-6B76449FCB0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109" y="5167201"/>
            <a:ext cx="768388" cy="768388"/>
          </a:xfrm>
          <a:prstGeom prst="rect">
            <a:avLst/>
          </a:prstGeom>
        </p:spPr>
      </p:pic>
      <p:pic>
        <p:nvPicPr>
          <p:cNvPr id="12" name="Graphic 11">
            <a:extLst>
              <a:ext uri="{FF2B5EF4-FFF2-40B4-BE49-F238E27FC236}">
                <a16:creationId xmlns:a16="http://schemas.microsoft.com/office/drawing/2014/main" id="{D3335957-C124-4F68-8564-4036E6C8460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4616" y="3782735"/>
            <a:ext cx="768388" cy="768388"/>
          </a:xfrm>
          <a:prstGeom prst="rect">
            <a:avLst/>
          </a:prstGeom>
        </p:spPr>
      </p:pic>
      <p:pic>
        <p:nvPicPr>
          <p:cNvPr id="13" name="Graphic 12">
            <a:extLst>
              <a:ext uri="{FF2B5EF4-FFF2-40B4-BE49-F238E27FC236}">
                <a16:creationId xmlns:a16="http://schemas.microsoft.com/office/drawing/2014/main" id="{402FE851-1B5F-401B-B223-5EF6CD9F87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34123" y="3782735"/>
            <a:ext cx="768388" cy="768388"/>
          </a:xfrm>
          <a:prstGeom prst="rect">
            <a:avLst/>
          </a:prstGeom>
        </p:spPr>
      </p:pic>
      <p:pic>
        <p:nvPicPr>
          <p:cNvPr id="14" name="Graphic 13">
            <a:extLst>
              <a:ext uri="{FF2B5EF4-FFF2-40B4-BE49-F238E27FC236}">
                <a16:creationId xmlns:a16="http://schemas.microsoft.com/office/drawing/2014/main" id="{BE544979-2CFC-4429-A289-F927A2B896A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13630" y="3782735"/>
            <a:ext cx="768388" cy="768388"/>
          </a:xfrm>
          <a:prstGeom prst="rect">
            <a:avLst/>
          </a:prstGeom>
        </p:spPr>
      </p:pic>
      <p:pic>
        <p:nvPicPr>
          <p:cNvPr id="15" name="Graphic 14">
            <a:extLst>
              <a:ext uri="{FF2B5EF4-FFF2-40B4-BE49-F238E27FC236}">
                <a16:creationId xmlns:a16="http://schemas.microsoft.com/office/drawing/2014/main" id="{962B9997-554B-4727-969A-3E988DC6461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92273" y="3782735"/>
            <a:ext cx="768388" cy="768388"/>
          </a:xfrm>
          <a:prstGeom prst="rect">
            <a:avLst/>
          </a:prstGeom>
        </p:spPr>
      </p:pic>
      <p:pic>
        <p:nvPicPr>
          <p:cNvPr id="16" name="Graphic 15">
            <a:extLst>
              <a:ext uri="{FF2B5EF4-FFF2-40B4-BE49-F238E27FC236}">
                <a16:creationId xmlns:a16="http://schemas.microsoft.com/office/drawing/2014/main" id="{73085348-7F69-47C5-B59D-6ED0D1A66027}"/>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95269" y="3782735"/>
            <a:ext cx="768388" cy="768388"/>
          </a:xfrm>
          <a:prstGeom prst="rect">
            <a:avLst/>
          </a:prstGeom>
        </p:spPr>
      </p:pic>
      <p:pic>
        <p:nvPicPr>
          <p:cNvPr id="17" name="Graphic 16">
            <a:extLst>
              <a:ext uri="{FF2B5EF4-FFF2-40B4-BE49-F238E27FC236}">
                <a16:creationId xmlns:a16="http://schemas.microsoft.com/office/drawing/2014/main" id="{FBACF02E-9C30-4CB6-B792-B8914D17DF2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98264" y="3782735"/>
            <a:ext cx="768388" cy="768388"/>
          </a:xfrm>
          <a:prstGeom prst="rect">
            <a:avLst/>
          </a:prstGeom>
        </p:spPr>
      </p:pic>
      <p:pic>
        <p:nvPicPr>
          <p:cNvPr id="18" name="Graphic 17">
            <a:extLst>
              <a:ext uri="{FF2B5EF4-FFF2-40B4-BE49-F238E27FC236}">
                <a16:creationId xmlns:a16="http://schemas.microsoft.com/office/drawing/2014/main" id="{D66D7D7A-C818-4B80-9FBA-781C6585456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4616" y="4460763"/>
            <a:ext cx="768388" cy="768388"/>
          </a:xfrm>
          <a:prstGeom prst="rect">
            <a:avLst/>
          </a:prstGeom>
        </p:spPr>
      </p:pic>
      <p:pic>
        <p:nvPicPr>
          <p:cNvPr id="19" name="Graphic 18">
            <a:extLst>
              <a:ext uri="{FF2B5EF4-FFF2-40B4-BE49-F238E27FC236}">
                <a16:creationId xmlns:a16="http://schemas.microsoft.com/office/drawing/2014/main" id="{1E450CF5-6F63-473F-84A3-97744E51CD8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34123" y="4460763"/>
            <a:ext cx="768388" cy="768388"/>
          </a:xfrm>
          <a:prstGeom prst="rect">
            <a:avLst/>
          </a:prstGeom>
        </p:spPr>
      </p:pic>
      <p:pic>
        <p:nvPicPr>
          <p:cNvPr id="20" name="Graphic 19">
            <a:extLst>
              <a:ext uri="{FF2B5EF4-FFF2-40B4-BE49-F238E27FC236}">
                <a16:creationId xmlns:a16="http://schemas.microsoft.com/office/drawing/2014/main" id="{88E6F5E5-162E-4048-BC74-22081868DDE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13630" y="4460763"/>
            <a:ext cx="768388" cy="768388"/>
          </a:xfrm>
          <a:prstGeom prst="rect">
            <a:avLst/>
          </a:prstGeom>
        </p:spPr>
      </p:pic>
      <p:pic>
        <p:nvPicPr>
          <p:cNvPr id="21" name="Graphic 20">
            <a:extLst>
              <a:ext uri="{FF2B5EF4-FFF2-40B4-BE49-F238E27FC236}">
                <a16:creationId xmlns:a16="http://schemas.microsoft.com/office/drawing/2014/main" id="{9A067D22-39D4-4FCE-9B6E-FFEC6625669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92273" y="4460763"/>
            <a:ext cx="768388" cy="768388"/>
          </a:xfrm>
          <a:prstGeom prst="rect">
            <a:avLst/>
          </a:prstGeom>
        </p:spPr>
      </p:pic>
      <p:pic>
        <p:nvPicPr>
          <p:cNvPr id="22" name="Graphic 21">
            <a:extLst>
              <a:ext uri="{FF2B5EF4-FFF2-40B4-BE49-F238E27FC236}">
                <a16:creationId xmlns:a16="http://schemas.microsoft.com/office/drawing/2014/main" id="{3BD5BD32-35E0-427B-AFA9-40522EF4AD9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95269" y="4460763"/>
            <a:ext cx="768388" cy="768388"/>
          </a:xfrm>
          <a:prstGeom prst="rect">
            <a:avLst/>
          </a:prstGeom>
        </p:spPr>
      </p:pic>
      <p:pic>
        <p:nvPicPr>
          <p:cNvPr id="23" name="Graphic 22">
            <a:extLst>
              <a:ext uri="{FF2B5EF4-FFF2-40B4-BE49-F238E27FC236}">
                <a16:creationId xmlns:a16="http://schemas.microsoft.com/office/drawing/2014/main" id="{80B4409E-42D5-4E02-92C6-39AE07D9B1D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98264" y="4460763"/>
            <a:ext cx="768388" cy="768388"/>
          </a:xfrm>
          <a:prstGeom prst="rect">
            <a:avLst/>
          </a:prstGeom>
        </p:spPr>
      </p:pic>
      <p:pic>
        <p:nvPicPr>
          <p:cNvPr id="24" name="Graphic 23">
            <a:extLst>
              <a:ext uri="{FF2B5EF4-FFF2-40B4-BE49-F238E27FC236}">
                <a16:creationId xmlns:a16="http://schemas.microsoft.com/office/drawing/2014/main" id="{EB38BB51-D3AB-48E2-B52B-A7B6FDCD7B2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616" y="5167201"/>
            <a:ext cx="768388" cy="768388"/>
          </a:xfrm>
          <a:prstGeom prst="rect">
            <a:avLst/>
          </a:prstGeom>
        </p:spPr>
      </p:pic>
      <p:pic>
        <p:nvPicPr>
          <p:cNvPr id="25" name="Graphic 24">
            <a:extLst>
              <a:ext uri="{FF2B5EF4-FFF2-40B4-BE49-F238E27FC236}">
                <a16:creationId xmlns:a16="http://schemas.microsoft.com/office/drawing/2014/main" id="{08F4A754-DE5A-4DA2-93F7-12F37FE6B1A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34123" y="5167201"/>
            <a:ext cx="768388" cy="768388"/>
          </a:xfrm>
          <a:prstGeom prst="rect">
            <a:avLst/>
          </a:prstGeom>
        </p:spPr>
      </p:pic>
      <p:pic>
        <p:nvPicPr>
          <p:cNvPr id="26" name="Graphic 25">
            <a:extLst>
              <a:ext uri="{FF2B5EF4-FFF2-40B4-BE49-F238E27FC236}">
                <a16:creationId xmlns:a16="http://schemas.microsoft.com/office/drawing/2014/main" id="{B36012C8-AF94-44FF-B3BF-24427C6A8D1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13630" y="5167201"/>
            <a:ext cx="768388" cy="768388"/>
          </a:xfrm>
          <a:prstGeom prst="rect">
            <a:avLst/>
          </a:prstGeom>
        </p:spPr>
      </p:pic>
      <p:pic>
        <p:nvPicPr>
          <p:cNvPr id="27" name="Graphic 26">
            <a:extLst>
              <a:ext uri="{FF2B5EF4-FFF2-40B4-BE49-F238E27FC236}">
                <a16:creationId xmlns:a16="http://schemas.microsoft.com/office/drawing/2014/main" id="{87656100-DFC0-4859-BDAA-E78F4671473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92273" y="5167201"/>
            <a:ext cx="768388" cy="768388"/>
          </a:xfrm>
          <a:prstGeom prst="rect">
            <a:avLst/>
          </a:prstGeom>
        </p:spPr>
      </p:pic>
      <p:pic>
        <p:nvPicPr>
          <p:cNvPr id="28" name="Graphic 27">
            <a:extLst>
              <a:ext uri="{FF2B5EF4-FFF2-40B4-BE49-F238E27FC236}">
                <a16:creationId xmlns:a16="http://schemas.microsoft.com/office/drawing/2014/main" id="{D3DC1C9E-734C-4BA2-83E4-B18BECD492C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95269" y="5167201"/>
            <a:ext cx="768388" cy="768388"/>
          </a:xfrm>
          <a:prstGeom prst="rect">
            <a:avLst/>
          </a:prstGeom>
        </p:spPr>
      </p:pic>
      <p:pic>
        <p:nvPicPr>
          <p:cNvPr id="29" name="Graphic 28">
            <a:extLst>
              <a:ext uri="{FF2B5EF4-FFF2-40B4-BE49-F238E27FC236}">
                <a16:creationId xmlns:a16="http://schemas.microsoft.com/office/drawing/2014/main" id="{7F4164D7-8EE3-4818-80C1-45CB177921BE}"/>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98264" y="5167201"/>
            <a:ext cx="768388" cy="768388"/>
          </a:xfrm>
          <a:prstGeom prst="rect">
            <a:avLst/>
          </a:prstGeom>
        </p:spPr>
      </p:pic>
      <p:pic>
        <p:nvPicPr>
          <p:cNvPr id="30" name="Graphic 29">
            <a:extLst>
              <a:ext uri="{FF2B5EF4-FFF2-40B4-BE49-F238E27FC236}">
                <a16:creationId xmlns:a16="http://schemas.microsoft.com/office/drawing/2014/main" id="{5F6EF91E-7CC8-46FE-AA0A-157CECDAC7D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616" y="5840129"/>
            <a:ext cx="768388" cy="768388"/>
          </a:xfrm>
          <a:prstGeom prst="rect">
            <a:avLst/>
          </a:prstGeom>
        </p:spPr>
      </p:pic>
      <p:pic>
        <p:nvPicPr>
          <p:cNvPr id="31" name="Graphic 30">
            <a:extLst>
              <a:ext uri="{FF2B5EF4-FFF2-40B4-BE49-F238E27FC236}">
                <a16:creationId xmlns:a16="http://schemas.microsoft.com/office/drawing/2014/main" id="{2069B615-4622-419A-A9D2-58826E61A9A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34123" y="5840129"/>
            <a:ext cx="768388" cy="768388"/>
          </a:xfrm>
          <a:prstGeom prst="rect">
            <a:avLst/>
          </a:prstGeom>
        </p:spPr>
      </p:pic>
      <p:pic>
        <p:nvPicPr>
          <p:cNvPr id="32" name="Graphic 31">
            <a:extLst>
              <a:ext uri="{FF2B5EF4-FFF2-40B4-BE49-F238E27FC236}">
                <a16:creationId xmlns:a16="http://schemas.microsoft.com/office/drawing/2014/main" id="{17706BB2-C9F1-4482-A0DE-07DFCBA3461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93137" y="5167201"/>
            <a:ext cx="768388" cy="768388"/>
          </a:xfrm>
          <a:prstGeom prst="rect">
            <a:avLst/>
          </a:prstGeom>
        </p:spPr>
      </p:pic>
      <p:pic>
        <p:nvPicPr>
          <p:cNvPr id="33" name="Graphic 32">
            <a:extLst>
              <a:ext uri="{FF2B5EF4-FFF2-40B4-BE49-F238E27FC236}">
                <a16:creationId xmlns:a16="http://schemas.microsoft.com/office/drawing/2014/main" id="{ADCF2EAC-9DF8-43B2-A728-3193DA87508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9277" y="5167201"/>
            <a:ext cx="768388" cy="768388"/>
          </a:xfrm>
          <a:prstGeom prst="rect">
            <a:avLst/>
          </a:prstGeom>
        </p:spPr>
      </p:pic>
      <p:pic>
        <p:nvPicPr>
          <p:cNvPr id="34" name="Graphic 33">
            <a:extLst>
              <a:ext uri="{FF2B5EF4-FFF2-40B4-BE49-F238E27FC236}">
                <a16:creationId xmlns:a16="http://schemas.microsoft.com/office/drawing/2014/main" id="{31B03A08-3F41-4573-92E8-C28B3B1EB9C6}"/>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8079" y="3782735"/>
            <a:ext cx="768388" cy="768388"/>
          </a:xfrm>
          <a:prstGeom prst="rect">
            <a:avLst/>
          </a:prstGeom>
        </p:spPr>
      </p:pic>
      <p:pic>
        <p:nvPicPr>
          <p:cNvPr id="35" name="Graphic 34">
            <a:extLst>
              <a:ext uri="{FF2B5EF4-FFF2-40B4-BE49-F238E27FC236}">
                <a16:creationId xmlns:a16="http://schemas.microsoft.com/office/drawing/2014/main" id="{1263EBC3-AAB9-40D1-91D1-1DE19BFECCE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43639" y="4456183"/>
            <a:ext cx="768388" cy="768388"/>
          </a:xfrm>
          <a:prstGeom prst="rect">
            <a:avLst/>
          </a:prstGeom>
        </p:spPr>
      </p:pic>
      <p:pic>
        <p:nvPicPr>
          <p:cNvPr id="36" name="Graphic 35">
            <a:extLst>
              <a:ext uri="{FF2B5EF4-FFF2-40B4-BE49-F238E27FC236}">
                <a16:creationId xmlns:a16="http://schemas.microsoft.com/office/drawing/2014/main" id="{E3927C86-B545-4AE8-A1E6-DE4A68A80EB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5109" y="5840129"/>
            <a:ext cx="768388" cy="768388"/>
          </a:xfrm>
          <a:prstGeom prst="rect">
            <a:avLst/>
          </a:prstGeom>
        </p:spPr>
      </p:pic>
      <p:pic>
        <p:nvPicPr>
          <p:cNvPr id="37" name="Graphic 36">
            <a:extLst>
              <a:ext uri="{FF2B5EF4-FFF2-40B4-BE49-F238E27FC236}">
                <a16:creationId xmlns:a16="http://schemas.microsoft.com/office/drawing/2014/main" id="{781D0383-2CBE-4C17-93C3-E8ADED539A8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93137" y="4456183"/>
            <a:ext cx="768388" cy="768388"/>
          </a:xfrm>
          <a:prstGeom prst="rect">
            <a:avLst/>
          </a:prstGeom>
        </p:spPr>
      </p:pic>
      <p:pic>
        <p:nvPicPr>
          <p:cNvPr id="38" name="Graphic 37">
            <a:extLst>
              <a:ext uri="{FF2B5EF4-FFF2-40B4-BE49-F238E27FC236}">
                <a16:creationId xmlns:a16="http://schemas.microsoft.com/office/drawing/2014/main" id="{320A49E9-64CD-4237-AF00-83656BD1C50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93137" y="3771080"/>
            <a:ext cx="768388" cy="768388"/>
          </a:xfrm>
          <a:prstGeom prst="rect">
            <a:avLst/>
          </a:prstGeom>
        </p:spPr>
      </p:pic>
      <p:pic>
        <p:nvPicPr>
          <p:cNvPr id="42" name="Graphic 41">
            <a:extLst>
              <a:ext uri="{FF2B5EF4-FFF2-40B4-BE49-F238E27FC236}">
                <a16:creationId xmlns:a16="http://schemas.microsoft.com/office/drawing/2014/main" id="{90E6B352-566A-43DC-9065-749619D442B9}"/>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9277" y="3782735"/>
            <a:ext cx="768388" cy="768388"/>
          </a:xfrm>
          <a:prstGeom prst="rect">
            <a:avLst/>
          </a:prstGeom>
        </p:spPr>
      </p:pic>
      <p:pic>
        <p:nvPicPr>
          <p:cNvPr id="43" name="Graphic 42">
            <a:extLst>
              <a:ext uri="{FF2B5EF4-FFF2-40B4-BE49-F238E27FC236}">
                <a16:creationId xmlns:a16="http://schemas.microsoft.com/office/drawing/2014/main" id="{8FA4AAC2-5E79-4429-9B42-C2AA88DFFAE5}"/>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89277" y="4460763"/>
            <a:ext cx="768388" cy="768388"/>
          </a:xfrm>
          <a:prstGeom prst="rect">
            <a:avLst/>
          </a:prstGeom>
        </p:spPr>
      </p:pic>
      <p:pic>
        <p:nvPicPr>
          <p:cNvPr id="62" name="Graphic 61">
            <a:extLst>
              <a:ext uri="{FF2B5EF4-FFF2-40B4-BE49-F238E27FC236}">
                <a16:creationId xmlns:a16="http://schemas.microsoft.com/office/drawing/2014/main" id="{D64D7B3E-077A-45D6-9826-22FDA8B2CF7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54842" y="7509899"/>
            <a:ext cx="561030" cy="561030"/>
          </a:xfrm>
          <a:prstGeom prst="rect">
            <a:avLst/>
          </a:prstGeom>
        </p:spPr>
      </p:pic>
      <p:sp>
        <p:nvSpPr>
          <p:cNvPr id="63" name="Title 3">
            <a:extLst>
              <a:ext uri="{FF2B5EF4-FFF2-40B4-BE49-F238E27FC236}">
                <a16:creationId xmlns:a16="http://schemas.microsoft.com/office/drawing/2014/main" id="{29F445CB-382E-4EF4-AFDF-70B91A3D7208}"/>
              </a:ext>
              <a:ext uri="{C183D7F6-B498-43B3-948B-1728B52AA6E4}">
                <adec:decorative xmlns:adec="http://schemas.microsoft.com/office/drawing/2017/decorative" val="1"/>
              </a:ext>
            </a:extLst>
          </p:cNvPr>
          <p:cNvSpPr txBox="1">
            <a:spLocks/>
          </p:cNvSpPr>
          <p:nvPr/>
        </p:nvSpPr>
        <p:spPr>
          <a:xfrm>
            <a:off x="5710546" y="7090976"/>
            <a:ext cx="4248757" cy="15314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Arial Narrow" panose="020B0606020202030204" pitchFamily="34" charset="0"/>
              </a:rPr>
              <a:t>5,000 trips</a:t>
            </a:r>
          </a:p>
        </p:txBody>
      </p:sp>
    </p:spTree>
    <p:extLst>
      <p:ext uri="{BB962C8B-B14F-4D97-AF65-F5344CB8AC3E}">
        <p14:creationId xmlns:p14="http://schemas.microsoft.com/office/powerpoint/2010/main" val="344813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EFF2AE-9882-4691-8F2F-3C13DEABFF0E}"/>
              </a:ext>
            </a:extLst>
          </p:cNvPr>
          <p:cNvSpPr>
            <a:spLocks noGrp="1"/>
          </p:cNvSpPr>
          <p:nvPr>
            <p:ph type="title"/>
          </p:nvPr>
        </p:nvSpPr>
        <p:spPr/>
        <p:txBody>
          <a:bodyPr/>
          <a:lstStyle/>
          <a:p>
            <a:r>
              <a:rPr lang="en-US"/>
              <a:t>Share of men on-board has increased</a:t>
            </a:r>
          </a:p>
        </p:txBody>
      </p:sp>
      <p:pic>
        <p:nvPicPr>
          <p:cNvPr id="59" name="Picture 58" descr="Bar chart: In 2016, 45% of trips were made by women and girls, and 55% by men and boys. In 2021, 40% of trips were made by women, and 57% made by men and boys. 2% of trips served those who identified as transgender, non-binary or other identites. The gender gap increased from 10 percentage points to 17 percentage points - a strong male bias.">
            <a:extLst>
              <a:ext uri="{FF2B5EF4-FFF2-40B4-BE49-F238E27FC236}">
                <a16:creationId xmlns:a16="http://schemas.microsoft.com/office/drawing/2014/main" id="{F14FA035-EE19-4019-A329-21BB171350F1}"/>
              </a:ext>
            </a:extLst>
          </p:cNvPr>
          <p:cNvPicPr>
            <a:picLocks noChangeAspect="1"/>
          </p:cNvPicPr>
          <p:nvPr/>
        </p:nvPicPr>
        <p:blipFill>
          <a:blip r:embed="rId3"/>
          <a:stretch>
            <a:fillRect/>
          </a:stretch>
        </p:blipFill>
        <p:spPr>
          <a:xfrm>
            <a:off x="5455819" y="1703387"/>
            <a:ext cx="6528829" cy="6528829"/>
          </a:xfrm>
          <a:prstGeom prst="rect">
            <a:avLst/>
          </a:prstGeom>
        </p:spPr>
      </p:pic>
      <p:pic>
        <p:nvPicPr>
          <p:cNvPr id="61" name="Picture Placeholder 60" descr="People waiting for a bus. A group of young women wearing backpacks stand in the center.">
            <a:extLst>
              <a:ext uri="{FF2B5EF4-FFF2-40B4-BE49-F238E27FC236}">
                <a16:creationId xmlns:a16="http://schemas.microsoft.com/office/drawing/2014/main" id="{AA90F0ED-6F5D-4A1B-8071-4BE6FC53F8F8}"/>
              </a:ext>
            </a:extLst>
          </p:cNvPr>
          <p:cNvPicPr>
            <a:picLocks noGrp="1" noChangeAspect="1"/>
          </p:cNvPicPr>
          <p:nvPr>
            <p:ph type="pic" sz="quarter" idx="14"/>
          </p:nvPr>
        </p:nvPicPr>
        <p:blipFill>
          <a:blip r:embed="rId4"/>
          <a:srcRect l="23585" r="23585"/>
          <a:stretch>
            <a:fillRect/>
          </a:stretch>
        </p:blipFill>
        <p:spPr>
          <a:xfrm>
            <a:off x="0" y="1703387"/>
            <a:ext cx="5191125" cy="6526213"/>
          </a:xfrm>
          <a:prstGeom prst="rect">
            <a:avLst/>
          </a:prstGeom>
        </p:spPr>
      </p:pic>
      <p:sp>
        <p:nvSpPr>
          <p:cNvPr id="49" name="Title 3">
            <a:extLst>
              <a:ext uri="{FF2B5EF4-FFF2-40B4-BE49-F238E27FC236}">
                <a16:creationId xmlns:a16="http://schemas.microsoft.com/office/drawing/2014/main" id="{6E0E4516-1EE5-473A-B0E1-25008EBB6EC4}"/>
              </a:ext>
            </a:extLst>
          </p:cNvPr>
          <p:cNvSpPr txBox="1">
            <a:spLocks/>
          </p:cNvSpPr>
          <p:nvPr/>
        </p:nvSpPr>
        <p:spPr>
          <a:xfrm>
            <a:off x="11984648" y="6268452"/>
            <a:ext cx="1574941" cy="13234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a:latin typeface="Arial Narrow" panose="020B0606020202030204" pitchFamily="34" charset="0"/>
              </a:rPr>
              <a:t>Transgender, non-binary, and other identities (2%) – see “Appendix” slides</a:t>
            </a:r>
          </a:p>
        </p:txBody>
      </p:sp>
      <p:cxnSp>
        <p:nvCxnSpPr>
          <p:cNvPr id="50" name="Straight Arrow Connector 49">
            <a:extLst>
              <a:ext uri="{FF2B5EF4-FFF2-40B4-BE49-F238E27FC236}">
                <a16:creationId xmlns:a16="http://schemas.microsoft.com/office/drawing/2014/main" id="{D754CF61-C2AF-47E5-9024-8D92D954136E}"/>
              </a:ext>
              <a:ext uri="{C183D7F6-B498-43B3-948B-1728B52AA6E4}">
                <adec:decorative xmlns:adec="http://schemas.microsoft.com/office/drawing/2017/decorative" val="1"/>
              </a:ext>
            </a:extLst>
          </p:cNvPr>
          <p:cNvCxnSpPr>
            <a:cxnSpLocks/>
            <a:stCxn id="49" idx="1"/>
          </p:cNvCxnSpPr>
          <p:nvPr/>
        </p:nvCxnSpPr>
        <p:spPr>
          <a:xfrm flipH="1">
            <a:off x="11538283" y="6930189"/>
            <a:ext cx="446365" cy="264695"/>
          </a:xfrm>
          <a:prstGeom prst="straightConnector1">
            <a:avLst/>
          </a:prstGeom>
          <a:ln>
            <a:solidFill>
              <a:srgbClr val="7A869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49742"/>
      </p:ext>
    </p:extLst>
  </p:cSld>
  <p:clrMapOvr>
    <a:masterClrMapping/>
  </p:clrMapOvr>
</p:sld>
</file>

<file path=ppt/theme/theme1.xml><?xml version="1.0" encoding="utf-8"?>
<a:theme xmlns:a="http://schemas.openxmlformats.org/drawingml/2006/main" name="Overview and Formatting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64ADD81A-BCEA-4E49-A5D9-7947138E9659}"/>
    </a:ext>
  </a:extLst>
</a:theme>
</file>

<file path=ppt/theme/theme2.xml><?xml version="1.0" encoding="utf-8"?>
<a:theme xmlns:a="http://schemas.openxmlformats.org/drawingml/2006/main" name="General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0CF40EC9-6538-8249-80B2-10D54199123E}"/>
    </a:ext>
  </a:extLst>
</a:theme>
</file>

<file path=ppt/theme/theme3.xml><?xml version="1.0" encoding="utf-8"?>
<a:theme xmlns:a="http://schemas.openxmlformats.org/drawingml/2006/main" name="CD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A629EAEB-AE67-BA4C-A426-3B9FB542C1C1}"/>
    </a:ext>
  </a:extLst>
</a:theme>
</file>

<file path=ppt/theme/theme4.xml><?xml version="1.0" encoding="utf-8"?>
<a:theme xmlns:a="http://schemas.openxmlformats.org/drawingml/2006/main" name="ES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A95168B7-65E5-3744-A8A2-9270DC5223AE}"/>
    </a:ext>
  </a:extLst>
</a:theme>
</file>

<file path=ppt/theme/theme5.xml><?xml version="1.0" encoding="utf-8"?>
<a:theme xmlns:a="http://schemas.openxmlformats.org/drawingml/2006/main" name="Transportation Content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FB47D202-B2BE-0F42-A309-1FDED3B6CD65}"/>
    </a:ext>
  </a:extLst>
</a:theme>
</file>

<file path=ppt/theme/theme6.xml><?xml version="1.0" encoding="utf-8"?>
<a:theme xmlns:a="http://schemas.openxmlformats.org/drawingml/2006/main" name="Closing Slides">
  <a:themeElements>
    <a:clrScheme name="MCouncil Colors 2">
      <a:dk1>
        <a:srgbClr val="373737"/>
      </a:dk1>
      <a:lt1>
        <a:srgbClr val="FFFFFF"/>
      </a:lt1>
      <a:dk2>
        <a:srgbClr val="373737"/>
      </a:dk2>
      <a:lt2>
        <a:srgbClr val="E6E6E6"/>
      </a:lt2>
      <a:accent1>
        <a:srgbClr val="005DAA"/>
      </a:accent1>
      <a:accent2>
        <a:srgbClr val="78A22F"/>
      </a:accent2>
      <a:accent3>
        <a:srgbClr val="EE3024"/>
      </a:accent3>
      <a:accent4>
        <a:srgbClr val="B5D5F0"/>
      </a:accent4>
      <a:accent5>
        <a:srgbClr val="7E7E7E"/>
      </a:accent5>
      <a:accent6>
        <a:srgbClr val="009AC7"/>
      </a:accent6>
      <a:hlink>
        <a:srgbClr val="005DAA"/>
      </a:hlink>
      <a:folHlink>
        <a:srgbClr val="009A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867B533D-EFF5-8643-8846-73E8B1BDD472}" vid="{8E639B31-D233-2442-9F2C-FFB49A4B699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0be060-3e01-4d9a-b9ca-021db19299e4" xsi:nil="true"/>
    <lcf76f155ced4ddcb4097134ff3c332f xmlns="aac25e94-af49-44f2-8d1c-e32e4bc2929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14276FECCAF6B45A6F6B62B58AE702A" ma:contentTypeVersion="12" ma:contentTypeDescription="Create a new document." ma:contentTypeScope="" ma:versionID="33767a69f88778d2963bed25d31efc45">
  <xsd:schema xmlns:xsd="http://www.w3.org/2001/XMLSchema" xmlns:xs="http://www.w3.org/2001/XMLSchema" xmlns:p="http://schemas.microsoft.com/office/2006/metadata/properties" xmlns:ns2="aac25e94-af49-44f2-8d1c-e32e4bc29297" xmlns:ns3="120be060-3e01-4d9a-b9ca-021db19299e4" targetNamespace="http://schemas.microsoft.com/office/2006/metadata/properties" ma:root="true" ma:fieldsID="43b3734fdcc2d51a28a0fd046bcd5822" ns2:_="" ns3:_="">
    <xsd:import namespace="aac25e94-af49-44f2-8d1c-e32e4bc29297"/>
    <xsd:import namespace="120be060-3e01-4d9a-b9ca-021db19299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c25e94-af49-44f2-8d1c-e32e4bc29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f0ffc36-a9af-4332-beee-56f6503c83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20be060-3e01-4d9a-b9ca-021db19299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8406d147-625d-4f8b-8435-71f2a175258c}" ma:internalName="TaxCatchAll" ma:showField="CatchAllData" ma:web="120be060-3e01-4d9a-b9ca-021db19299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F27420-DB8C-4D1F-8477-6BCC02699D2A}">
  <ds:schemaRefs>
    <ds:schemaRef ds:uri="http://schemas.microsoft.com/office/2006/documentManagement/types"/>
    <ds:schemaRef ds:uri="http://schemas.microsoft.com/office/infopath/2007/PartnerControls"/>
    <ds:schemaRef ds:uri="aac25e94-af49-44f2-8d1c-e32e4bc29297"/>
    <ds:schemaRef ds:uri="http://purl.org/dc/elements/1.1/"/>
    <ds:schemaRef ds:uri="http://schemas.microsoft.com/office/2006/metadata/properties"/>
    <ds:schemaRef ds:uri="http://www.w3.org/XML/1998/namespace"/>
    <ds:schemaRef ds:uri="120be060-3e01-4d9a-b9ca-021db19299e4"/>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6F8CEC52-E246-4392-9D5D-96593CC71F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c25e94-af49-44f2-8d1c-e32e4bc29297"/>
    <ds:schemaRef ds:uri="120be060-3e01-4d9a-b9ca-021db19299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9F78A1-EDCC-4057-B901-BCD81154CC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Met Council Template 2022</Template>
  <TotalTime>2847</TotalTime>
  <Words>1317</Words>
  <Application>Microsoft Office PowerPoint</Application>
  <PresentationFormat>Custom</PresentationFormat>
  <Paragraphs>245</Paragraphs>
  <Slides>29</Slides>
  <Notes>19</Notes>
  <HiddenSlides>1</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29</vt:i4>
      </vt:variant>
    </vt:vector>
  </HeadingPairs>
  <TitlesOfParts>
    <vt:vector size="38" baseType="lpstr">
      <vt:lpstr>Arial</vt:lpstr>
      <vt:lpstr>Arial Narrow</vt:lpstr>
      <vt:lpstr>Calibri</vt:lpstr>
      <vt:lpstr>Overview and Formatting Slides</vt:lpstr>
      <vt:lpstr>General Content Slides</vt:lpstr>
      <vt:lpstr>CD Content Slides</vt:lpstr>
      <vt:lpstr>ES Content Slides</vt:lpstr>
      <vt:lpstr>Transportation Content Slides</vt:lpstr>
      <vt:lpstr>Closing Slides</vt:lpstr>
      <vt:lpstr>2021 Transit On-Board Survey</vt:lpstr>
      <vt:lpstr>Outline</vt:lpstr>
      <vt:lpstr>What is the On-Board Survey?</vt:lpstr>
      <vt:lpstr>We do this survey to:</vt:lpstr>
      <vt:lpstr>How we understand these data:  a subset of trips and riders</vt:lpstr>
      <vt:lpstr>How we understand these data:  trips lost, trips retained</vt:lpstr>
      <vt:lpstr>Who is on board?</vt:lpstr>
      <vt:lpstr>Retained a greater share of men’s trips than women’s trips</vt:lpstr>
      <vt:lpstr>Share of men on-board has increased</vt:lpstr>
      <vt:lpstr>Similar gender splits in other transit systems Data courtesy of ETC Institute</vt:lpstr>
      <vt:lpstr>Retained greatest share of trips by older men, least by young women</vt:lpstr>
      <vt:lpstr>Retained a greater share of trips by riders with a disability</vt:lpstr>
      <vt:lpstr>Retained greater share of trips made by riders of color</vt:lpstr>
      <vt:lpstr>Share of riders who identify as Black or Latino has increased</vt:lpstr>
      <vt:lpstr>Retained greatest share of trips made by lowest-income riders</vt:lpstr>
      <vt:lpstr>Share of trips made by riders who are employed or students decreased</vt:lpstr>
      <vt:lpstr>What kinds of trips are people making?</vt:lpstr>
      <vt:lpstr>157,000 trips in 2016</vt:lpstr>
      <vt:lpstr>72,000 trips retained in 2021</vt:lpstr>
      <vt:lpstr>Retained greatest share of trips made for errands, least for airport passengers</vt:lpstr>
      <vt:lpstr>The share of people traveling for errands has grown</vt:lpstr>
      <vt:lpstr>Previously observed trends: ridership by hour</vt:lpstr>
      <vt:lpstr>Trip purpose by time of day,  then and now</vt:lpstr>
      <vt:lpstr>Key Findings: Trips and Riders Retained</vt:lpstr>
      <vt:lpstr>Main survey starts Summer 2022</vt:lpstr>
      <vt:lpstr>Your questions are welcome!</vt:lpstr>
      <vt:lpstr>Appendix: More complete gender identity options available in 2021</vt:lpstr>
      <vt:lpstr>Appendix: Routes sampled in pilot survey</vt:lpstr>
      <vt:lpstr>Survey incentives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Asmus, Ashley</dc:creator>
  <cp:lastModifiedBy>Fred Gsell</cp:lastModifiedBy>
  <cp:revision>5</cp:revision>
  <dcterms:created xsi:type="dcterms:W3CDTF">2022-09-16T14:17:33Z</dcterms:created>
  <dcterms:modified xsi:type="dcterms:W3CDTF">2023-05-10T20:57:30Z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0x010100B14276FECCAF6B45A6F6B62B58AE702A</vt:lpwstr>
  </property>
  <property fmtid="{D5CDD505-2E9C-101B-9397-08002B2CF9AE}" pid="3" name="MediaServiceImageTags">
    <vt:lpwstr/>
  </property>
</Properties>
</file>